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package" ContentType="application/vnd.openxmlformats-officedocument.package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63" r:id="rId3"/>
    <p:sldId id="262" r:id="rId4"/>
    <p:sldId id="266" r:id="rId5"/>
    <p:sldId id="258" r:id="rId6"/>
    <p:sldId id="259" r:id="rId7"/>
    <p:sldId id="261" r:id="rId8"/>
    <p:sldId id="260" r:id="rId9"/>
    <p:sldId id="267" r:id="rId10"/>
    <p:sldId id="268" r:id="rId11"/>
    <p:sldId id="26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670" autoAdjust="0"/>
  </p:normalViewPr>
  <p:slideViewPr>
    <p:cSldViewPr>
      <p:cViewPr>
        <p:scale>
          <a:sx n="118" d="100"/>
          <a:sy n="118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1.package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Učešće vrsta osiguranja u %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4.9904126567512391E-2"/>
                  <c:y val="-0.1114940621476579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sr-Latn-CS"/>
                </a:p>
              </c:txPr>
              <c:dLblPos val="bestFit"/>
              <c:showVal val="1"/>
            </c:dLbl>
            <c:dLbl>
              <c:idx val="1"/>
              <c:layout>
                <c:manualLayout>
                  <c:x val="-6.8657042869641402E-3"/>
                  <c:y val="-2.737980845181467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sr-Latn-CS"/>
                </a:p>
              </c:txPr>
              <c:dLblPos val="bestFit"/>
              <c:showVal val="1"/>
            </c:dLbl>
            <c:dLbl>
              <c:idx val="2"/>
              <c:layout>
                <c:manualLayout>
                  <c:x val="-4.1114695732477877E-2"/>
                  <c:y val="-6.9033264301984004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sr-Latn-CS"/>
                </a:p>
              </c:txPr>
              <c:dLblPos val="bestFit"/>
              <c:showVal val="1"/>
            </c:dLbl>
            <c:dLbl>
              <c:idx val="3"/>
              <c:layout>
                <c:manualLayout>
                  <c:x val="-1.0895547778749876E-2"/>
                  <c:y val="7.4724428812166844E-4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sr-Latn-CS"/>
                </a:p>
              </c:txPr>
              <c:dLblPos val="bestFit"/>
              <c:showVal val="1"/>
            </c:dLbl>
            <c:dLbl>
              <c:idx val="5"/>
              <c:layout>
                <c:manualLayout>
                  <c:x val="5.7570841839214605E-3"/>
                  <c:y val="-2.9675673442315014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sr-Latn-CS"/>
                </a:p>
              </c:txPr>
              <c:dLblPos val="bestFit"/>
              <c:showVal val="1"/>
            </c:dLbl>
            <c:dLbl>
              <c:idx val="6"/>
              <c:layout>
                <c:manualLayout>
                  <c:x val="2.0186339554777891E-2"/>
                  <c:y val="-8.9271609158095358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sr-Latn-CS"/>
                </a:p>
              </c:txPr>
              <c:dLblPos val="bestFit"/>
              <c:showVal val="1"/>
            </c:dLbl>
            <c:showVal val="1"/>
            <c:showLeaderLines val="1"/>
          </c:dLbls>
          <c:cat>
            <c:strRef>
              <c:f>Sheet1!$A$2:$A$8</c:f>
              <c:strCache>
                <c:ptCount val="7"/>
                <c:pt idx="0">
                  <c:v>AO</c:v>
                </c:pt>
                <c:pt idx="1">
                  <c:v>Život</c:v>
                </c:pt>
                <c:pt idx="2">
                  <c:v>Imovinska</c:v>
                </c:pt>
                <c:pt idx="3">
                  <c:v>AK</c:v>
                </c:pt>
                <c:pt idx="4">
                  <c:v>Zdravsteno</c:v>
                </c:pt>
                <c:pt idx="5">
                  <c:v>Ostalo</c:v>
                </c:pt>
                <c:pt idx="6">
                  <c:v>Nezgoda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31.4</c:v>
                </c:pt>
                <c:pt idx="1">
                  <c:v>19.3</c:v>
                </c:pt>
                <c:pt idx="2">
                  <c:v>22.2</c:v>
                </c:pt>
                <c:pt idx="3">
                  <c:v>11.3</c:v>
                </c:pt>
                <c:pt idx="4">
                  <c:v>1.8</c:v>
                </c:pt>
                <c:pt idx="5">
                  <c:v>7.6</c:v>
                </c:pt>
                <c:pt idx="6">
                  <c:v>6.4</c:v>
                </c:pt>
              </c:numCache>
            </c:numRef>
          </c:val>
        </c:ser>
      </c:pie3DChart>
      <c:spPr>
        <a:noFill/>
        <a:ln w="25392">
          <a:noFill/>
        </a:ln>
      </c:spPr>
    </c:plotArea>
    <c:legend>
      <c:legendPos val="r"/>
    </c:legend>
    <c:plotVisOnly val="1"/>
    <c:dispBlanksAs val="zero"/>
  </c:chart>
  <c:txPr>
    <a:bodyPr/>
    <a:lstStyle/>
    <a:p>
      <a:pPr>
        <a:defRPr sz="1799"/>
      </a:pPr>
      <a:endParaRPr lang="sr-Latn-C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9E5519E-7B8E-452A-AD86-83611FF302C0}" type="datetimeFigureOut">
              <a:rPr lang="en-US"/>
              <a:pPr>
                <a:defRPr/>
              </a:pPr>
              <a:t>6/24/2013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C6DF558-953B-4BE8-A398-7E3A518021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8B4DCCE-D065-4C6F-A685-4B20C8D2258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24D59B-0334-4755-884B-716F1979E54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B5EED58-8B9B-436C-A5C8-B2C21B34415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71A9AE-A265-4C52-A06B-6B393379430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C284DE-2C31-4335-BEB9-A77370F105D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E356078-0F7E-4F57-855A-46091E98FAC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r-HR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6BCEEF-7186-4A45-8EF6-D24AEFF0B0F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6EDBC-C73D-4D93-A016-54328EE164ED}" type="datetimeFigureOut">
              <a:rPr lang="en-US"/>
              <a:pPr>
                <a:defRPr/>
              </a:pPr>
              <a:t>6/24/2013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F1FE7-559D-480F-ABB2-F836CF1E76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38A48-3EDC-4EC2-9BC8-3E612AA0F433}" type="datetimeFigureOut">
              <a:rPr lang="en-US"/>
              <a:pPr>
                <a:defRPr/>
              </a:pPr>
              <a:t>6/24/2013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B83E8-E48B-4682-B656-A384922238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94647-152B-4BC1-A0D3-4A401329D21D}" type="datetimeFigureOut">
              <a:rPr lang="en-US"/>
              <a:pPr>
                <a:defRPr/>
              </a:pPr>
              <a:t>6/24/2013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D53A7-323A-4F57-8EF4-27E6B564BB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C6F43-BCFD-4031-AA76-3D8A31B61FC4}" type="datetimeFigureOut">
              <a:rPr lang="en-US"/>
              <a:pPr>
                <a:defRPr/>
              </a:pPr>
              <a:t>6/24/2013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85EAE-4D0B-4B4C-8158-76F75F2DF8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8C31E-295E-488E-816A-4E70F9A0DED9}" type="datetimeFigureOut">
              <a:rPr lang="en-US"/>
              <a:pPr>
                <a:defRPr/>
              </a:pPr>
              <a:t>6/24/2013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E9808-4F3D-4226-B86A-37F5CAAC35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2BDDC-B014-45A0-8272-D6AC51011902}" type="datetimeFigureOut">
              <a:rPr lang="en-US"/>
              <a:pPr>
                <a:defRPr/>
              </a:pPr>
              <a:t>6/24/2013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F04F9-E43D-4015-AB4A-A5690C1A01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B5315-47BB-4D11-B0A2-2BD8767E00CD}" type="datetimeFigureOut">
              <a:rPr lang="en-US"/>
              <a:pPr>
                <a:defRPr/>
              </a:pPr>
              <a:t>6/24/2013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6B11C-9940-4D2E-BC22-531BDC711D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5DB61-CEDB-41A9-8E20-CB7192BE632E}" type="datetimeFigureOut">
              <a:rPr lang="en-US"/>
              <a:pPr>
                <a:defRPr/>
              </a:pPr>
              <a:t>6/24/2013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E9295-5E04-4059-B7A5-36F5410036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B270B-8D9D-4D87-84E1-7C0E5A821415}" type="datetimeFigureOut">
              <a:rPr lang="en-US"/>
              <a:pPr>
                <a:defRPr/>
              </a:pPr>
              <a:t>6/24/2013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F089F-AC4C-446E-B3F5-E12AC0C35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61D13-DE5E-4F2A-A4CF-EDB2E7B850EE}" type="datetimeFigureOut">
              <a:rPr lang="en-US"/>
              <a:pPr>
                <a:defRPr/>
              </a:pPr>
              <a:t>6/24/2013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5E5B3-CE19-4A3E-A8BD-5D7FB811BC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75284-B14D-4ED0-8DA8-4CEB520A8311}" type="datetimeFigureOut">
              <a:rPr lang="en-US"/>
              <a:pPr>
                <a:defRPr/>
              </a:pPr>
              <a:t>6/24/2013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77A2B-9825-41E1-821D-CD88BF5B94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473125-976D-4F58-9532-4FFE9F6A1498}" type="datetimeFigureOut">
              <a:rPr lang="en-US"/>
              <a:pPr>
                <a:defRPr/>
              </a:pPr>
              <a:t>6/24/2013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5235BDA-153D-4DCD-8B40-5A813BDCAF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>- SRBIJA – </a:t>
            </a:r>
            <a:br>
              <a:rPr lang="bs-Latn-BA" dirty="0" smtClean="0"/>
            </a:br>
            <a:r>
              <a:rPr lang="bs-Latn-BA" dirty="0" smtClean="0"/>
              <a:t> PREGLED TRŽIŠTA OSIGURANJA U 2012. GODINI</a:t>
            </a:r>
            <a:br>
              <a:rPr lang="bs-Latn-BA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dirty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dirty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bs-Latn-BA" dirty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s-Latn-BA" dirty="0" smtClean="0"/>
              <a:t>Vladan Manić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bs-Latn-BA" dirty="0" smtClean="0"/>
              <a:t>Udruženje osiguravača Srbije</a:t>
            </a:r>
            <a:endParaRPr lang="en-US" dirty="0"/>
          </a:p>
        </p:txBody>
      </p:sp>
    </p:spTree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5040312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x-none" sz="1400" u="sng" dirty="0"/>
              <a:t>Saradnja sa državom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dirty="0"/>
              <a:t>Vlada RS donela je odgovarajuće Urеdbe i druge аkte vеzаne zа оbаvеznо оsigurаnjе u pоlјоprivrеdi u okviru Programa kreditne podrške za razvoj stočarstva, kао јеdnе оd niza mera kоје prеdstаvlјајu korak za unapređenje razvoja srpskog agrara, gdе је potpisivanjem ugovora sa šеst оsigurаvаčа u mаrtu mеsеcu i јеdnim оsigurаvаčеm u mајu mеsеcu 2012. godine Ministarstvo polјoprivrede, u sаrаdnji sа Мinistаrstvоm finаnsiја – Uprаvоm zа trеzоr, preuzеlо plaćanje celokupnog iznosa prеmiје osiguranja stoke.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dirty="0"/>
              <a:t>Potpisan je Sporazum o razmeni podataka između IC MUP R. Srbije i IC UOS, koji je omogućio formiranje jedinstvene baze podataka na nacionalnom nivou, a koja će poslužiti za izradu softverskog rešenja za sprečavanje prevara u osiguranju (izrada u toku), kao i razne oblike </a:t>
            </a:r>
            <a:r>
              <a:rPr lang="x-none" sz="1400" dirty="0" smtClean="0"/>
              <a:t>izveštavanja i analiza koje će pomoći </a:t>
            </a:r>
            <a:r>
              <a:rPr lang="x-none" sz="1400" dirty="0"/>
              <a:t>osiguravačima u procenama vezanim za tržište i poslovanje.</a:t>
            </a: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dirty="0"/>
              <a:t>Nastavljen je rad na SEE CRIF projektu osiguranja od katastrofalnih rizika u saradnij sa Vladom RS, NBS i Svetskom bankom.</a:t>
            </a:r>
            <a:endParaRPr lang="en-US" sz="14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x-none" sz="14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x-none" sz="1400" u="sng" dirty="0" smtClean="0"/>
              <a:t>Ostalo</a:t>
            </a:r>
            <a:endParaRPr lang="x-none" sz="1400" u="sng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dirty="0"/>
              <a:t>Ukinuto je rešenje o kazni za monopolsko udruživanje izrečenoj od strane Komisije za zaštitu konkurencije, čime je sprečeno da Udruženje i jedan broj njegovih članica plate cca 9 miliona evra, što je procenjeno kao  izuzetan udar na likvidnost sa ozbiljnim posledicama ne samo po poslovanje pomenutih društava, </a:t>
            </a:r>
            <a:r>
              <a:rPr lang="x-none" sz="1400" dirty="0" smtClean="0"/>
              <a:t>već </a:t>
            </a:r>
            <a:r>
              <a:rPr lang="x-none" sz="1400" dirty="0"/>
              <a:t>i na tržište osiguranja u celini, kao i građane RS.</a:t>
            </a: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dirty="0" smtClean="0"/>
              <a:t>Organizovane Prve sportske igre osiguravača Srbije, na kojima je učešće uzelo preko 600 takmičara iz 23 društva. Ovim Udruženje nastavlja sa realizacijom jednog od strateških ciljeva putem projekata internog PR-a, odnosno promocijom industrije osiguranja u samoj industriji, sa akcentom na druženju i razmeni iskustava između zaposlenih u različitim društvima, stvaranju dodatne kohezije i razvoja svesti o pripadnosti elitnoj profesiji koja u svetu zauzima jedno od najznačajnih mesta. </a:t>
            </a:r>
            <a:endParaRPr lang="en-US" sz="1400" dirty="0"/>
          </a:p>
        </p:txBody>
      </p:sp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Bitni doga</a:t>
            </a:r>
            <a:r>
              <a:rPr lang="bs-Latn-BA" smtClean="0"/>
              <a:t>đ</a:t>
            </a:r>
            <a:r>
              <a:rPr lang="en-US" smtClean="0"/>
              <a:t>aji na tr</a:t>
            </a:r>
            <a:r>
              <a:rPr lang="bs-Latn-BA" smtClean="0"/>
              <a:t>ž</a:t>
            </a:r>
            <a:r>
              <a:rPr lang="en-US" smtClean="0"/>
              <a:t>i</a:t>
            </a:r>
            <a:r>
              <a:rPr lang="bs-Latn-BA" smtClean="0"/>
              <a:t>š</a:t>
            </a:r>
            <a:r>
              <a:rPr lang="en-US" smtClean="0"/>
              <a:t>tu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smtClean="0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bs-Latn-BA" smtClean="0"/>
          </a:p>
          <a:p>
            <a:pPr algn="ctr">
              <a:buFont typeface="Arial" charset="0"/>
              <a:buNone/>
            </a:pPr>
            <a:endParaRPr lang="bs-Latn-BA" smtClean="0"/>
          </a:p>
          <a:p>
            <a:pPr algn="ctr">
              <a:buFont typeface="Arial" charset="0"/>
              <a:buNone/>
            </a:pPr>
            <a:r>
              <a:rPr lang="bs-Latn-BA" smtClean="0"/>
              <a:t>Hvala na pažnji</a:t>
            </a:r>
            <a:endParaRPr lang="en-US" smtClean="0"/>
          </a:p>
        </p:txBody>
      </p:sp>
    </p:spTree>
  </p:cSld>
  <p:clrMapOvr>
    <a:masterClrMapping/>
  </p:clrMapOvr>
  <p:transition spd="slow">
    <p:fad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Broj dru</a:t>
            </a:r>
            <a:r>
              <a:rPr lang="bs-Latn-BA" smtClean="0"/>
              <a:t>š</a:t>
            </a:r>
            <a:r>
              <a:rPr lang="en-US" smtClean="0"/>
              <a:t>tava na tr</a:t>
            </a:r>
            <a:r>
              <a:rPr lang="bs-Latn-BA" smtClean="0"/>
              <a:t>ž</a:t>
            </a:r>
            <a:r>
              <a:rPr lang="en-US" smtClean="0"/>
              <a:t>i</a:t>
            </a:r>
            <a:r>
              <a:rPr lang="bs-Latn-BA" smtClean="0"/>
              <a:t>š</a:t>
            </a:r>
            <a:r>
              <a:rPr lang="en-US" smtClean="0"/>
              <a:t>tu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288" y="2708275"/>
          <a:ext cx="8229600" cy="74295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ivot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Ne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ivot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noProof="1" smtClean="0">
                          <a:solidFill>
                            <a:schemeClr val="tx1"/>
                          </a:solidFill>
                        </a:rPr>
                        <a:t>Kompozitna</a:t>
                      </a:r>
                      <a:endParaRPr lang="x-none" noProof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noProof="1" smtClean="0">
                          <a:solidFill>
                            <a:schemeClr val="tx1"/>
                          </a:solidFill>
                        </a:rPr>
                        <a:t>Reosiguranje</a:t>
                      </a:r>
                      <a:endParaRPr lang="x-none" noProof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Ukupno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Premija osiguranja u EUR 000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8313" y="2420938"/>
          <a:ext cx="8229600" cy="18542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x-none" noProof="1" smtClean="0">
                          <a:solidFill>
                            <a:schemeClr val="tx1"/>
                          </a:solidFill>
                        </a:rPr>
                        <a:t>Godina</a:t>
                      </a:r>
                      <a:endParaRPr lang="x-none" noProof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x-none" noProof="1" smtClean="0">
                          <a:solidFill>
                            <a:schemeClr val="tx1"/>
                          </a:solidFill>
                        </a:rPr>
                        <a:t>ivot</a:t>
                      </a:r>
                      <a:endParaRPr lang="x-none" noProof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Ne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ivot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Ukupno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</a:t>
                      </a:r>
                      <a:r>
                        <a:rPr lang="x-none" b="1" dirty="0" smtClean="0"/>
                        <a:t>10</a:t>
                      </a:r>
                      <a:r>
                        <a:rPr lang="en-US" b="1" dirty="0" smtClean="0"/>
                        <a:t>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90.780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457.830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548.611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</a:t>
                      </a:r>
                      <a:r>
                        <a:rPr lang="x-none" b="1" dirty="0" smtClean="0"/>
                        <a:t>1</a:t>
                      </a:r>
                      <a:r>
                        <a:rPr lang="en-US" b="1" dirty="0" smtClean="0"/>
                        <a:t>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98.016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464.161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562.177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Rast 201</a:t>
                      </a:r>
                      <a:r>
                        <a:rPr lang="x-none" b="1" dirty="0" smtClean="0"/>
                        <a:t>2</a:t>
                      </a:r>
                      <a:r>
                        <a:rPr lang="en-US" b="1" dirty="0" smtClean="0"/>
                        <a:t>.</a:t>
                      </a:r>
                      <a:r>
                        <a:rPr lang="en-US" b="1" baseline="0" dirty="0" smtClean="0"/>
                        <a:t> : 201</a:t>
                      </a:r>
                      <a:r>
                        <a:rPr lang="x-none" b="1" baseline="0" dirty="0" smtClean="0"/>
                        <a:t>1</a:t>
                      </a:r>
                      <a:r>
                        <a:rPr lang="en-US" b="1" baseline="0" dirty="0" smtClean="0"/>
                        <a:t>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6,92</a:t>
                      </a:r>
                      <a:r>
                        <a:rPr lang="en-US" b="1" dirty="0" smtClean="0"/>
                        <a:t>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-5,53</a:t>
                      </a:r>
                      <a:r>
                        <a:rPr lang="en-US" b="1" dirty="0" smtClean="0"/>
                        <a:t>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b="1" dirty="0" smtClean="0"/>
                        <a:t>-3,36</a:t>
                      </a:r>
                      <a:r>
                        <a:rPr lang="en-US" b="1" dirty="0" smtClean="0"/>
                        <a:t>%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</a:t>
                      </a:r>
                      <a:r>
                        <a:rPr lang="x-none" b="1" dirty="0" smtClean="0"/>
                        <a:t>2</a:t>
                      </a:r>
                      <a:r>
                        <a:rPr lang="en-US" b="1" dirty="0" smtClean="0"/>
                        <a:t>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104.797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438.516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543.313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fade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U</a:t>
            </a:r>
            <a:r>
              <a:rPr lang="bs-Latn-BA" dirty="0" smtClean="0"/>
              <a:t>č</a:t>
            </a:r>
            <a:r>
              <a:rPr lang="en-US" dirty="0" smtClean="0"/>
              <a:t>e</a:t>
            </a:r>
            <a:r>
              <a:rPr lang="bs-Latn-BA" dirty="0" smtClean="0"/>
              <a:t>šć</a:t>
            </a:r>
            <a:r>
              <a:rPr lang="en-US" dirty="0" smtClean="0"/>
              <a:t>e vrsta osiguranja u ukupnoj premiji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17513" y="1649413"/>
          <a:ext cx="8331200" cy="462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>
    <p:fade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Vode</a:t>
            </a:r>
            <a:r>
              <a:rPr lang="bs-Latn-BA" smtClean="0"/>
              <a:t>ć</a:t>
            </a:r>
            <a:r>
              <a:rPr lang="en-US" smtClean="0"/>
              <a:t>ih 10 dru</a:t>
            </a:r>
            <a:r>
              <a:rPr lang="bs-Latn-BA" smtClean="0"/>
              <a:t>š</a:t>
            </a:r>
            <a:r>
              <a:rPr lang="en-US" smtClean="0"/>
              <a:t>tava - </a:t>
            </a:r>
            <a:r>
              <a:rPr lang="en-US" noProof="1" smtClean="0"/>
              <a:t>Ž</a:t>
            </a:r>
            <a:r>
              <a:rPr lang="en-US" smtClean="0"/>
              <a:t>ivot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95288" y="1773238"/>
          <a:ext cx="8229600" cy="434816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018456"/>
                <a:gridCol w="2664296"/>
                <a:gridCol w="2376264"/>
                <a:gridCol w="21705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Redni broj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Dru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tvo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Premija u EUR 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ni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udio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DELTA GENERALI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27.318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26,07 %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WIENER</a:t>
                      </a:r>
                      <a:r>
                        <a:rPr lang="x-none" baseline="0" dirty="0" smtClean="0"/>
                        <a:t> STADTISCHE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24.307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23,19 %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GRAWE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19.112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18,24 %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DUNAV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9.693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9,25 %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UNIQA ŽIVOTNO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8.760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8,36 %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MERKUR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5.344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5,10 %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DDOR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5.169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4,93 %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METLIFE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1.176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1,12 %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AXA ŽIVOTNO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1.023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0,98 %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SOCIETE GENERAL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899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0,86 %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fade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Vode</a:t>
            </a:r>
            <a:r>
              <a:rPr lang="bs-Latn-BA" smtClean="0"/>
              <a:t>ć</a:t>
            </a:r>
            <a:r>
              <a:rPr lang="en-US" smtClean="0"/>
              <a:t>ih 10 dru</a:t>
            </a:r>
            <a:r>
              <a:rPr lang="bs-Latn-BA" smtClean="0"/>
              <a:t>š</a:t>
            </a:r>
            <a:r>
              <a:rPr lang="en-US" smtClean="0"/>
              <a:t>tava - Ne</a:t>
            </a:r>
            <a:r>
              <a:rPr lang="bs-Latn-BA" smtClean="0"/>
              <a:t>ž</a:t>
            </a:r>
            <a:r>
              <a:rPr lang="en-US" smtClean="0"/>
              <a:t>ivot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8313" y="1773238"/>
          <a:ext cx="8229600" cy="434816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018456"/>
                <a:gridCol w="2664296"/>
                <a:gridCol w="2376264"/>
                <a:gridCol w="21705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Redni broj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Dru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tvo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Premija u EUR 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noProof="0" dirty="0" smtClean="0">
                          <a:solidFill>
                            <a:schemeClr val="tx1"/>
                          </a:solidFill>
                        </a:rPr>
                        <a:t>Tr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ni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udio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DUNAV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148.297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33,82 %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DELTA</a:t>
                      </a:r>
                      <a:r>
                        <a:rPr lang="x-none" baseline="0" dirty="0" smtClean="0"/>
                        <a:t> GENERALI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81.313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18,54 %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DDOR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67.436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15,38 %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UNIQA NEŽIVTNO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30.796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7,02 %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WIENER STADTISCHE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25.732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5,87 %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TAKOVO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19.800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4,52 %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TRIGLAV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15.439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3,52 %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AMS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13.474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3,07 %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MILENIJUM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12.076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2,75 %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SAVA NEŽIVOTNO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10.636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2,43 %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>
    <p:fade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Vode</a:t>
            </a:r>
            <a:r>
              <a:rPr lang="bs-Latn-BA" smtClean="0"/>
              <a:t>ć</a:t>
            </a:r>
            <a:r>
              <a:rPr lang="bs-Latn-BA" noProof="1" smtClean="0"/>
              <a:t>ih</a:t>
            </a:r>
            <a:r>
              <a:rPr lang="en-US" smtClean="0"/>
              <a:t> 10 dru</a:t>
            </a:r>
            <a:r>
              <a:rPr lang="bs-Latn-BA" smtClean="0"/>
              <a:t>š</a:t>
            </a:r>
            <a:r>
              <a:rPr lang="bs-Latn-BA" noProof="1" smtClean="0"/>
              <a:t>tava</a:t>
            </a:r>
            <a:r>
              <a:rPr lang="en-US" smtClean="0"/>
              <a:t> - Ukupno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8313" y="1700213"/>
          <a:ext cx="8229600" cy="43497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018456"/>
                <a:gridCol w="2664296"/>
                <a:gridCol w="2376264"/>
                <a:gridCol w="21705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x-none" noProof="1" smtClean="0">
                          <a:solidFill>
                            <a:schemeClr val="tx1"/>
                          </a:solidFill>
                        </a:rPr>
                        <a:t>Redni broj</a:t>
                      </a:r>
                      <a:endParaRPr lang="x-none" noProof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noProof="1" smtClean="0">
                          <a:solidFill>
                            <a:schemeClr val="tx1"/>
                          </a:solidFill>
                        </a:rPr>
                        <a:t>Dru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x-none" noProof="1" smtClean="0">
                          <a:solidFill>
                            <a:schemeClr val="tx1"/>
                          </a:solidFill>
                        </a:rPr>
                        <a:t>tvo</a:t>
                      </a:r>
                      <a:endParaRPr lang="x-none" noProof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noProof="0" dirty="0" smtClean="0">
                          <a:solidFill>
                            <a:schemeClr val="tx1"/>
                          </a:solidFill>
                        </a:rPr>
                        <a:t>Premija u EUR 000</a:t>
                      </a:r>
                      <a:endParaRPr lang="x-none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noProof="0" dirty="0" smtClean="0">
                          <a:solidFill>
                            <a:schemeClr val="tx1"/>
                          </a:solidFill>
                        </a:rPr>
                        <a:t>Tr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x-none" noProof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x-none" noProof="1" smtClean="0">
                          <a:solidFill>
                            <a:schemeClr val="tx1"/>
                          </a:solidFill>
                        </a:rPr>
                        <a:t>ni</a:t>
                      </a:r>
                      <a:r>
                        <a:rPr lang="x-none" baseline="0" noProof="1" smtClean="0">
                          <a:solidFill>
                            <a:schemeClr val="tx1"/>
                          </a:solidFill>
                        </a:rPr>
                        <a:t> udio</a:t>
                      </a:r>
                      <a:endParaRPr lang="x-none" noProof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DUNAV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157.989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29,08 %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DELTA GENERALI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108.630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19,99 %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DDOR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72.605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13,36 %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WIENER STADTISCHE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50.039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9,21 %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UNIQA NEŽIVOTNO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30.796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5,67 %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TAKOVO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19.800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3,64 %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GRAWE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19.509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3,59 %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TRIGLAV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16.026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2,95 %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AMS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13.474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2,48 %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MILENIJUM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12.076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dirty="0" smtClean="0"/>
                        <a:t>2,22 %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>
    <p:fade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395288" y="-26988"/>
            <a:ext cx="8229600" cy="1143001"/>
          </a:xfrm>
        </p:spPr>
        <p:txBody>
          <a:bodyPr/>
          <a:lstStyle/>
          <a:p>
            <a:r>
              <a:rPr lang="en-US" smtClean="0"/>
              <a:t>Bitni doga</a:t>
            </a:r>
            <a:r>
              <a:rPr lang="bs-Latn-BA" smtClean="0"/>
              <a:t>đ</a:t>
            </a:r>
            <a:r>
              <a:rPr lang="en-US" smtClean="0"/>
              <a:t>aji na tr</a:t>
            </a:r>
            <a:r>
              <a:rPr lang="bs-Latn-BA" smtClean="0"/>
              <a:t>ž</a:t>
            </a:r>
            <a:r>
              <a:rPr lang="en-US" smtClean="0"/>
              <a:t>i</a:t>
            </a:r>
            <a:r>
              <a:rPr lang="bs-Latn-BA" smtClean="0"/>
              <a:t>š</a:t>
            </a:r>
            <a:r>
              <a:rPr lang="en-US" smtClean="0"/>
              <a:t>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628775"/>
            <a:ext cx="8229600" cy="446405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x-none" sz="1400" u="sng" dirty="0" smtClean="0"/>
              <a:t>Tržište</a:t>
            </a:r>
            <a:r>
              <a:rPr lang="x-none" sz="1400" u="sng" dirty="0"/>
              <a:t>:</a:t>
            </a:r>
            <a:endParaRPr lang="en-US" sz="1400" u="sng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dirty="0" smtClean="0"/>
              <a:t>U </a:t>
            </a:r>
            <a:r>
              <a:rPr lang="x-none" sz="1400" dirty="0"/>
              <a:t>2012. godini u vrhu rang liste DO na tržištu osiguranja nema značajnijih promena što se tiče pozicija, prvih pet osiguravača se nalaze na istim mestima kao i 2011. godine. Lider po visini premije i dalje je Dunav osiguranje, sledi Delta Generali, zatim DDOR Novi Sad, Wiener Städtische i Uniqa osiguranje. Ukupna premija ovih pet osiguravajućih kuća iznosi blizu 80 odsto od ukupne premije.</a:t>
            </a: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dirty="0"/>
              <a:t>Ostvaren je rast bilansne sume, kapitala i premije osiguranja na nivou sektora. Ukupna premija je za godinu dana porasla za 4,1 milijardu dinara i iznosila je 61,4 milijardi dinara. Od 24 osiguravača, koliko ih posluje na tržištu Srbije, samo 11 premašuju milijardu dinara premije. </a:t>
            </a: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dirty="0"/>
              <a:t>Osam osiguravača zabeležilo je prošle godine pad premije izražene u dinarima u odnosu na 2011. godinu.</a:t>
            </a:r>
            <a:endParaRPr lang="en-US" sz="14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4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x-none" sz="1400" u="sng" dirty="0"/>
              <a:t>Trendovi:</a:t>
            </a:r>
            <a:endParaRPr lang="en-US" sz="1400" u="sng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dirty="0"/>
              <a:t>P</a:t>
            </a:r>
            <a:r>
              <a:rPr lang="x-none" sz="1400" dirty="0" smtClean="0"/>
              <a:t>ovećano </a:t>
            </a:r>
            <a:r>
              <a:rPr lang="x-none" sz="1400" dirty="0"/>
              <a:t>je učešće plasmana DO u dugoročne hartije od vrednosti i instrumente tržišta novca koje je izdala </a:t>
            </a:r>
            <a:r>
              <a:rPr lang="x-none" sz="1400" dirty="0" smtClean="0"/>
              <a:t>država.</a:t>
            </a: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dirty="0"/>
              <a:t>P</a:t>
            </a:r>
            <a:r>
              <a:rPr lang="x-none" sz="1400" dirty="0" smtClean="0"/>
              <a:t>ad </a:t>
            </a:r>
            <a:r>
              <a:rPr lang="x-none" sz="1400" dirty="0"/>
              <a:t>učešća nekretnina u okviru stalne imovine </a:t>
            </a:r>
            <a:r>
              <a:rPr lang="x-none" sz="1400" dirty="0" smtClean="0"/>
              <a:t>DO.</a:t>
            </a: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dirty="0" smtClean="0"/>
              <a:t>Životna </a:t>
            </a:r>
            <a:r>
              <a:rPr lang="x-none" sz="1400" dirty="0"/>
              <a:t>osiguranja nastavljaju da povećavaju učešće u ukupnoj ostvarenoj </a:t>
            </a:r>
            <a:r>
              <a:rPr lang="x-none" sz="1400" dirty="0" smtClean="0"/>
              <a:t>premiji.</a:t>
            </a: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dirty="0"/>
              <a:t>S</a:t>
            </a:r>
            <a:r>
              <a:rPr lang="x-none" sz="1400" dirty="0" smtClean="0"/>
              <a:t>manjenje </a:t>
            </a:r>
            <a:r>
              <a:rPr lang="x-none" sz="1400" dirty="0"/>
              <a:t>pokrivenosti tehničke rezerve propisanim oblicima aktive (nepotpuna pokrivenost kod DO koja se bave pretežno neživotnim osiguranjima, potpuna ali opadajuća kod ŽO).</a:t>
            </a:r>
            <a:endParaRPr lang="en-US" sz="14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400" dirty="0"/>
          </a:p>
        </p:txBody>
      </p:sp>
    </p:spTree>
  </p:cSld>
  <p:clrMapOvr>
    <a:masterClrMapping/>
  </p:clrMapOvr>
  <p:transition spd="slow">
    <p:checker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x-none" sz="1000" u="sng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x-none" sz="1400" u="sng" dirty="0"/>
              <a:t>Propisi:</a:t>
            </a:r>
            <a:endParaRPr lang="en-US" sz="1400" u="sng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dirty="0" smtClean="0"/>
              <a:t>U </a:t>
            </a:r>
            <a:r>
              <a:rPr lang="x-none" sz="1400" dirty="0"/>
              <a:t>aprilu 2012. godine objavljen je </a:t>
            </a:r>
            <a:r>
              <a:rPr lang="x-none" sz="1400" i="1" dirty="0"/>
              <a:t>Nacrt zakona o osiguranju</a:t>
            </a:r>
            <a:r>
              <a:rPr lang="x-none" sz="1400" dirty="0"/>
              <a:t> koji je izradila </a:t>
            </a:r>
            <a:r>
              <a:rPr lang="x-none" sz="1400" i="1" dirty="0"/>
              <a:t>Radna grupa</a:t>
            </a:r>
            <a:r>
              <a:rPr lang="x-none" sz="1400" dirty="0"/>
              <a:t> sastavljena od predstavnika NBS i Ministarstva finansija. Tokom 2013. godine očekuje se usvajanje novog Zakona o osiguranju.</a:t>
            </a: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dirty="0" smtClean="0"/>
              <a:t>U </a:t>
            </a:r>
            <a:r>
              <a:rPr lang="x-none" sz="1400" dirty="0"/>
              <a:t>septembru 2012. godine (Sl. glasnik 87/2012) od strane NBS objavljene su </a:t>
            </a:r>
            <a:r>
              <a:rPr lang="x-none" sz="1400" i="1" dirty="0"/>
              <a:t>ODLUKA o izmeni Odluke o bližim kriterijumima i načinu obračunavanja matematičke rezerve i rezerve za učešće u dobiti</a:t>
            </a:r>
            <a:r>
              <a:rPr lang="x-none" sz="1400" dirty="0"/>
              <a:t> i </a:t>
            </a:r>
            <a:r>
              <a:rPr lang="x-none" sz="1400" i="1" dirty="0"/>
              <a:t>ODLUKA o ograničenjima pojedinih oblika deponovanja i ulaganja sredstava tehničkih rezervi i o najvišim iznosima pojedinih deponovanja i ulaganja garantne rezerve društva za osiguranje.</a:t>
            </a:r>
            <a:r>
              <a:rPr lang="x-none" sz="1400" dirty="0"/>
              <a:t> </a:t>
            </a:r>
            <a:endParaRPr lang="x-none" sz="14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dirty="0"/>
              <a:t>Zаkоnоm о izmеni Zаkоnа о оbаvеznоm оsigurаnju u sаоbrаćајu (,,Službеni glаsnik RS'' brој 78/2011) prоpisаnо je dа ćе </a:t>
            </a:r>
            <a:r>
              <a:rPr lang="x-none" sz="1400" b="1" dirty="0"/>
              <a:t>Gаrаntni fоnd</a:t>
            </a:r>
            <a:r>
              <a:rPr lang="x-none" sz="1400" dirty="0"/>
              <a:t> оtpоčеti sа оbаvlјаnjеm pоslоvа nајkаsniје dо 30. јunа 2012. gоdinе. Dо dаnаs, Gаrаntni fоnd prеdviđеn Zаkоnоm о оbаvеznоm оsigurаnju u sаоbrаćајu niје оtpоčео sа rаdоm, shоdnо čеmu UOS, u sklаdu sа člаnоm 111. Zаkоnа о оbаvеznоm оsigurаnju u sаоbrаćајu, оbаvlја pоslоvе iz dеlоkrugа Gаrаntnоg fоndа sаglаsnо prоpisimа kојi su bili nа snаzi dо dаnа stupаnjа nа snаgu оvоg Zаkоnа.</a:t>
            </a: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1400" dirty="0"/>
              <a:t>UOS je u oktobru mesecu 2012. godine u skladu sa ZOOS donelo nov </a:t>
            </a:r>
            <a:r>
              <a:rPr lang="x-none" sz="1400" i="1" dirty="0"/>
              <a:t>KODEKS o ponašanju u poslovima obaveznog osiguranja </a:t>
            </a:r>
            <a:r>
              <a:rPr lang="x-none" sz="1400" dirty="0"/>
              <a:t>kao vid pokušaja samoregulacije učesnika na tržištu osiguranja. </a:t>
            </a:r>
            <a:endParaRPr lang="x-none" sz="1400" u="sng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x-none" sz="900" u="sng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x-none" sz="1000" u="sng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Bitni doga</a:t>
            </a:r>
            <a:r>
              <a:rPr lang="bs-Latn-BA" smtClean="0"/>
              <a:t>đ</a:t>
            </a:r>
            <a:r>
              <a:rPr lang="en-US" smtClean="0"/>
              <a:t>aji na tr</a:t>
            </a:r>
            <a:r>
              <a:rPr lang="bs-Latn-BA" smtClean="0"/>
              <a:t>ž</a:t>
            </a:r>
            <a:r>
              <a:rPr lang="en-US" smtClean="0"/>
              <a:t>i</a:t>
            </a:r>
            <a:r>
              <a:rPr lang="bs-Latn-BA" smtClean="0"/>
              <a:t>š</a:t>
            </a:r>
            <a:r>
              <a:rPr lang="en-US" smtClean="0"/>
              <a:t>tu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981</Words>
  <Application>Microsoft Office PowerPoint</Application>
  <PresentationFormat>On-screen Show (4:3)</PresentationFormat>
  <Paragraphs>216</Paragraphs>
  <Slides>11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Arial</vt:lpstr>
      <vt:lpstr>Office Theme</vt:lpstr>
      <vt:lpstr>Microsoft Excel Chart</vt:lpstr>
      <vt:lpstr>  - SRBIJA –   PREGLED TRŽIŠTA OSIGURANJA U 2012. GODINI </vt:lpstr>
      <vt:lpstr>Broj društava na tržištu</vt:lpstr>
      <vt:lpstr>Premija osiguranja u EUR 000</vt:lpstr>
      <vt:lpstr>Učešće vrsta osiguranja u ukupnoj premiji</vt:lpstr>
      <vt:lpstr>Vodećih 10 društava - Život</vt:lpstr>
      <vt:lpstr>Vodećih 10 društava - Neživot</vt:lpstr>
      <vt:lpstr>Vodećih 10 društava - Ukupno</vt:lpstr>
      <vt:lpstr>Bitni događaji na tržištu</vt:lpstr>
      <vt:lpstr>Bitni događaji na tržištu</vt:lpstr>
      <vt:lpstr>Bitni događaji na tržištu</vt:lpstr>
      <vt:lpstr>Slide 11</vt:lpstr>
    </vt:vector>
  </TitlesOfParts>
  <Company>_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SORS - 2013 - SRBIJA</dc:title>
  <dc:creator>Slobodan Krnjaja</dc:creator>
  <cp:lastModifiedBy>TEST</cp:lastModifiedBy>
  <cp:revision>47</cp:revision>
  <dcterms:created xsi:type="dcterms:W3CDTF">2012-05-06T19:27:53Z</dcterms:created>
  <dcterms:modified xsi:type="dcterms:W3CDTF">2013-06-24T06:16:29Z</dcterms:modified>
</cp:coreProperties>
</file>