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4" r:id="rId2"/>
    <p:sldId id="263" r:id="rId3"/>
    <p:sldId id="262" r:id="rId4"/>
    <p:sldId id="257" r:id="rId5"/>
    <p:sldId id="258" r:id="rId6"/>
    <p:sldId id="259" r:id="rId7"/>
    <p:sldId id="261" r:id="rId8"/>
    <p:sldId id="260" r:id="rId9"/>
    <p:sldId id="265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18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7751B27-B404-4AFA-B035-55E5BF7F10C1}" type="datetimeFigureOut">
              <a:rPr lang="en-US"/>
              <a:pPr>
                <a:defRPr/>
              </a:pPr>
              <a:t>6/24/2013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FFB2C48-4F16-467C-B1D7-496A25130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r-HR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E903ABB-3FBF-4748-B6DE-EB9A095F79C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r-HR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CE709A5-2F38-45BA-89F5-80EEFDF2A83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r-HR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E1867DA-ADA5-4D5D-9FE0-0AB8D460212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r-HR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3DE0E0E-1852-4B2C-AFEC-6A69443F9D7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r-HR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6741A01-6617-4DA7-B2CE-172DBE1E5FC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r-HR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42E9BDE-FFD5-4D12-BBDC-A9C539CDE1C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r-HR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B4457C-218D-47B8-9637-2C26EAF7BE1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8829C-39FC-48AB-847E-6F13692426DA}" type="datetimeFigureOut">
              <a:rPr lang="en-US"/>
              <a:pPr>
                <a:defRPr/>
              </a:pPr>
              <a:t>6/24/2013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D5CF5-9EB4-42B3-B875-9240612F63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64430-307B-4FED-B485-B36A825745FA}" type="datetimeFigureOut">
              <a:rPr lang="en-US"/>
              <a:pPr>
                <a:defRPr/>
              </a:pPr>
              <a:t>6/24/2013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F66B7-6A79-48DF-9B59-8CACE1BAB2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3C5FC-DD57-4D5A-A620-64ACB416F659}" type="datetimeFigureOut">
              <a:rPr lang="en-US"/>
              <a:pPr>
                <a:defRPr/>
              </a:pPr>
              <a:t>6/24/2013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4E979-3421-4B64-9F50-ED02A22D4C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4AA73-08CC-4DC5-8F7A-3003ED1EA871}" type="datetimeFigureOut">
              <a:rPr lang="en-US"/>
              <a:pPr>
                <a:defRPr/>
              </a:pPr>
              <a:t>6/24/2013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7CE6C-C492-48FB-8C30-BC535B3CA9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0998C-B686-4CB9-95D6-D07E816CA3DB}" type="datetimeFigureOut">
              <a:rPr lang="en-US"/>
              <a:pPr>
                <a:defRPr/>
              </a:pPr>
              <a:t>6/24/2013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1DFAD-D842-4240-8915-EBA844FC32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292F2-BD53-47A2-AD12-19EED4D4AFC7}" type="datetimeFigureOut">
              <a:rPr lang="en-US"/>
              <a:pPr>
                <a:defRPr/>
              </a:pPr>
              <a:t>6/24/2013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BCFDD-4A95-49BF-BF8E-19CC16DB43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1F780-CDF7-484C-A6CE-CB020489180D}" type="datetimeFigureOut">
              <a:rPr lang="en-US"/>
              <a:pPr>
                <a:defRPr/>
              </a:pPr>
              <a:t>6/24/2013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FBA9F-EF8D-46F5-B23C-7DFDE16463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95CA7-C1BD-4A42-B140-6EC59411949E}" type="datetimeFigureOut">
              <a:rPr lang="en-US"/>
              <a:pPr>
                <a:defRPr/>
              </a:pPr>
              <a:t>6/24/2013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ADD78-3677-48E8-BEBB-DD45B2A452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4B62F-4AD1-4C73-B1C1-9025120B8A72}" type="datetimeFigureOut">
              <a:rPr lang="en-US"/>
              <a:pPr>
                <a:defRPr/>
              </a:pPr>
              <a:t>6/24/2013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B16CD-A807-4529-90F7-FE8E53F087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BC7D3-5E64-4CE7-9F7D-7C5CD52C69E0}" type="datetimeFigureOut">
              <a:rPr lang="en-US"/>
              <a:pPr>
                <a:defRPr/>
              </a:pPr>
              <a:t>6/24/2013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A4162-95AA-46AE-84EE-F3EFE328EE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D2662-4985-4B08-8CEC-F8F771C09E26}" type="datetimeFigureOut">
              <a:rPr lang="en-US"/>
              <a:pPr>
                <a:defRPr/>
              </a:pPr>
              <a:t>6/24/2013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8BB2E-810E-492B-AC5B-2504C5E1E5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947D10C-BDCD-485E-9F80-B5B4E5603DE3}" type="datetimeFigureOut">
              <a:rPr lang="en-US"/>
              <a:pPr>
                <a:defRPr/>
              </a:pPr>
              <a:t>6/24/2013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C0926C-8DB7-4668-849D-7FE3A025B4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196975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s-Latn-BA" dirty="0" smtClean="0"/>
              <a:t/>
            </a:r>
            <a:br>
              <a:rPr lang="bs-Latn-BA" dirty="0" smtClean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dirty="0" smtClean="0"/>
              <a:t>- </a:t>
            </a:r>
            <a:r>
              <a:rPr lang="en-US" dirty="0" smtClean="0"/>
              <a:t>Macedonia</a:t>
            </a:r>
            <a:r>
              <a:rPr lang="bs-Latn-BA" dirty="0" smtClean="0"/>
              <a:t> – </a:t>
            </a:r>
            <a:br>
              <a:rPr lang="bs-Latn-BA" dirty="0" smtClean="0"/>
            </a:br>
            <a:r>
              <a:rPr lang="bs-Latn-BA" dirty="0" smtClean="0"/>
              <a:t> </a:t>
            </a:r>
            <a:r>
              <a:rPr lang="en-US" dirty="0" smtClean="0"/>
              <a:t>Insurance market in 2012</a:t>
            </a:r>
            <a:endParaRPr lang="en-US" dirty="0"/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457200" y="2205038"/>
            <a:ext cx="8229600" cy="3921125"/>
          </a:xfrm>
        </p:spPr>
        <p:txBody>
          <a:bodyPr/>
          <a:lstStyle/>
          <a:p>
            <a:pPr algn="ctr">
              <a:buFont typeface="Arial" charset="0"/>
              <a:buNone/>
            </a:pPr>
            <a:endParaRPr lang="bs-Latn-BA" smtClean="0"/>
          </a:p>
          <a:p>
            <a:pPr algn="ctr">
              <a:buFont typeface="Arial" charset="0"/>
              <a:buNone/>
            </a:pPr>
            <a:endParaRPr lang="bs-Latn-BA" smtClean="0"/>
          </a:p>
          <a:p>
            <a:pPr algn="ctr">
              <a:buFont typeface="Arial" charset="0"/>
              <a:buNone/>
            </a:pPr>
            <a:endParaRPr lang="bs-Latn-BA" smtClean="0"/>
          </a:p>
          <a:p>
            <a:pPr algn="ctr">
              <a:buFont typeface="Arial" charset="0"/>
              <a:buNone/>
            </a:pPr>
            <a:endParaRPr lang="bs-Latn-BA" smtClean="0"/>
          </a:p>
          <a:p>
            <a:pPr algn="ctr">
              <a:buFont typeface="Arial" charset="0"/>
              <a:buNone/>
            </a:pPr>
            <a:endParaRPr lang="bs-Latn-BA" smtClean="0"/>
          </a:p>
          <a:p>
            <a:pPr algn="ctr">
              <a:buFont typeface="Arial" charset="0"/>
              <a:buNone/>
            </a:pPr>
            <a:endParaRPr lang="bs-Latn-BA" smtClean="0"/>
          </a:p>
        </p:txBody>
      </p:sp>
      <p:pic>
        <p:nvPicPr>
          <p:cNvPr id="4" name="Picture 9" descr="ASO logo 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4653136"/>
            <a:ext cx="2408238" cy="14239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Number of insurance undertaking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9750" y="2708275"/>
          <a:ext cx="7993063" cy="74295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598578"/>
                <a:gridCol w="1598578"/>
                <a:gridCol w="1598578"/>
                <a:gridCol w="1598578"/>
                <a:gridCol w="159857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Life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Non-</a:t>
                      </a:r>
                      <a:r>
                        <a:rPr lang="en-US" baseline="0" dirty="0" smtClean="0"/>
                        <a:t> life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Composite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Reinsurance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15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Gross written premium in EUR 000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755650" y="2420938"/>
          <a:ext cx="7704138" cy="152400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926214"/>
                <a:gridCol w="1926214"/>
                <a:gridCol w="1926214"/>
                <a:gridCol w="1926214"/>
              </a:tblGrid>
              <a:tr h="304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 smtClean="0">
                          <a:effectLst/>
                        </a:rPr>
                        <a:t>Year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 smtClean="0">
                          <a:effectLst/>
                        </a:rPr>
                        <a:t>Life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 smtClean="0">
                          <a:effectLst/>
                        </a:rPr>
                        <a:t>Non- life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 smtClean="0">
                          <a:effectLst/>
                        </a:rPr>
                        <a:t>Total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04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2010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5,764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99,619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105,383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304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2011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8,081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102,622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110,703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304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 smtClean="0">
                          <a:effectLst/>
                        </a:rPr>
                        <a:t>Change</a:t>
                      </a:r>
                      <a:r>
                        <a:rPr lang="en-US" sz="18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800" u="none" strike="noStrike" dirty="0" smtClean="0">
                          <a:effectLst/>
                        </a:rPr>
                        <a:t>2012 </a:t>
                      </a:r>
                      <a:r>
                        <a:rPr lang="en-US" sz="1800" u="none" strike="noStrike" dirty="0">
                          <a:effectLst/>
                        </a:rPr>
                        <a:t>: 2011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20.35%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1.65%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3.02%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04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2012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9,726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>
                          <a:effectLst/>
                        </a:rPr>
                        <a:t>104,317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114,043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GWP by lines of business</a:t>
            </a:r>
          </a:p>
        </p:txBody>
      </p:sp>
      <p:graphicFrame>
        <p:nvGraphicFramePr>
          <p:cNvPr id="19458" name="Content Placeholder 5"/>
          <p:cNvGraphicFramePr>
            <a:graphicFrameLocks noGrp="1"/>
          </p:cNvGraphicFramePr>
          <p:nvPr>
            <p:ph idx="1"/>
          </p:nvPr>
        </p:nvGraphicFramePr>
        <p:xfrm>
          <a:off x="273050" y="1433513"/>
          <a:ext cx="8464550" cy="4743450"/>
        </p:xfrm>
        <a:graphic>
          <a:graphicData uri="http://schemas.openxmlformats.org/presentationml/2006/ole">
            <p:oleObj spid="_x0000_s19458" r:id="rId4" imgW="8461981" imgH="4743099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620713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Top 10 insurance undertakings - Life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900113" y="2205038"/>
          <a:ext cx="7416800" cy="243205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774352"/>
                <a:gridCol w="2214158"/>
                <a:gridCol w="2214158"/>
                <a:gridCol w="2214158"/>
              </a:tblGrid>
              <a:tr h="6871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No.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Insurance undertaking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GWP in 000 EUR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Market share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490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Grawe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4,315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44.37%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3490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Croatia life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3,964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40.76%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3490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Uniqa life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662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6.80%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3490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Winner life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654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6.73%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3490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Qbe life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130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dirty="0">
                          <a:effectLst/>
                        </a:rPr>
                        <a:t>1.34%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Top 10 insurance undertakings- Non life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11188" y="1890713"/>
          <a:ext cx="7921625" cy="3694112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826976"/>
                <a:gridCol w="2364635"/>
                <a:gridCol w="2364635"/>
                <a:gridCol w="2364635"/>
              </a:tblGrid>
              <a:tr h="6000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No.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Insurance undertaking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u="none" strike="noStrike" dirty="0">
                          <a:effectLst/>
                        </a:rPr>
                        <a:t>GWP in 000 EUR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u="none" strike="noStrike" dirty="0">
                          <a:effectLst/>
                        </a:rPr>
                        <a:t>Market share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04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Triglav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20,043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19.21%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304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Eurolink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12,875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12.34%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304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Sava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11,316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10.85%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304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Qbe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11,197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10.73%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304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Winner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10,233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9.81%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3495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Insurance policy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9,380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8.99%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304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Uniqa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8,030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7.70%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304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Euroins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7,610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7.30%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304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Croatia nonlife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5,368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5.15%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304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10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Albsig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5,303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dirty="0">
                          <a:effectLst/>
                        </a:rPr>
                        <a:t>5.08%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Top10 insurance undertaking - Total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68313" y="1890713"/>
          <a:ext cx="8135937" cy="3694112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849530"/>
                <a:gridCol w="2429125"/>
                <a:gridCol w="2429125"/>
                <a:gridCol w="2429125"/>
              </a:tblGrid>
              <a:tr h="6000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No.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Insurance undertaking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GWP in 000 EUR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Market share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04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Triglav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20,043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17.58%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304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Eurolink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12,875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11.29%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304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Sava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11,316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9.92%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304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Qbe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11,197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9.82%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304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Winner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10,233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8.97%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3495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Insurance policy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9,380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8.22%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304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Uniqa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8,030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7.04%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304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Euroins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7,610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6.67%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304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Croatia nonlife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5,368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4.71%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304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10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Albsig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5,303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dirty="0">
                          <a:effectLst/>
                        </a:rPr>
                        <a:t>4.65%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620713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Important happening on the market in 2012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68313" y="2349500"/>
          <a:ext cx="8229600" cy="2224088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802432"/>
                <a:gridCol w="742716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Established</a:t>
                      </a:r>
                      <a:r>
                        <a:rPr lang="en-US" b="0" baseline="0" dirty="0" smtClean="0"/>
                        <a:t> three new insurance brokerage undertakings (Total: 20)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Established</a:t>
                      </a:r>
                      <a:r>
                        <a:rPr lang="en-US" baseline="0" dirty="0" smtClean="0"/>
                        <a:t> three new insurance agencies (Total: 9)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One</a:t>
                      </a:r>
                      <a:r>
                        <a:rPr lang="en-US" baseline="0" dirty="0" smtClean="0"/>
                        <a:t> commercial bank started to act as insurance agency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QBE was purchased by VIG(Vienna Insurance Group)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dirty="0" smtClean="0">
                          <a:solidFill>
                            <a:prstClr val="black"/>
                          </a:solidFill>
                          <a:latin typeface="Calibri" pitchFamily="34" charset="0"/>
                          <a:cs typeface="Calibri" pitchFamily="34" charset="0"/>
                        </a:rPr>
                        <a:t>Voluntary health insurance law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dirty="0" smtClean="0">
                          <a:solidFill>
                            <a:prstClr val="black"/>
                          </a:solidFill>
                          <a:latin typeface="Calibri" pitchFamily="34" charset="0"/>
                          <a:cs typeface="Calibri" pitchFamily="34" charset="0"/>
                        </a:rPr>
                        <a:t>Law on payment of pension and pension benefits from fully funded pension </a:t>
                      </a:r>
                      <a:endParaRPr lang="en-US" u="none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Content Placeholder 2"/>
          <p:cNvSpPr>
            <a:spLocks noGrp="1"/>
          </p:cNvSpPr>
          <p:nvPr>
            <p:ph idx="1"/>
          </p:nvPr>
        </p:nvSpPr>
        <p:spPr>
          <a:xfrm>
            <a:off x="395288" y="981075"/>
            <a:ext cx="8229600" cy="2336800"/>
          </a:xfrm>
        </p:spPr>
        <p:txBody>
          <a:bodyPr/>
          <a:lstStyle/>
          <a:p>
            <a:pPr algn="ctr">
              <a:buFont typeface="Arial" charset="0"/>
              <a:buNone/>
            </a:pPr>
            <a:endParaRPr lang="bs-Latn-BA" smtClean="0"/>
          </a:p>
          <a:p>
            <a:pPr algn="ctr">
              <a:buFont typeface="Arial" charset="0"/>
              <a:buNone/>
            </a:pPr>
            <a:endParaRPr lang="bs-Latn-BA" smtClean="0"/>
          </a:p>
          <a:p>
            <a:pPr algn="ctr">
              <a:buFont typeface="Arial" charset="0"/>
              <a:buNone/>
            </a:pPr>
            <a:r>
              <a:rPr lang="en-US" smtClean="0"/>
              <a:t>Thank you!</a:t>
            </a: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457200" y="4500563"/>
            <a:ext cx="8229600" cy="1665287"/>
          </a:xfrm>
          <a:prstGeom prst="rect">
            <a:avLst/>
          </a:prstGeom>
          <a:noFill/>
          <a:ln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kern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INSURANCE SUPERVISION AGENCY</a:t>
            </a:r>
            <a:endParaRPr lang="en-US" sz="1600" kern="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Vasil</a:t>
            </a:r>
            <a:r>
              <a:rPr lang="en-US" sz="1600" kern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kern="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Glavinov</a:t>
            </a:r>
            <a:r>
              <a:rPr lang="en-US" sz="1600" kern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No.12,  TCC Plaza, 2nd floor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kern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1000 Skopje, Macedonia</a:t>
            </a:r>
            <a:endParaRPr lang="en-US" sz="1600" kern="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Tel: +389 2 3254 050 </a:t>
            </a:r>
            <a:r>
              <a:rPr lang="pt-BR" sz="1600" kern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Fax:</a:t>
            </a:r>
            <a:r>
              <a:rPr lang="mk-MK" sz="1600" kern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pt-BR" sz="1600" kern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+389 2 3290 240</a:t>
            </a:r>
            <a:endParaRPr lang="en-US" sz="1600" kern="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kern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E-mail: contact@aso.mk</a:t>
            </a:r>
            <a:endParaRPr lang="en-US" sz="1600" kern="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kern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www.aso.mk</a:t>
            </a:r>
            <a:r>
              <a:rPr lang="en-US" sz="1600" kern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299</Words>
  <Application>Microsoft Office PowerPoint</Application>
  <PresentationFormat>On-screen Show (4:3)</PresentationFormat>
  <Paragraphs>182</Paragraphs>
  <Slides>9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Arial</vt:lpstr>
      <vt:lpstr>Office Theme</vt:lpstr>
      <vt:lpstr>Microsoft Excel Chart</vt:lpstr>
      <vt:lpstr>  - Macedonia –   Insurance market in 2012</vt:lpstr>
      <vt:lpstr>Number of insurance undertaking</vt:lpstr>
      <vt:lpstr>Gross written premium in EUR 000</vt:lpstr>
      <vt:lpstr>GWP by lines of business</vt:lpstr>
      <vt:lpstr>Top 10 insurance undertakings - Life</vt:lpstr>
      <vt:lpstr>Top 10 insurance undertakings- Non life</vt:lpstr>
      <vt:lpstr>Top10 insurance undertaking - Total</vt:lpstr>
      <vt:lpstr>Important happening on the market in 2012</vt:lpstr>
      <vt:lpstr>Slide 9</vt:lpstr>
    </vt:vector>
  </TitlesOfParts>
  <Company>_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nina filipovic</dc:creator>
  <cp:lastModifiedBy>TEST</cp:lastModifiedBy>
  <cp:revision>35</cp:revision>
  <cp:lastPrinted>2013-06-04T08:24:12Z</cp:lastPrinted>
  <dcterms:created xsi:type="dcterms:W3CDTF">2012-05-06T19:27:53Z</dcterms:created>
  <dcterms:modified xsi:type="dcterms:W3CDTF">2013-06-24T06:15:24Z</dcterms:modified>
</cp:coreProperties>
</file>