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vml" ContentType="application/vnd.openxmlformats-officedocument.vmlDrawing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1"/>
  </p:notesMasterIdLst>
  <p:handoutMasterIdLst>
    <p:handoutMasterId r:id="rId22"/>
  </p:handoutMasterIdLst>
  <p:sldIdLst>
    <p:sldId id="266" r:id="rId2"/>
    <p:sldId id="267" r:id="rId3"/>
    <p:sldId id="268" r:id="rId4"/>
    <p:sldId id="270" r:id="rId5"/>
    <p:sldId id="271" r:id="rId6"/>
    <p:sldId id="272" r:id="rId7"/>
    <p:sldId id="273" r:id="rId8"/>
    <p:sldId id="274" r:id="rId9"/>
    <p:sldId id="275" r:id="rId10"/>
    <p:sldId id="288" r:id="rId11"/>
    <p:sldId id="277" r:id="rId12"/>
    <p:sldId id="278" r:id="rId13"/>
    <p:sldId id="289" r:id="rId14"/>
    <p:sldId id="281" r:id="rId15"/>
    <p:sldId id="283" r:id="rId16"/>
    <p:sldId id="293" r:id="rId17"/>
    <p:sldId id="299" r:id="rId18"/>
    <p:sldId id="298" r:id="rId19"/>
    <p:sldId id="287" r:id="rId20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8" autoAdjust="0"/>
    <p:restoredTop sz="94758" autoAdjust="0"/>
  </p:normalViewPr>
  <p:slideViewPr>
    <p:cSldViewPr>
      <p:cViewPr>
        <p:scale>
          <a:sx n="70" d="100"/>
          <a:sy n="70" d="100"/>
        </p:scale>
        <p:origin x="-390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http://biportal/Statistika/TOPublikacija/E02%20Dynamics%20of%20the%20Insurance%20Marke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http://biportal/Statistika/TOPublikacija/E02%20Dynamics%20of%20the%20Insurance%20Marke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tesla\Home\mpremor\Dokumenti\Key-10_10_2012\AA%20TR&#381;I&#352;TE%20OSIGURANJA%20U%20RH%202012\03%20Pregled%20tr&#382;i&#353;ta%20osiguranj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tesla\Home\mpremor\Dokumenti\HP\Podloga%20Sors%20201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tesla\Home\mpremor\Dokumenti\Key-10_10_2012\AA%20TR&#381;I&#352;TE%20OSIGURANJA%20U%20RH%202012\02%20Kretanja%20na%20tr&#382;i&#353;tu%20osiguranj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tesla\Home\mpremor\Dokumenti\Key-10_10_2012\AA%20TR&#381;I&#352;TE%20OSIGURANJA%20U%20RH%202012\02%20Kretanja%20na%20tr&#382;i&#353;tu%20osiguranj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style val="31"/>
  <c:chart>
    <c:plotArea>
      <c:layout/>
      <c:barChart>
        <c:barDir val="col"/>
        <c:grouping val="clustered"/>
        <c:ser>
          <c:idx val="0"/>
          <c:order val="0"/>
          <c:tx>
            <c:v>Ukupno</c:v>
          </c:tx>
          <c:cat>
            <c:strRef>
              <c:f>'T01,T02,T03,G01,G02,G03'!$E$39:$E$48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'T01,T02,T03,G01,G02,G03'!$F$8:$F$17</c:f>
              <c:numCache>
                <c:formatCode>#,##0,</c:formatCode>
                <c:ptCount val="10"/>
                <c:pt idx="0">
                  <c:v>807072980.60218108</c:v>
                </c:pt>
                <c:pt idx="1">
                  <c:v>881544136.62279475</c:v>
                </c:pt>
                <c:pt idx="2">
                  <c:v>977749310.261343</c:v>
                </c:pt>
                <c:pt idx="3">
                  <c:v>1088171613.8953407</c:v>
                </c:pt>
                <c:pt idx="4">
                  <c:v>1205869660.2854204</c:v>
                </c:pt>
                <c:pt idx="5">
                  <c:v>1288501218.5467191</c:v>
                </c:pt>
                <c:pt idx="6">
                  <c:v>1251950246.2919054</c:v>
                </c:pt>
                <c:pt idx="7">
                  <c:v>1229895502.6525345</c:v>
                </c:pt>
                <c:pt idx="8">
                  <c:v>1216553379.0436518</c:v>
                </c:pt>
                <c:pt idx="9">
                  <c:v>1202350201.2906158</c:v>
                </c:pt>
              </c:numCache>
            </c:numRef>
          </c:val>
        </c:ser>
        <c:ser>
          <c:idx val="1"/>
          <c:order val="1"/>
          <c:tx>
            <c:v>ZBP Neživot</c:v>
          </c:tx>
          <c:cat>
            <c:strRef>
              <c:f>'T01,T02,T03,G01,G02,G03'!$E$39:$E$48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'T01,T02,T03,G01,G02,G03'!$F$24:$F$33</c:f>
              <c:numCache>
                <c:formatCode>#,##0,</c:formatCode>
                <c:ptCount val="10"/>
                <c:pt idx="0">
                  <c:v>627490708.14942491</c:v>
                </c:pt>
                <c:pt idx="1">
                  <c:v>672770687.50382495</c:v>
                </c:pt>
                <c:pt idx="2">
                  <c:v>725563164.63004243</c:v>
                </c:pt>
                <c:pt idx="3">
                  <c:v>800162557.50039244</c:v>
                </c:pt>
                <c:pt idx="4">
                  <c:v>875600861.73433673</c:v>
                </c:pt>
                <c:pt idx="5">
                  <c:v>949847522.46539307</c:v>
                </c:pt>
                <c:pt idx="6">
                  <c:v>920892369.09066129</c:v>
                </c:pt>
                <c:pt idx="7">
                  <c:v>902960294.39535809</c:v>
                </c:pt>
                <c:pt idx="8">
                  <c:v>893132078.13801241</c:v>
                </c:pt>
                <c:pt idx="9">
                  <c:v>874953283.47926223</c:v>
                </c:pt>
              </c:numCache>
            </c:numRef>
          </c:val>
        </c:ser>
        <c:ser>
          <c:idx val="2"/>
          <c:order val="2"/>
          <c:tx>
            <c:v>ZBP Život</c:v>
          </c:tx>
          <c:cat>
            <c:strRef>
              <c:f>'T01,T02,T03,G01,G02,G03'!$E$39:$E$48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'T01,T02,T03,G01,G02,G03'!$F$39:$F$48</c:f>
              <c:numCache>
                <c:formatCode>#,##0,</c:formatCode>
                <c:ptCount val="10"/>
                <c:pt idx="0">
                  <c:v>179582272.45275602</c:v>
                </c:pt>
                <c:pt idx="1">
                  <c:v>208773449.11897025</c:v>
                </c:pt>
                <c:pt idx="2">
                  <c:v>252186145.63130033</c:v>
                </c:pt>
                <c:pt idx="3">
                  <c:v>288008923.36917055</c:v>
                </c:pt>
                <c:pt idx="4">
                  <c:v>330268798.55108315</c:v>
                </c:pt>
                <c:pt idx="5">
                  <c:v>338653696.08132654</c:v>
                </c:pt>
                <c:pt idx="6">
                  <c:v>331057877.20124388</c:v>
                </c:pt>
                <c:pt idx="7">
                  <c:v>326935208.25717622</c:v>
                </c:pt>
                <c:pt idx="8">
                  <c:v>323421300.90563929</c:v>
                </c:pt>
                <c:pt idx="9">
                  <c:v>327396917.81135345</c:v>
                </c:pt>
              </c:numCache>
            </c:numRef>
          </c:val>
        </c:ser>
        <c:axId val="38045568"/>
        <c:axId val="38047104"/>
      </c:barChart>
      <c:catAx>
        <c:axId val="38045568"/>
        <c:scaling>
          <c:orientation val="minMax"/>
        </c:scaling>
        <c:axPos val="b"/>
        <c:tickLblPos val="nextTo"/>
        <c:crossAx val="38047104"/>
        <c:crosses val="autoZero"/>
        <c:auto val="1"/>
        <c:lblAlgn val="ctr"/>
        <c:lblOffset val="100"/>
      </c:catAx>
      <c:valAx>
        <c:axId val="38047104"/>
        <c:scaling>
          <c:orientation val="minMax"/>
        </c:scaling>
        <c:axPos val="l"/>
        <c:majorGridlines/>
        <c:numFmt formatCode="#,##0," sourceLinked="1"/>
        <c:tickLblPos val="nextTo"/>
        <c:crossAx val="3804556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style val="26"/>
  <c:chart>
    <c:plotArea>
      <c:layout>
        <c:manualLayout>
          <c:layoutTarget val="inner"/>
          <c:xMode val="edge"/>
          <c:yMode val="edge"/>
          <c:x val="7.9307961504811994E-2"/>
          <c:y val="5.1400554097404488E-2"/>
          <c:w val="0.90170428696412963"/>
          <c:h val="0.74961930241545294"/>
        </c:manualLayout>
      </c:layout>
      <c:lineChart>
        <c:grouping val="standard"/>
        <c:ser>
          <c:idx val="0"/>
          <c:order val="0"/>
          <c:tx>
            <c:strRef>
              <c:f>'T01,T02,T03,G01,G02,G03'!$AK$23</c:f>
              <c:strCache>
                <c:ptCount val="1"/>
                <c:pt idx="0">
                  <c:v>Rast/pad Ukupno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solidFill>
                      <a:schemeClr val="accent1">
                        <a:lumMod val="50000"/>
                      </a:schemeClr>
                    </a:solidFill>
                  </a:defRPr>
                </a:pPr>
                <a:endParaRPr lang="sr-Latn-CS"/>
              </a:p>
            </c:txPr>
            <c:dLblPos val="t"/>
            <c:showVal val="1"/>
          </c:dLbls>
          <c:cat>
            <c:strRef>
              <c:f>'T01,T02,T03,G01,G02,G03'!$E$24:$E$35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'T01,T02,T03,G01,G02,G03'!$AK$24:$AK$33</c:f>
              <c:numCache>
                <c:formatCode>0.00%</c:formatCode>
                <c:ptCount val="10"/>
                <c:pt idx="0">
                  <c:v>8.800000000000005E-2</c:v>
                </c:pt>
                <c:pt idx="1">
                  <c:v>9.2273137387214293E-2</c:v>
                </c:pt>
                <c:pt idx="2">
                  <c:v>0.10913256596216593</c:v>
                </c:pt>
                <c:pt idx="3">
                  <c:v>0.11293518949605159</c:v>
                </c:pt>
                <c:pt idx="4">
                  <c:v>0.10816129081768064</c:v>
                </c:pt>
                <c:pt idx="5">
                  <c:v>6.8524452503217786E-2</c:v>
                </c:pt>
                <c:pt idx="6">
                  <c:v>-2.8367045159676984E-2</c:v>
                </c:pt>
                <c:pt idx="7">
                  <c:v>-1.7616309996897853E-2</c:v>
                </c:pt>
                <c:pt idx="8">
                  <c:v>-1.0848176597205007E-2</c:v>
                </c:pt>
                <c:pt idx="9">
                  <c:v>-1.1674931817789521E-2</c:v>
                </c:pt>
              </c:numCache>
            </c:numRef>
          </c:val>
        </c:ser>
        <c:ser>
          <c:idx val="1"/>
          <c:order val="1"/>
          <c:tx>
            <c:strRef>
              <c:f>'T01,T02,T03,G01,G02,G03'!$AL$23</c:f>
              <c:strCache>
                <c:ptCount val="1"/>
                <c:pt idx="0">
                  <c:v>Rast/pad NO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solidFill>
                      <a:schemeClr val="accent2"/>
                    </a:solidFill>
                  </a:defRPr>
                </a:pPr>
                <a:endParaRPr lang="sr-Latn-CS"/>
              </a:p>
            </c:txPr>
            <c:dLblPos val="b"/>
            <c:showVal val="1"/>
          </c:dLbls>
          <c:cat>
            <c:strRef>
              <c:f>'T01,T02,T03,G01,G02,G03'!$E$24:$E$35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'T01,T02,T03,G01,G02,G03'!$AL$24:$AL$33</c:f>
              <c:numCache>
                <c:formatCode>0.00%</c:formatCode>
                <c:ptCount val="10"/>
                <c:pt idx="0">
                  <c:v>6.5999999999999961E-2</c:v>
                </c:pt>
                <c:pt idx="1">
                  <c:v>7.2160398180137988E-2</c:v>
                </c:pt>
                <c:pt idx="2">
                  <c:v>7.8470239721788473E-2</c:v>
                </c:pt>
                <c:pt idx="3">
                  <c:v>0.10281584913201584</c:v>
                </c:pt>
                <c:pt idx="4">
                  <c:v>9.4278723150460958E-2</c:v>
                </c:pt>
                <c:pt idx="5">
                  <c:v>8.479509783029808E-2</c:v>
                </c:pt>
                <c:pt idx="6">
                  <c:v>-3.0484001579091733E-2</c:v>
                </c:pt>
                <c:pt idx="7">
                  <c:v>-1.9472497869659405E-2</c:v>
                </c:pt>
                <c:pt idx="8">
                  <c:v>-1.0884439015036818E-2</c:v>
                </c:pt>
                <c:pt idx="9">
                  <c:v>-2.0353982466567284E-2</c:v>
                </c:pt>
              </c:numCache>
            </c:numRef>
          </c:val>
        </c:ser>
        <c:ser>
          <c:idx val="2"/>
          <c:order val="2"/>
          <c:tx>
            <c:strRef>
              <c:f>'T01,T02,T03,G01,G02,G03'!$AM$23</c:f>
              <c:strCache>
                <c:ptCount val="1"/>
                <c:pt idx="0">
                  <c:v>Rast/pad ŽO</c:v>
                </c:pt>
              </c:strCache>
            </c:strRef>
          </c:tx>
          <c:dLbls>
            <c:dLbl>
              <c:idx val="6"/>
              <c:layout>
                <c:manualLayout>
                  <c:x val="-4.6039766157669727E-2"/>
                  <c:y val="-8.9342055918996646E-2"/>
                </c:manualLayout>
              </c:layout>
              <c:dLblPos val="r"/>
              <c:showVal val="1"/>
            </c:dLbl>
            <c:dLbl>
              <c:idx val="7"/>
              <c:layout>
                <c:manualLayout>
                  <c:x val="-4.2773668152098397E-2"/>
                  <c:y val="-7.7246313834505032E-2"/>
                </c:manualLayout>
              </c:layout>
              <c:dLblPos val="r"/>
              <c:showVal val="1"/>
            </c:dLbl>
            <c:dLbl>
              <c:idx val="8"/>
              <c:layout>
                <c:manualLayout>
                  <c:x val="-4.7672815160455378E-2"/>
                  <c:y val="-0.10748566904573406"/>
                </c:manualLayout>
              </c:layout>
              <c:dLblPos val="r"/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sr-Latn-CS"/>
              </a:p>
            </c:txPr>
            <c:dLblPos val="t"/>
            <c:showVal val="1"/>
          </c:dLbls>
          <c:cat>
            <c:strRef>
              <c:f>'T01,T02,T03,G01,G02,G03'!$E$24:$E$35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'T01,T02,T03,G01,G02,G03'!$AM$24:$AM$33</c:f>
              <c:numCache>
                <c:formatCode>0.00%</c:formatCode>
                <c:ptCount val="10"/>
                <c:pt idx="0">
                  <c:v>0.17100000000000001</c:v>
                </c:pt>
                <c:pt idx="1">
                  <c:v>0.16255043589502383</c:v>
                </c:pt>
                <c:pt idx="2">
                  <c:v>0.20794165491604871</c:v>
                </c:pt>
                <c:pt idx="3">
                  <c:v>0.14204895216664076</c:v>
                </c:pt>
                <c:pt idx="4">
                  <c:v>0.14673113140923072</c:v>
                </c:pt>
                <c:pt idx="5">
                  <c:v>2.5388100744086439E-2</c:v>
                </c:pt>
                <c:pt idx="6">
                  <c:v>-2.2429458080558792E-2</c:v>
                </c:pt>
                <c:pt idx="7">
                  <c:v>-1.2453015705051199E-2</c:v>
                </c:pt>
                <c:pt idx="8">
                  <c:v>-1.0748023653581101E-2</c:v>
                </c:pt>
                <c:pt idx="9">
                  <c:v>1.2292378067188007E-2</c:v>
                </c:pt>
              </c:numCache>
            </c:numRef>
          </c:val>
        </c:ser>
        <c:dLbls>
          <c:showVal val="1"/>
        </c:dLbls>
        <c:marker val="1"/>
        <c:axId val="38131200"/>
        <c:axId val="38132736"/>
      </c:lineChart>
      <c:catAx>
        <c:axId val="38131200"/>
        <c:scaling>
          <c:orientation val="minMax"/>
        </c:scaling>
        <c:axPos val="b"/>
        <c:numFmt formatCode="0" sourceLinked="0"/>
        <c:tickLblPos val="low"/>
        <c:crossAx val="38132736"/>
        <c:crosses val="autoZero"/>
        <c:auto val="1"/>
        <c:lblAlgn val="ctr"/>
        <c:lblOffset val="100"/>
      </c:catAx>
      <c:valAx>
        <c:axId val="38132736"/>
        <c:scaling>
          <c:orientation val="minMax"/>
        </c:scaling>
        <c:axPos val="l"/>
        <c:majorGridlines/>
        <c:numFmt formatCode="0%" sourceLinked="0"/>
        <c:tickLblPos val="low"/>
        <c:crossAx val="38131200"/>
        <c:crosses val="autoZero"/>
        <c:crossBetween val="between"/>
        <c:majorUnit val="2.5000000000000012E-2"/>
      </c:valAx>
    </c:plotArea>
    <c:legend>
      <c:legendPos val="b"/>
      <c:layout>
        <c:manualLayout>
          <c:xMode val="edge"/>
          <c:yMode val="edge"/>
          <c:x val="0.10657524059492569"/>
          <c:y val="0.86935859724805242"/>
          <c:w val="0.85351596675415553"/>
          <c:h val="0.10901972704436158"/>
        </c:manualLayout>
      </c:layout>
    </c:legend>
    <c:plotVisOnly val="1"/>
    <c:dispBlanksAs val="gap"/>
  </c:chart>
  <c:txPr>
    <a:bodyPr/>
    <a:lstStyle/>
    <a:p>
      <a:pPr>
        <a:defRPr sz="1400" b="1"/>
      </a:pPr>
      <a:endParaRPr lang="sr-Latn-C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style val="26"/>
  <c:pivotSource>
    <c:name>[03 Pregled tržišta osiguranja.xlsx]pivot G10!PivotTable3</c:name>
    <c:fmtId val="8"/>
  </c:pivotSource>
  <c:chart>
    <c:autoTitleDeleted val="1"/>
    <c:pivotFmts>
      <c:pivotFmt>
        <c:idx val="0"/>
      </c:pivotFmt>
      <c:pivotFmt>
        <c:idx val="1"/>
        <c:marker>
          <c:symbol val="none"/>
        </c:marker>
        <c:dLbl>
          <c:idx val="0"/>
          <c:showPercent val="1"/>
        </c:dLbl>
      </c:pivotFmt>
      <c:pivotFmt>
        <c:idx val="2"/>
      </c:pivotFmt>
      <c:pivotFmt>
        <c:idx val="3"/>
        <c:marker>
          <c:symbol val="none"/>
        </c:marker>
        <c:dLbl>
          <c:idx val="0"/>
          <c:numFmt formatCode="0.00%" sourceLinked="0"/>
          <c:spPr/>
          <c:txPr>
            <a:bodyPr/>
            <a:lstStyle/>
            <a:p>
              <a:pPr>
                <a:defRPr/>
              </a:pPr>
              <a:endParaRPr lang="sr-Latn-CS"/>
            </a:p>
          </c:txPr>
          <c:showPercent val="1"/>
        </c:dLbl>
      </c:pivotFmt>
      <c:pivotFmt>
        <c:idx val="4"/>
        <c:marker>
          <c:symbol val="none"/>
        </c:marker>
        <c:dLbl>
          <c:idx val="0"/>
          <c:numFmt formatCode="0.00%" sourceLinked="0"/>
          <c:spPr/>
          <c:txPr>
            <a:bodyPr/>
            <a:lstStyle/>
            <a:p>
              <a:pPr>
                <a:defRPr/>
              </a:pPr>
              <a:endParaRPr lang="sr-Latn-CS"/>
            </a:p>
          </c:txPr>
          <c:showPercent val="1"/>
        </c:dLbl>
      </c:pivotFmt>
    </c:pivotFmts>
    <c:plotArea>
      <c:layout>
        <c:manualLayout>
          <c:layoutTarget val="inner"/>
          <c:xMode val="edge"/>
          <c:yMode val="edge"/>
          <c:x val="1.9589259034928343E-2"/>
          <c:y val="0"/>
          <c:w val="0.54161771317046903"/>
          <c:h val="0.9815560730310422"/>
        </c:manualLayout>
      </c:layout>
      <c:doughnutChart>
        <c:varyColors val="1"/>
        <c:ser>
          <c:idx val="0"/>
          <c:order val="0"/>
          <c:tx>
            <c:strRef>
              <c:f>'pivot G10'!$B$1</c:f>
              <c:strCache>
                <c:ptCount val="1"/>
                <c:pt idx="0">
                  <c:v>Total</c:v>
                </c:pt>
              </c:strCache>
            </c:strRef>
          </c:tx>
          <c:explosion val="1"/>
          <c:dLbls>
            <c:numFmt formatCode="0.00%" sourceLinked="0"/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sr-Latn-CS"/>
              </a:p>
            </c:txPr>
            <c:showPercent val="1"/>
            <c:showLeaderLines val="1"/>
          </c:dLbls>
          <c:cat>
            <c:strRef>
              <c:f>'pivot G10'!$A$2:$A$9</c:f>
              <c:strCache>
                <c:ptCount val="7"/>
                <c:pt idx="0">
                  <c:v>10 OSIGURANJE OD ODGOVORNOSTI ZA UPOTREBU MOTORNIH VOZILA</c:v>
                </c:pt>
                <c:pt idx="1">
                  <c:v>ŽIVOTNA OSIGURANJA (UKUPNO)</c:v>
                </c:pt>
                <c:pt idx="2">
                  <c:v>OSTALA NEŽIVOTNA OSIGURANJA</c:v>
                </c:pt>
                <c:pt idx="3">
                  <c:v>03 OSIGURANJE CESTOVNIH VOZILA - KASKO</c:v>
                </c:pt>
                <c:pt idx="4">
                  <c:v>09 OSTALA OSIGURANJA IMOVINE</c:v>
                </c:pt>
                <c:pt idx="5">
                  <c:v>08 OSIGURANJE IMOVINE OD POŽARA I ELEMENTARNIH ŠTETA</c:v>
                </c:pt>
                <c:pt idx="6">
                  <c:v>01 OSIGURANJE OD NEZGODE</c:v>
                </c:pt>
              </c:strCache>
            </c:strRef>
          </c:cat>
          <c:val>
            <c:numRef>
              <c:f>'pivot G10'!$B$2:$B$9</c:f>
              <c:numCache>
                <c:formatCode>0.00%</c:formatCode>
                <c:ptCount val="7"/>
                <c:pt idx="0">
                  <c:v>0.32526545552265818</c:v>
                </c:pt>
                <c:pt idx="1">
                  <c:v>0.27229746995502802</c:v>
                </c:pt>
                <c:pt idx="2">
                  <c:v>0.12359779720211272</c:v>
                </c:pt>
                <c:pt idx="3">
                  <c:v>7.9716810364651614E-2</c:v>
                </c:pt>
                <c:pt idx="4">
                  <c:v>7.8464077025059323E-2</c:v>
                </c:pt>
                <c:pt idx="5">
                  <c:v>6.4891498035608508E-2</c:v>
                </c:pt>
                <c:pt idx="6">
                  <c:v>5.5766891894882077E-2</c:v>
                </c:pt>
              </c:numCache>
            </c:numRef>
          </c:val>
        </c:ser>
        <c:dLbls>
          <c:showPercent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7021681405635702"/>
          <c:y val="0.10345881268486788"/>
          <c:w val="0.32186950611991283"/>
          <c:h val="0.78791821678484464"/>
        </c:manualLayout>
      </c:layout>
      <c:txPr>
        <a:bodyPr/>
        <a:lstStyle/>
        <a:p>
          <a:pPr>
            <a:defRPr sz="1100" b="1">
              <a:solidFill>
                <a:schemeClr val="tx1">
                  <a:lumMod val="65000"/>
                  <a:lumOff val="35000"/>
                </a:schemeClr>
              </a:solidFill>
            </a:defRPr>
          </a:pPr>
          <a:endParaRPr lang="sr-Latn-CS"/>
        </a:p>
      </c:txPr>
    </c:legend>
    <c:plotVisOnly val="1"/>
    <c:dispBlanksAs val="zero"/>
  </c:chart>
  <c:spPr>
    <a:ln>
      <a:noFill/>
    </a:ln>
  </c:spPr>
  <c:externalData r:id="rId1"/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style val="26"/>
  <c:chart>
    <c:plotArea>
      <c:layout/>
      <c:barChart>
        <c:barDir val="col"/>
        <c:grouping val="clustered"/>
        <c:ser>
          <c:idx val="1"/>
          <c:order val="0"/>
          <c:tx>
            <c:strRef>
              <c:f>Sheet5!$A$5</c:f>
              <c:strCache>
                <c:ptCount val="1"/>
                <c:pt idx="0">
                  <c:v>AO</c:v>
                </c:pt>
              </c:strCache>
            </c:strRef>
          </c:tx>
          <c:dLbls>
            <c:txPr>
              <a:bodyPr/>
              <a:lstStyle/>
              <a:p>
                <a:pPr>
                  <a:defRPr sz="900"/>
                </a:pPr>
                <a:endParaRPr lang="sr-Latn-CS"/>
              </a:p>
            </c:txPr>
            <c:dLblPos val="outEnd"/>
            <c:showVal val="1"/>
          </c:dLbls>
          <c:cat>
            <c:strRef>
              <c:f>Sheet5!$B$4:$J$4</c:f>
              <c:strCache>
                <c:ptCount val="9"/>
                <c:pt idx="0">
                  <c:v>2000.</c:v>
                </c:pt>
                <c:pt idx="1">
                  <c:v>2002.</c:v>
                </c:pt>
                <c:pt idx="2">
                  <c:v>2004.</c:v>
                </c:pt>
                <c:pt idx="3">
                  <c:v>2006.</c:v>
                </c:pt>
                <c:pt idx="4">
                  <c:v>2008.</c:v>
                </c:pt>
                <c:pt idx="5">
                  <c:v>2009.</c:v>
                </c:pt>
                <c:pt idx="6">
                  <c:v>2010.</c:v>
                </c:pt>
                <c:pt idx="7">
                  <c:v>2011.</c:v>
                </c:pt>
                <c:pt idx="8">
                  <c:v>2012.</c:v>
                </c:pt>
              </c:strCache>
            </c:strRef>
          </c:cat>
          <c:val>
            <c:numRef>
              <c:f>Sheet5!$B$5:$J$5</c:f>
              <c:numCache>
                <c:formatCode>#,##0.0</c:formatCode>
                <c:ptCount val="9"/>
                <c:pt idx="0">
                  <c:v>34</c:v>
                </c:pt>
                <c:pt idx="1">
                  <c:v>31.9</c:v>
                </c:pt>
                <c:pt idx="2">
                  <c:v>31.9</c:v>
                </c:pt>
                <c:pt idx="3">
                  <c:v>29.7</c:v>
                </c:pt>
                <c:pt idx="4">
                  <c:v>30.2</c:v>
                </c:pt>
                <c:pt idx="5">
                  <c:v>31.1</c:v>
                </c:pt>
                <c:pt idx="6">
                  <c:v>31</c:v>
                </c:pt>
                <c:pt idx="7" formatCode="General">
                  <c:v>31.8</c:v>
                </c:pt>
                <c:pt idx="8">
                  <c:v>32.300000000000004</c:v>
                </c:pt>
              </c:numCache>
            </c:numRef>
          </c:val>
        </c:ser>
        <c:ser>
          <c:idx val="2"/>
          <c:order val="1"/>
          <c:tx>
            <c:strRef>
              <c:f>Sheet5!$A$6</c:f>
              <c:strCache>
                <c:ptCount val="1"/>
                <c:pt idx="0">
                  <c:v>ŽO</c:v>
                </c:pt>
              </c:strCache>
            </c:strRef>
          </c:tx>
          <c:dLbls>
            <c:txPr>
              <a:bodyPr/>
              <a:lstStyle/>
              <a:p>
                <a:pPr>
                  <a:defRPr sz="900"/>
                </a:pPr>
                <a:endParaRPr lang="sr-Latn-CS"/>
              </a:p>
            </c:txPr>
            <c:dLblPos val="outEnd"/>
            <c:showVal val="1"/>
          </c:dLbls>
          <c:cat>
            <c:strRef>
              <c:f>Sheet5!$B$4:$J$4</c:f>
              <c:strCache>
                <c:ptCount val="9"/>
                <c:pt idx="0">
                  <c:v>2000.</c:v>
                </c:pt>
                <c:pt idx="1">
                  <c:v>2002.</c:v>
                </c:pt>
                <c:pt idx="2">
                  <c:v>2004.</c:v>
                </c:pt>
                <c:pt idx="3">
                  <c:v>2006.</c:v>
                </c:pt>
                <c:pt idx="4">
                  <c:v>2008.</c:v>
                </c:pt>
                <c:pt idx="5">
                  <c:v>2009.</c:v>
                </c:pt>
                <c:pt idx="6">
                  <c:v>2010.</c:v>
                </c:pt>
                <c:pt idx="7">
                  <c:v>2011.</c:v>
                </c:pt>
                <c:pt idx="8">
                  <c:v>2012.</c:v>
                </c:pt>
              </c:strCache>
            </c:strRef>
          </c:cat>
          <c:val>
            <c:numRef>
              <c:f>Sheet5!$B$6:$J$6</c:f>
              <c:numCache>
                <c:formatCode>#,##0.0</c:formatCode>
                <c:ptCount val="9"/>
                <c:pt idx="0">
                  <c:v>16.8</c:v>
                </c:pt>
                <c:pt idx="1">
                  <c:v>20.7</c:v>
                </c:pt>
                <c:pt idx="2">
                  <c:v>23.7</c:v>
                </c:pt>
                <c:pt idx="3">
                  <c:v>26.6</c:v>
                </c:pt>
                <c:pt idx="4">
                  <c:v>26.3</c:v>
                </c:pt>
                <c:pt idx="5">
                  <c:v>26.4</c:v>
                </c:pt>
                <c:pt idx="6">
                  <c:v>26.6</c:v>
                </c:pt>
                <c:pt idx="7" formatCode="General">
                  <c:v>26.6</c:v>
                </c:pt>
                <c:pt idx="8">
                  <c:v>27.2</c:v>
                </c:pt>
              </c:numCache>
            </c:numRef>
          </c:val>
        </c:ser>
        <c:ser>
          <c:idx val="3"/>
          <c:order val="2"/>
          <c:tx>
            <c:strRef>
              <c:f>Sheet5!$A$7</c:f>
              <c:strCache>
                <c:ptCount val="1"/>
                <c:pt idx="0">
                  <c:v>IMOV</c:v>
                </c:pt>
              </c:strCache>
            </c:strRef>
          </c:tx>
          <c:dLbls>
            <c:txPr>
              <a:bodyPr/>
              <a:lstStyle/>
              <a:p>
                <a:pPr>
                  <a:defRPr sz="900"/>
                </a:pPr>
                <a:endParaRPr lang="sr-Latn-CS"/>
              </a:p>
            </c:txPr>
            <c:dLblPos val="outEnd"/>
            <c:showVal val="1"/>
          </c:dLbls>
          <c:cat>
            <c:strRef>
              <c:f>Sheet5!$B$4:$J$4</c:f>
              <c:strCache>
                <c:ptCount val="9"/>
                <c:pt idx="0">
                  <c:v>2000.</c:v>
                </c:pt>
                <c:pt idx="1">
                  <c:v>2002.</c:v>
                </c:pt>
                <c:pt idx="2">
                  <c:v>2004.</c:v>
                </c:pt>
                <c:pt idx="3">
                  <c:v>2006.</c:v>
                </c:pt>
                <c:pt idx="4">
                  <c:v>2008.</c:v>
                </c:pt>
                <c:pt idx="5">
                  <c:v>2009.</c:v>
                </c:pt>
                <c:pt idx="6">
                  <c:v>2010.</c:v>
                </c:pt>
                <c:pt idx="7">
                  <c:v>2011.</c:v>
                </c:pt>
                <c:pt idx="8">
                  <c:v>2012.</c:v>
                </c:pt>
              </c:strCache>
            </c:strRef>
          </c:cat>
          <c:val>
            <c:numRef>
              <c:f>Sheet5!$B$7:$J$7</c:f>
              <c:numCache>
                <c:formatCode>#,##0.0</c:formatCode>
                <c:ptCount val="9"/>
                <c:pt idx="0">
                  <c:v>17.399999999999999</c:v>
                </c:pt>
                <c:pt idx="1">
                  <c:v>16.2</c:v>
                </c:pt>
                <c:pt idx="2">
                  <c:v>15.4</c:v>
                </c:pt>
                <c:pt idx="3">
                  <c:v>14.2</c:v>
                </c:pt>
                <c:pt idx="4">
                  <c:v>13.9</c:v>
                </c:pt>
                <c:pt idx="5">
                  <c:v>14.4</c:v>
                </c:pt>
                <c:pt idx="6">
                  <c:v>14.5</c:v>
                </c:pt>
                <c:pt idx="7" formatCode="General">
                  <c:v>14.5</c:v>
                </c:pt>
                <c:pt idx="8">
                  <c:v>14.3</c:v>
                </c:pt>
              </c:numCache>
            </c:numRef>
          </c:val>
        </c:ser>
        <c:ser>
          <c:idx val="4"/>
          <c:order val="3"/>
          <c:tx>
            <c:strRef>
              <c:f>Sheet5!$A$8</c:f>
              <c:strCache>
                <c:ptCount val="1"/>
                <c:pt idx="0">
                  <c:v>AK</c:v>
                </c:pt>
              </c:strCache>
            </c:strRef>
          </c:tx>
          <c:dLbls>
            <c:txPr>
              <a:bodyPr/>
              <a:lstStyle/>
              <a:p>
                <a:pPr>
                  <a:defRPr sz="900"/>
                </a:pPr>
                <a:endParaRPr lang="sr-Latn-CS"/>
              </a:p>
            </c:txPr>
            <c:dLblPos val="outEnd"/>
            <c:showVal val="1"/>
          </c:dLbls>
          <c:cat>
            <c:strRef>
              <c:f>Sheet5!$B$4:$J$4</c:f>
              <c:strCache>
                <c:ptCount val="9"/>
                <c:pt idx="0">
                  <c:v>2000.</c:v>
                </c:pt>
                <c:pt idx="1">
                  <c:v>2002.</c:v>
                </c:pt>
                <c:pt idx="2">
                  <c:v>2004.</c:v>
                </c:pt>
                <c:pt idx="3">
                  <c:v>2006.</c:v>
                </c:pt>
                <c:pt idx="4">
                  <c:v>2008.</c:v>
                </c:pt>
                <c:pt idx="5">
                  <c:v>2009.</c:v>
                </c:pt>
                <c:pt idx="6">
                  <c:v>2010.</c:v>
                </c:pt>
                <c:pt idx="7">
                  <c:v>2011.</c:v>
                </c:pt>
                <c:pt idx="8">
                  <c:v>2012.</c:v>
                </c:pt>
              </c:strCache>
            </c:strRef>
          </c:cat>
          <c:val>
            <c:numRef>
              <c:f>Sheet5!$B$8:$J$8</c:f>
              <c:numCache>
                <c:formatCode>#,##0.0</c:formatCode>
                <c:ptCount val="9"/>
                <c:pt idx="0">
                  <c:v>10.3</c:v>
                </c:pt>
                <c:pt idx="1">
                  <c:v>12.2</c:v>
                </c:pt>
                <c:pt idx="2">
                  <c:v>12</c:v>
                </c:pt>
                <c:pt idx="3">
                  <c:v>11.6</c:v>
                </c:pt>
                <c:pt idx="4">
                  <c:v>11.9</c:v>
                </c:pt>
                <c:pt idx="5">
                  <c:v>10.7</c:v>
                </c:pt>
                <c:pt idx="6">
                  <c:v>9.6</c:v>
                </c:pt>
                <c:pt idx="7" formatCode="General">
                  <c:v>8.7000000000000011</c:v>
                </c:pt>
                <c:pt idx="8">
                  <c:v>8</c:v>
                </c:pt>
              </c:numCache>
            </c:numRef>
          </c:val>
        </c:ser>
        <c:dLbls>
          <c:showVal val="1"/>
        </c:dLbls>
        <c:axId val="49833088"/>
        <c:axId val="49834624"/>
      </c:barChart>
      <c:catAx>
        <c:axId val="49833088"/>
        <c:scaling>
          <c:orientation val="minMax"/>
        </c:scaling>
        <c:axPos val="b"/>
        <c:numFmt formatCode="General" sourceLinked="1"/>
        <c:tickLblPos val="nextTo"/>
        <c:crossAx val="49834624"/>
        <c:crosses val="autoZero"/>
        <c:auto val="1"/>
        <c:lblAlgn val="ctr"/>
        <c:lblOffset val="100"/>
      </c:catAx>
      <c:valAx>
        <c:axId val="49834624"/>
        <c:scaling>
          <c:orientation val="minMax"/>
        </c:scaling>
        <c:axPos val="l"/>
        <c:majorGridlines/>
        <c:numFmt formatCode="#,##0" sourceLinked="0"/>
        <c:tickLblPos val="nextTo"/>
        <c:crossAx val="49833088"/>
        <c:crosses val="autoZero"/>
        <c:crossBetween val="between"/>
      </c:valAx>
    </c:plotArea>
    <c:plotVisOnly val="1"/>
    <c:dispBlanksAs val="gap"/>
  </c:chart>
  <c:txPr>
    <a:bodyPr/>
    <a:lstStyle/>
    <a:p>
      <a:pPr>
        <a:defRPr b="1"/>
      </a:pPr>
      <a:endParaRPr lang="sr-Latn-C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style val="26"/>
  <c:chart>
    <c:plotArea>
      <c:layout>
        <c:manualLayout>
          <c:layoutTarget val="inner"/>
          <c:xMode val="edge"/>
          <c:yMode val="edge"/>
          <c:x val="7.9307961504811994E-2"/>
          <c:y val="5.1400554097404488E-2"/>
          <c:w val="0.90170428696412963"/>
          <c:h val="0.74961930241545294"/>
        </c:manualLayout>
      </c:layout>
      <c:lineChart>
        <c:grouping val="standard"/>
        <c:ser>
          <c:idx val="0"/>
          <c:order val="0"/>
          <c:tx>
            <c:strRef>
              <c:f>'T04,T05,T06,G04,G05,G06 '!$Q$7</c:f>
              <c:strCache>
                <c:ptCount val="1"/>
                <c:pt idx="0">
                  <c:v>ukupna ZBP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solidFill>
                      <a:schemeClr val="tx2"/>
                    </a:solidFill>
                  </a:defRPr>
                </a:pPr>
                <a:endParaRPr lang="sr-Latn-CS"/>
              </a:p>
            </c:txPr>
            <c:dLblPos val="b"/>
            <c:showVal val="1"/>
          </c:dLbls>
          <c:cat>
            <c:strRef>
              <c:f>'T04,T05,T06,G04,G05,G06 '!$E$8:$E$20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'T04,T05,T06,G04,G05,G06 '!$Q$8:$Q$20</c:f>
              <c:numCache>
                <c:formatCode>0.00%</c:formatCode>
                <c:ptCount val="13"/>
                <c:pt idx="0">
                  <c:v>2.6501502629601825E-2</c:v>
                </c:pt>
                <c:pt idx="1">
                  <c:v>2.6783011623583462E-2</c:v>
                </c:pt>
                <c:pt idx="2">
                  <c:v>2.756429353614449E-2</c:v>
                </c:pt>
                <c:pt idx="3">
                  <c:v>2.8106251975646274E-2</c:v>
                </c:pt>
                <c:pt idx="4">
                  <c:v>2.847849325825931E-2</c:v>
                </c:pt>
                <c:pt idx="5">
                  <c:v>2.8074436619364398E-2</c:v>
                </c:pt>
                <c:pt idx="6">
                  <c:v>2.8077698446130402E-2</c:v>
                </c:pt>
                <c:pt idx="7">
                  <c:v>2.7634683625834339E-2</c:v>
                </c:pt>
                <c:pt idx="8">
                  <c:v>2.6802709736698661E-2</c:v>
                </c:pt>
                <c:pt idx="9">
                  <c:v>2.7370076982757608E-2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</c:numCache>
            </c:numRef>
          </c:val>
        </c:ser>
        <c:ser>
          <c:idx val="1"/>
          <c:order val="1"/>
          <c:tx>
            <c:strRef>
              <c:f>'T04,T05,T06,G04,G05,G06 '!$R$7</c:f>
              <c:strCache>
                <c:ptCount val="1"/>
                <c:pt idx="0">
                  <c:v>ZBP neživotnih osiguranja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solidFill>
                      <a:srgbClr val="FF0000"/>
                    </a:solidFill>
                  </a:defRPr>
                </a:pPr>
                <a:endParaRPr lang="sr-Latn-CS"/>
              </a:p>
            </c:txPr>
            <c:dLblPos val="b"/>
            <c:showVal val="1"/>
          </c:dLbls>
          <c:cat>
            <c:strRef>
              <c:f>'T04,T05,T06,G04,G05,G06 '!$E$8:$E$20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'T04,T05,T06,G04,G05,G06 '!$R$8:$R$20</c:f>
              <c:numCache>
                <c:formatCode>0.00%</c:formatCode>
                <c:ptCount val="13"/>
                <c:pt idx="0">
                  <c:v>2.0604638058462792E-2</c:v>
                </c:pt>
                <c:pt idx="1">
                  <c:v>2.0440071455130392E-2</c:v>
                </c:pt>
                <c:pt idx="2">
                  <c:v>2.045476876228193E-2</c:v>
                </c:pt>
                <c:pt idx="3">
                  <c:v>2.0667301164085172E-2</c:v>
                </c:pt>
                <c:pt idx="4">
                  <c:v>2.0678680340896233E-2</c:v>
                </c:pt>
                <c:pt idx="5">
                  <c:v>2.0695699533440571E-2</c:v>
                </c:pt>
                <c:pt idx="6">
                  <c:v>2.0653007830984928E-2</c:v>
                </c:pt>
                <c:pt idx="7">
                  <c:v>2.0288733480600112E-2</c:v>
                </c:pt>
                <c:pt idx="8">
                  <c:v>1.9677196462752723E-2</c:v>
                </c:pt>
                <c:pt idx="9">
                  <c:v>1.9917274267878364E-2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</c:numCache>
            </c:numRef>
          </c:val>
        </c:ser>
        <c:ser>
          <c:idx val="2"/>
          <c:order val="2"/>
          <c:tx>
            <c:strRef>
              <c:f>'T04,T05,T06,G04,G05,G06 '!$S$7</c:f>
              <c:strCache>
                <c:ptCount val="1"/>
                <c:pt idx="0">
                  <c:v>ZBP životnih osiguranja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sr-Latn-CS"/>
              </a:p>
            </c:txPr>
            <c:dLblPos val="b"/>
            <c:showVal val="1"/>
          </c:dLbls>
          <c:cat>
            <c:strRef>
              <c:f>'T04,T05,T06,G04,G05,G06 '!$E$8:$E$20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'T04,T05,T06,G04,G05,G06 '!$S$8:$S$20</c:f>
              <c:numCache>
                <c:formatCode>0.00%</c:formatCode>
                <c:ptCount val="13"/>
                <c:pt idx="0">
                  <c:v>5.8968645711390284E-3</c:v>
                </c:pt>
                <c:pt idx="1">
                  <c:v>6.3429401684530484E-3</c:v>
                </c:pt>
                <c:pt idx="2">
                  <c:v>7.1095247738625694E-3</c:v>
                </c:pt>
                <c:pt idx="3">
                  <c:v>7.4389473756545504E-3</c:v>
                </c:pt>
                <c:pt idx="4">
                  <c:v>7.7998129173630654E-3</c:v>
                </c:pt>
                <c:pt idx="5">
                  <c:v>7.3787370859238104E-3</c:v>
                </c:pt>
                <c:pt idx="6">
                  <c:v>7.4246906151454895E-3</c:v>
                </c:pt>
                <c:pt idx="7">
                  <c:v>7.3459501452342365E-3</c:v>
                </c:pt>
                <c:pt idx="8">
                  <c:v>7.1255132739459397E-3</c:v>
                </c:pt>
                <c:pt idx="9">
                  <c:v>7.4528027148792432E-3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</c:numCache>
            </c:numRef>
          </c:val>
        </c:ser>
        <c:dLbls>
          <c:showVal val="1"/>
        </c:dLbls>
        <c:marker val="1"/>
        <c:axId val="38258944"/>
        <c:axId val="38268928"/>
      </c:lineChart>
      <c:catAx>
        <c:axId val="38258944"/>
        <c:scaling>
          <c:orientation val="minMax"/>
        </c:scaling>
        <c:axPos val="b"/>
        <c:numFmt formatCode="0" sourceLinked="0"/>
        <c:tickLblPos val="nextTo"/>
        <c:crossAx val="38268928"/>
        <c:crosses val="autoZero"/>
        <c:auto val="1"/>
        <c:lblAlgn val="ctr"/>
        <c:lblOffset val="100"/>
      </c:catAx>
      <c:valAx>
        <c:axId val="38268928"/>
        <c:scaling>
          <c:orientation val="minMax"/>
        </c:scaling>
        <c:axPos val="l"/>
        <c:majorGridlines/>
        <c:numFmt formatCode="0.00%" sourceLinked="0"/>
        <c:tickLblPos val="nextTo"/>
        <c:crossAx val="3825894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4689518624914732E-2"/>
          <c:y val="0.8627548347595726"/>
          <c:w val="0.85351596675415553"/>
          <c:h val="0.10901972704436158"/>
        </c:manualLayout>
      </c:layout>
    </c:legend>
    <c:plotVisOnly val="1"/>
    <c:dispBlanksAs val="gap"/>
  </c:chart>
  <c:txPr>
    <a:bodyPr/>
    <a:lstStyle/>
    <a:p>
      <a:pPr>
        <a:defRPr sz="1200" b="1"/>
      </a:pPr>
      <a:endParaRPr lang="sr-Latn-C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style val="26"/>
  <c:chart>
    <c:plotArea>
      <c:layout>
        <c:manualLayout>
          <c:layoutTarget val="inner"/>
          <c:xMode val="edge"/>
          <c:yMode val="edge"/>
          <c:x val="7.9307961504811994E-2"/>
          <c:y val="5.1400554097404488E-2"/>
          <c:w val="0.90170428696412963"/>
          <c:h val="0.74961930241545294"/>
        </c:manualLayout>
      </c:layout>
      <c:lineChart>
        <c:grouping val="standard"/>
        <c:ser>
          <c:idx val="0"/>
          <c:order val="0"/>
          <c:tx>
            <c:strRef>
              <c:f>'T04,T05,T06,G04,G05,G06 '!$N$25</c:f>
              <c:strCache>
                <c:ptCount val="1"/>
                <c:pt idx="0">
                  <c:v>ukupna ZBP po stanovniku</c:v>
                </c:pt>
              </c:strCache>
            </c:strRef>
          </c:tx>
          <c:dLbls>
            <c:numFmt formatCode="#,##0" sourceLinked="0"/>
            <c:txPr>
              <a:bodyPr/>
              <a:lstStyle/>
              <a:p>
                <a:pPr>
                  <a:defRPr>
                    <a:solidFill>
                      <a:schemeClr val="accent1">
                        <a:lumMod val="50000"/>
                      </a:schemeClr>
                    </a:solidFill>
                  </a:defRPr>
                </a:pPr>
                <a:endParaRPr lang="sr-Latn-CS"/>
              </a:p>
            </c:txPr>
            <c:dLblPos val="b"/>
            <c:showVal val="1"/>
          </c:dLbls>
          <c:cat>
            <c:strRef>
              <c:f>'T04,T05,T06,G04,G05,G06 '!$E$8:$E$20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'T04,T05,T06,G04,G05,G06 '!$P$26:$P$37</c:f>
              <c:numCache>
                <c:formatCode>_(* #,##0.00_);_(* \(#,##0.00\);_(* "-"??_);_(@_)</c:formatCode>
                <c:ptCount val="12"/>
                <c:pt idx="0">
                  <c:v>1365.8356596127885</c:v>
                </c:pt>
                <c:pt idx="1">
                  <c:v>1492.8738454606901</c:v>
                </c:pt>
                <c:pt idx="2">
                  <c:v>1654.6767221972084</c:v>
                </c:pt>
                <c:pt idx="3">
                  <c:v>1842.3774774774774</c:v>
                </c:pt>
                <c:pt idx="4">
                  <c:v>2043.4923877479714</c:v>
                </c:pt>
                <c:pt idx="5">
                  <c:v>2184.0139233889522</c:v>
                </c:pt>
                <c:pt idx="6">
                  <c:v>2124.9346724904062</c:v>
                </c:pt>
                <c:pt idx="7">
                  <c:v>2089.8604561279394</c:v>
                </c:pt>
                <c:pt idx="8">
                  <c:v>2077.520531217629</c:v>
                </c:pt>
                <c:pt idx="9">
                  <c:v>2109.3291160256722</c:v>
                </c:pt>
                <c:pt idx="10">
                  <c:v>#N/A</c:v>
                </c:pt>
                <c:pt idx="11">
                  <c:v>#N/A</c:v>
                </c:pt>
              </c:numCache>
            </c:numRef>
          </c:val>
        </c:ser>
        <c:ser>
          <c:idx val="1"/>
          <c:order val="1"/>
          <c:tx>
            <c:strRef>
              <c:f>'T04,T05,T06,G04,G05,G06 '!$O$25</c:f>
              <c:strCache>
                <c:ptCount val="1"/>
                <c:pt idx="0">
                  <c:v>ZBP neživotnih osiguranja po stanovniku</c:v>
                </c:pt>
              </c:strCache>
            </c:strRef>
          </c:tx>
          <c:dLbls>
            <c:numFmt formatCode="#,##0" sourceLinked="0"/>
            <c:txPr>
              <a:bodyPr/>
              <a:lstStyle/>
              <a:p>
                <a:pPr>
                  <a:defRPr>
                    <a:solidFill>
                      <a:srgbClr val="FF0000"/>
                    </a:solidFill>
                  </a:defRPr>
                </a:pPr>
                <a:endParaRPr lang="sr-Latn-CS"/>
              </a:p>
            </c:txPr>
            <c:dLblPos val="b"/>
            <c:showVal val="1"/>
          </c:dLbls>
          <c:cat>
            <c:strRef>
              <c:f>'T04,T05,T06,G04,G05,G06 '!$E$8:$E$20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'T04,T05,T06,G04,G05,G06 '!$Q$26:$Q$37</c:f>
              <c:numCache>
                <c:formatCode>_(* #,##0.00_);_(* \(#,##0.00\);_(* "-"??_);_(@_)</c:formatCode>
                <c:ptCount val="12"/>
                <c:pt idx="0">
                  <c:v>1061.9227825303908</c:v>
                </c:pt>
                <c:pt idx="1">
                  <c:v>1139.321018247352</c:v>
                </c:pt>
                <c:pt idx="2">
                  <c:v>1227.893966681675</c:v>
                </c:pt>
                <c:pt idx="3">
                  <c:v>1354.7509009009009</c:v>
                </c:pt>
                <c:pt idx="4">
                  <c:v>1483.8118534603257</c:v>
                </c:pt>
                <c:pt idx="5">
                  <c:v>1609.9947631409248</c:v>
                </c:pt>
                <c:pt idx="6">
                  <c:v>1563.0302645879428</c:v>
                </c:pt>
                <c:pt idx="7">
                  <c:v>1534.326297348555</c:v>
                </c:pt>
                <c:pt idx="8">
                  <c:v>1525.2106988346216</c:v>
                </c:pt>
                <c:pt idx="9">
                  <c:v>1534.9641344294048</c:v>
                </c:pt>
                <c:pt idx="10">
                  <c:v>#N/A</c:v>
                </c:pt>
                <c:pt idx="11">
                  <c:v>#N/A</c:v>
                </c:pt>
              </c:numCache>
            </c:numRef>
          </c:val>
        </c:ser>
        <c:ser>
          <c:idx val="2"/>
          <c:order val="2"/>
          <c:tx>
            <c:strRef>
              <c:f>'T04,T05,T06,G04,G05,G06 '!$P$25</c:f>
              <c:strCache>
                <c:ptCount val="1"/>
                <c:pt idx="0">
                  <c:v>ZBP životnih osiguranja po stanovniku</c:v>
                </c:pt>
              </c:strCache>
            </c:strRef>
          </c:tx>
          <c:dLbls>
            <c:numFmt formatCode="#,##0" sourceLinked="0"/>
            <c:txPr>
              <a:bodyPr/>
              <a:lstStyle/>
              <a:p>
                <a:pPr>
                  <a:defRPr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sr-Latn-CS"/>
              </a:p>
            </c:txPr>
            <c:dLblPos val="b"/>
            <c:showVal val="1"/>
          </c:dLbls>
          <c:cat>
            <c:strRef>
              <c:f>'T04,T05,T06,G04,G05,G06 '!$E$8:$E$20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'T04,T05,T06,G04,G05,G06 '!$R$26:$R$37</c:f>
              <c:numCache>
                <c:formatCode>_(* #,##0.00_);_(* \(#,##0.00\);_(* "-"??_);_(@_)</c:formatCode>
                <c:ptCount val="12"/>
                <c:pt idx="0">
                  <c:v>303.91287708239526</c:v>
                </c:pt>
                <c:pt idx="1">
                  <c:v>353.5528272133368</c:v>
                </c:pt>
                <c:pt idx="2">
                  <c:v>426.78275551553355</c:v>
                </c:pt>
                <c:pt idx="3">
                  <c:v>487.62635135135133</c:v>
                </c:pt>
                <c:pt idx="4">
                  <c:v>559.68053428764745</c:v>
                </c:pt>
                <c:pt idx="5">
                  <c:v>574.01916024802745</c:v>
                </c:pt>
                <c:pt idx="6">
                  <c:v>561.90440790246112</c:v>
                </c:pt>
                <c:pt idx="7">
                  <c:v>555.53415877938551</c:v>
                </c:pt>
                <c:pt idx="8">
                  <c:v>552.3098323830078</c:v>
                </c:pt>
                <c:pt idx="9">
                  <c:v>574.36498159626615</c:v>
                </c:pt>
                <c:pt idx="10">
                  <c:v>#N/A</c:v>
                </c:pt>
                <c:pt idx="11">
                  <c:v>#N/A</c:v>
                </c:pt>
              </c:numCache>
            </c:numRef>
          </c:val>
        </c:ser>
        <c:dLbls>
          <c:showVal val="1"/>
        </c:dLbls>
        <c:marker val="1"/>
        <c:axId val="38316672"/>
        <c:axId val="38330752"/>
      </c:lineChart>
      <c:catAx>
        <c:axId val="38316672"/>
        <c:scaling>
          <c:orientation val="minMax"/>
        </c:scaling>
        <c:axPos val="b"/>
        <c:numFmt formatCode="0" sourceLinked="0"/>
        <c:tickLblPos val="nextTo"/>
        <c:crossAx val="38330752"/>
        <c:crosses val="autoZero"/>
        <c:auto val="1"/>
        <c:lblAlgn val="ctr"/>
        <c:lblOffset val="100"/>
      </c:catAx>
      <c:valAx>
        <c:axId val="38330752"/>
        <c:scaling>
          <c:orientation val="minMax"/>
        </c:scaling>
        <c:axPos val="l"/>
        <c:majorGridlines/>
        <c:numFmt formatCode="#,##0" sourceLinked="0"/>
        <c:tickLblPos val="nextTo"/>
        <c:crossAx val="3831667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1.5677212753840663E-2"/>
          <c:y val="0.8693586413575527"/>
          <c:w val="0.85351596675415553"/>
          <c:h val="0.10901972704436158"/>
        </c:manualLayout>
      </c:layout>
    </c:legend>
    <c:plotVisOnly val="1"/>
    <c:dispBlanksAs val="gap"/>
  </c:chart>
  <c:txPr>
    <a:bodyPr/>
    <a:lstStyle/>
    <a:p>
      <a:pPr>
        <a:defRPr sz="1200" b="1"/>
      </a:pPr>
      <a:endParaRPr lang="sr-Latn-C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969428-F2DC-4AE6-AF92-CF72D0FD16F6}" type="doc">
      <dgm:prSet loTypeId="urn:microsoft.com/office/officeart/2005/8/layout/pyramid2" loCatId="pyramid" qsTypeId="urn:microsoft.com/office/officeart/2005/8/quickstyle/simple1#2" qsCatId="simple" csTypeId="urn:microsoft.com/office/officeart/2005/8/colors/accent1_2#2" csCatId="accent1" phldr="1"/>
      <dgm:spPr/>
    </dgm:pt>
    <dgm:pt modelId="{8C1C0CDD-EFFF-46C2-9D40-46E07EBB5E35}">
      <dgm:prSet phldrT="[Text]"/>
      <dgm:spPr/>
      <dgm:t>
        <a:bodyPr/>
        <a:lstStyle/>
        <a:p>
          <a:pPr algn="l"/>
          <a:r>
            <a:rPr lang="hr-HR" b="1" smtClean="0">
              <a:solidFill>
                <a:schemeClr val="tx2">
                  <a:lumMod val="75000"/>
                </a:schemeClr>
              </a:solidFill>
              <a:latin typeface="+mj-lt"/>
            </a:rPr>
            <a:t>1 Reosiguranje</a:t>
          </a:r>
          <a:endParaRPr lang="en-GB" b="1" dirty="0">
            <a:solidFill>
              <a:schemeClr val="tx2">
                <a:lumMod val="75000"/>
              </a:schemeClr>
            </a:solidFill>
            <a:latin typeface="+mj-lt"/>
          </a:endParaRPr>
        </a:p>
      </dgm:t>
    </dgm:pt>
    <dgm:pt modelId="{E8D67A4F-021E-43F0-962A-01F77BB4588E}" type="parTrans" cxnId="{D15B36DB-0E52-4596-8691-F10E45235ED2}">
      <dgm:prSet/>
      <dgm:spPr/>
      <dgm:t>
        <a:bodyPr/>
        <a:lstStyle/>
        <a:p>
          <a:endParaRPr lang="en-GB">
            <a:latin typeface="+mj-lt"/>
          </a:endParaRPr>
        </a:p>
      </dgm:t>
    </dgm:pt>
    <dgm:pt modelId="{36B5B27A-0A1C-4D0A-A1B8-C69CA51E6CA5}" type="sibTrans" cxnId="{D15B36DB-0E52-4596-8691-F10E45235ED2}">
      <dgm:prSet/>
      <dgm:spPr/>
      <dgm:t>
        <a:bodyPr/>
        <a:lstStyle/>
        <a:p>
          <a:endParaRPr lang="en-GB">
            <a:latin typeface="+mj-lt"/>
          </a:endParaRPr>
        </a:p>
      </dgm:t>
    </dgm:pt>
    <dgm:pt modelId="{55248AFC-CCAD-4F7D-ACA0-0C0BAC6910FA}">
      <dgm:prSet phldrT="[Text]"/>
      <dgm:spPr/>
      <dgm:t>
        <a:bodyPr/>
        <a:lstStyle/>
        <a:p>
          <a:pPr algn="l"/>
          <a:r>
            <a:rPr lang="hr-HR" b="1" dirty="0" smtClean="0">
              <a:solidFill>
                <a:schemeClr val="tx2">
                  <a:lumMod val="75000"/>
                </a:schemeClr>
              </a:solidFill>
              <a:latin typeface="+mj-lt"/>
            </a:rPr>
            <a:t>7 Život</a:t>
          </a:r>
          <a:endParaRPr lang="en-GB" b="1" dirty="0">
            <a:solidFill>
              <a:schemeClr val="tx2">
                <a:lumMod val="75000"/>
              </a:schemeClr>
            </a:solidFill>
            <a:latin typeface="+mj-lt"/>
          </a:endParaRPr>
        </a:p>
      </dgm:t>
    </dgm:pt>
    <dgm:pt modelId="{DCEF8219-27D2-4D13-8E22-4D9621471C12}" type="parTrans" cxnId="{2EDB4A12-A0F2-4864-A66A-FEE2BEAD3846}">
      <dgm:prSet/>
      <dgm:spPr/>
      <dgm:t>
        <a:bodyPr/>
        <a:lstStyle/>
        <a:p>
          <a:endParaRPr lang="en-GB">
            <a:latin typeface="+mj-lt"/>
          </a:endParaRPr>
        </a:p>
      </dgm:t>
    </dgm:pt>
    <dgm:pt modelId="{A2DED661-DCDC-4E66-A407-C08B5054AD5A}" type="sibTrans" cxnId="{2EDB4A12-A0F2-4864-A66A-FEE2BEAD3846}">
      <dgm:prSet/>
      <dgm:spPr/>
      <dgm:t>
        <a:bodyPr/>
        <a:lstStyle/>
        <a:p>
          <a:endParaRPr lang="en-GB">
            <a:latin typeface="+mj-lt"/>
          </a:endParaRPr>
        </a:p>
      </dgm:t>
    </dgm:pt>
    <dgm:pt modelId="{9C541B74-FF52-40A2-B754-B12DF28B5E2C}">
      <dgm:prSet phldrT="[Text]"/>
      <dgm:spPr/>
      <dgm:t>
        <a:bodyPr/>
        <a:lstStyle/>
        <a:p>
          <a:pPr algn="l"/>
          <a:r>
            <a:rPr lang="hr-HR" b="1" smtClean="0">
              <a:solidFill>
                <a:schemeClr val="tx2">
                  <a:lumMod val="75000"/>
                </a:schemeClr>
              </a:solidFill>
              <a:latin typeface="+mj-lt"/>
            </a:rPr>
            <a:t>10 Neživot</a:t>
          </a:r>
          <a:endParaRPr lang="en-GB" b="1" dirty="0">
            <a:solidFill>
              <a:schemeClr val="tx2">
                <a:lumMod val="75000"/>
              </a:schemeClr>
            </a:solidFill>
            <a:latin typeface="+mj-lt"/>
          </a:endParaRPr>
        </a:p>
      </dgm:t>
    </dgm:pt>
    <dgm:pt modelId="{BDEFFD03-E26D-4F98-A72F-880354F6ECCB}" type="parTrans" cxnId="{1F105458-5B09-48E4-9FC5-18A57358EFC8}">
      <dgm:prSet/>
      <dgm:spPr/>
      <dgm:t>
        <a:bodyPr/>
        <a:lstStyle/>
        <a:p>
          <a:endParaRPr lang="en-GB">
            <a:latin typeface="+mj-lt"/>
          </a:endParaRPr>
        </a:p>
      </dgm:t>
    </dgm:pt>
    <dgm:pt modelId="{11386998-2016-470B-9676-0F8D1A4A615D}" type="sibTrans" cxnId="{1F105458-5B09-48E4-9FC5-18A57358EFC8}">
      <dgm:prSet/>
      <dgm:spPr/>
      <dgm:t>
        <a:bodyPr/>
        <a:lstStyle/>
        <a:p>
          <a:endParaRPr lang="en-GB">
            <a:latin typeface="+mj-lt"/>
          </a:endParaRPr>
        </a:p>
      </dgm:t>
    </dgm:pt>
    <dgm:pt modelId="{FEE45693-381E-4241-AC74-8291061D7C31}">
      <dgm:prSet phldrT="[Text]"/>
      <dgm:spPr/>
      <dgm:t>
        <a:bodyPr/>
        <a:lstStyle/>
        <a:p>
          <a:pPr algn="l"/>
          <a:r>
            <a:rPr lang="hr-HR" b="1">
              <a:solidFill>
                <a:schemeClr val="tx2">
                  <a:lumMod val="75000"/>
                </a:schemeClr>
              </a:solidFill>
              <a:latin typeface="+mj-lt"/>
            </a:rPr>
            <a:t>10 </a:t>
          </a:r>
          <a:r>
            <a:rPr lang="hr-HR" b="1" smtClean="0">
              <a:solidFill>
                <a:schemeClr val="tx2">
                  <a:lumMod val="75000"/>
                </a:schemeClr>
              </a:solidFill>
              <a:latin typeface="+mj-lt"/>
            </a:rPr>
            <a:t>Složeno </a:t>
          </a:r>
          <a:endParaRPr lang="en-GB" b="1" dirty="0">
            <a:solidFill>
              <a:schemeClr val="tx2">
                <a:lumMod val="75000"/>
              </a:schemeClr>
            </a:solidFill>
            <a:latin typeface="+mj-lt"/>
          </a:endParaRPr>
        </a:p>
      </dgm:t>
    </dgm:pt>
    <dgm:pt modelId="{251CD3C0-E9D8-4E2D-8C71-8E1CEEB0804D}" type="parTrans" cxnId="{BDCFD71E-9F14-4F6E-A16B-B6AAB2FF85ED}">
      <dgm:prSet/>
      <dgm:spPr/>
      <dgm:t>
        <a:bodyPr/>
        <a:lstStyle/>
        <a:p>
          <a:endParaRPr lang="en-GB">
            <a:latin typeface="+mj-lt"/>
          </a:endParaRPr>
        </a:p>
      </dgm:t>
    </dgm:pt>
    <dgm:pt modelId="{F896E847-2376-4786-872A-100DFC78A1F1}" type="sibTrans" cxnId="{BDCFD71E-9F14-4F6E-A16B-B6AAB2FF85ED}">
      <dgm:prSet/>
      <dgm:spPr/>
      <dgm:t>
        <a:bodyPr/>
        <a:lstStyle/>
        <a:p>
          <a:endParaRPr lang="en-GB">
            <a:latin typeface="+mj-lt"/>
          </a:endParaRPr>
        </a:p>
      </dgm:t>
    </dgm:pt>
    <dgm:pt modelId="{C67BEA5F-C992-4F27-B416-0E353161D6B0}">
      <dgm:prSet phldrT="[Text]"/>
      <dgm:spPr/>
      <dgm:t>
        <a:bodyPr/>
        <a:lstStyle/>
        <a:p>
          <a:pPr algn="l"/>
          <a:r>
            <a:rPr lang="hr-HR" b="1" dirty="0" smtClean="0">
              <a:solidFill>
                <a:schemeClr val="tx2">
                  <a:lumMod val="75000"/>
                </a:schemeClr>
              </a:solidFill>
              <a:latin typeface="+mj-lt"/>
            </a:rPr>
            <a:t>28 Ukupno</a:t>
          </a:r>
          <a:endParaRPr lang="en-GB" b="1" dirty="0">
            <a:solidFill>
              <a:schemeClr val="tx2">
                <a:lumMod val="75000"/>
              </a:schemeClr>
            </a:solidFill>
            <a:latin typeface="+mj-lt"/>
          </a:endParaRPr>
        </a:p>
      </dgm:t>
    </dgm:pt>
    <dgm:pt modelId="{F42E765A-B263-4313-9956-9170DED9AACA}" type="parTrans" cxnId="{582A352A-20B9-4D17-B226-701AC93225F4}">
      <dgm:prSet/>
      <dgm:spPr/>
      <dgm:t>
        <a:bodyPr/>
        <a:lstStyle/>
        <a:p>
          <a:endParaRPr lang="en-GB">
            <a:latin typeface="+mj-lt"/>
          </a:endParaRPr>
        </a:p>
      </dgm:t>
    </dgm:pt>
    <dgm:pt modelId="{BB40A43C-6137-4144-866E-5FF43B9C64ED}" type="sibTrans" cxnId="{582A352A-20B9-4D17-B226-701AC93225F4}">
      <dgm:prSet/>
      <dgm:spPr/>
      <dgm:t>
        <a:bodyPr/>
        <a:lstStyle/>
        <a:p>
          <a:endParaRPr lang="en-GB">
            <a:latin typeface="+mj-lt"/>
          </a:endParaRPr>
        </a:p>
      </dgm:t>
    </dgm:pt>
    <dgm:pt modelId="{A8EC85DD-60C5-42C1-AB95-3666957625C8}" type="pres">
      <dgm:prSet presAssocID="{E7969428-F2DC-4AE6-AF92-CF72D0FD16F6}" presName="compositeShape" presStyleCnt="0">
        <dgm:presLayoutVars>
          <dgm:dir/>
          <dgm:resizeHandles/>
        </dgm:presLayoutVars>
      </dgm:prSet>
      <dgm:spPr/>
    </dgm:pt>
    <dgm:pt modelId="{5B2F0A6F-12D5-43FD-B4C8-2DA2948C85AD}" type="pres">
      <dgm:prSet presAssocID="{E7969428-F2DC-4AE6-AF92-CF72D0FD16F6}" presName="pyramid" presStyleLbl="node1" presStyleIdx="0" presStyleCnt="1"/>
      <dgm:spPr/>
    </dgm:pt>
    <dgm:pt modelId="{229BEEE8-AE3B-466C-BDD7-F02D1FECA650}" type="pres">
      <dgm:prSet presAssocID="{E7969428-F2DC-4AE6-AF92-CF72D0FD16F6}" presName="theList" presStyleCnt="0"/>
      <dgm:spPr/>
    </dgm:pt>
    <dgm:pt modelId="{EF7AF27F-6F51-4AE1-A019-750BAF1E503F}" type="pres">
      <dgm:prSet presAssocID="{C67BEA5F-C992-4F27-B416-0E353161D6B0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1893671-3A77-4938-8E59-37447765EF50}" type="pres">
      <dgm:prSet presAssocID="{C67BEA5F-C992-4F27-B416-0E353161D6B0}" presName="aSpace" presStyleCnt="0"/>
      <dgm:spPr/>
    </dgm:pt>
    <dgm:pt modelId="{98B24D09-AC30-4C72-B1F4-494EAE86B9B9}" type="pres">
      <dgm:prSet presAssocID="{8C1C0CDD-EFFF-46C2-9D40-46E07EBB5E35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54BF94A-6E16-4755-9341-337BCCD370B9}" type="pres">
      <dgm:prSet presAssocID="{8C1C0CDD-EFFF-46C2-9D40-46E07EBB5E35}" presName="aSpace" presStyleCnt="0"/>
      <dgm:spPr/>
    </dgm:pt>
    <dgm:pt modelId="{797E9156-280D-4037-A030-F6EFD9E88ECC}" type="pres">
      <dgm:prSet presAssocID="{55248AFC-CCAD-4F7D-ACA0-0C0BAC6910FA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5ADF7D8-81A9-4DB1-977E-F51D1D6110BA}" type="pres">
      <dgm:prSet presAssocID="{55248AFC-CCAD-4F7D-ACA0-0C0BAC6910FA}" presName="aSpace" presStyleCnt="0"/>
      <dgm:spPr/>
    </dgm:pt>
    <dgm:pt modelId="{86B0217F-D8C1-4ECE-A46D-F482A6A7012B}" type="pres">
      <dgm:prSet presAssocID="{9C541B74-FF52-40A2-B754-B12DF28B5E2C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AC2F046-2AAC-4058-BF02-C98AC9E65F93}" type="pres">
      <dgm:prSet presAssocID="{9C541B74-FF52-40A2-B754-B12DF28B5E2C}" presName="aSpace" presStyleCnt="0"/>
      <dgm:spPr/>
    </dgm:pt>
    <dgm:pt modelId="{1F8CD611-6F8A-4870-90A1-E4C46C030EAE}" type="pres">
      <dgm:prSet presAssocID="{FEE45693-381E-4241-AC74-8291061D7C31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1A56B5F-D2AA-4ABA-9219-C64AC8FA0024}" type="pres">
      <dgm:prSet presAssocID="{FEE45693-381E-4241-AC74-8291061D7C31}" presName="aSpace" presStyleCnt="0"/>
      <dgm:spPr/>
    </dgm:pt>
  </dgm:ptLst>
  <dgm:cxnLst>
    <dgm:cxn modelId="{6FD70A79-E614-41F8-8727-C8F00B6D83AB}" type="presOf" srcId="{8C1C0CDD-EFFF-46C2-9D40-46E07EBB5E35}" destId="{98B24D09-AC30-4C72-B1F4-494EAE86B9B9}" srcOrd="0" destOrd="0" presId="urn:microsoft.com/office/officeart/2005/8/layout/pyramid2"/>
    <dgm:cxn modelId="{1ABB689C-2D5C-480E-8F11-41ABCD9BA1CC}" type="presOf" srcId="{E7969428-F2DC-4AE6-AF92-CF72D0FD16F6}" destId="{A8EC85DD-60C5-42C1-AB95-3666957625C8}" srcOrd="0" destOrd="0" presId="urn:microsoft.com/office/officeart/2005/8/layout/pyramid2"/>
    <dgm:cxn modelId="{2EDB4A12-A0F2-4864-A66A-FEE2BEAD3846}" srcId="{E7969428-F2DC-4AE6-AF92-CF72D0FD16F6}" destId="{55248AFC-CCAD-4F7D-ACA0-0C0BAC6910FA}" srcOrd="2" destOrd="0" parTransId="{DCEF8219-27D2-4D13-8E22-4D9621471C12}" sibTransId="{A2DED661-DCDC-4E66-A407-C08B5054AD5A}"/>
    <dgm:cxn modelId="{BDCFD71E-9F14-4F6E-A16B-B6AAB2FF85ED}" srcId="{E7969428-F2DC-4AE6-AF92-CF72D0FD16F6}" destId="{FEE45693-381E-4241-AC74-8291061D7C31}" srcOrd="4" destOrd="0" parTransId="{251CD3C0-E9D8-4E2D-8C71-8E1CEEB0804D}" sibTransId="{F896E847-2376-4786-872A-100DFC78A1F1}"/>
    <dgm:cxn modelId="{1F105458-5B09-48E4-9FC5-18A57358EFC8}" srcId="{E7969428-F2DC-4AE6-AF92-CF72D0FD16F6}" destId="{9C541B74-FF52-40A2-B754-B12DF28B5E2C}" srcOrd="3" destOrd="0" parTransId="{BDEFFD03-E26D-4F98-A72F-880354F6ECCB}" sibTransId="{11386998-2016-470B-9676-0F8D1A4A615D}"/>
    <dgm:cxn modelId="{582A352A-20B9-4D17-B226-701AC93225F4}" srcId="{E7969428-F2DC-4AE6-AF92-CF72D0FD16F6}" destId="{C67BEA5F-C992-4F27-B416-0E353161D6B0}" srcOrd="0" destOrd="0" parTransId="{F42E765A-B263-4313-9956-9170DED9AACA}" sibTransId="{BB40A43C-6137-4144-866E-5FF43B9C64ED}"/>
    <dgm:cxn modelId="{D15B36DB-0E52-4596-8691-F10E45235ED2}" srcId="{E7969428-F2DC-4AE6-AF92-CF72D0FD16F6}" destId="{8C1C0CDD-EFFF-46C2-9D40-46E07EBB5E35}" srcOrd="1" destOrd="0" parTransId="{E8D67A4F-021E-43F0-962A-01F77BB4588E}" sibTransId="{36B5B27A-0A1C-4D0A-A1B8-C69CA51E6CA5}"/>
    <dgm:cxn modelId="{57E3006E-6640-467B-AED3-4020E33CF86C}" type="presOf" srcId="{FEE45693-381E-4241-AC74-8291061D7C31}" destId="{1F8CD611-6F8A-4870-90A1-E4C46C030EAE}" srcOrd="0" destOrd="0" presId="urn:microsoft.com/office/officeart/2005/8/layout/pyramid2"/>
    <dgm:cxn modelId="{7602AECB-83E8-41C6-8B64-B9986332B344}" type="presOf" srcId="{C67BEA5F-C992-4F27-B416-0E353161D6B0}" destId="{EF7AF27F-6F51-4AE1-A019-750BAF1E503F}" srcOrd="0" destOrd="0" presId="urn:microsoft.com/office/officeart/2005/8/layout/pyramid2"/>
    <dgm:cxn modelId="{D31A2D49-21A8-4E95-A8AD-3377F5A5C351}" type="presOf" srcId="{55248AFC-CCAD-4F7D-ACA0-0C0BAC6910FA}" destId="{797E9156-280D-4037-A030-F6EFD9E88ECC}" srcOrd="0" destOrd="0" presId="urn:microsoft.com/office/officeart/2005/8/layout/pyramid2"/>
    <dgm:cxn modelId="{68AB9CAF-A106-4AEB-B359-7D4C1762091E}" type="presOf" srcId="{9C541B74-FF52-40A2-B754-B12DF28B5E2C}" destId="{86B0217F-D8C1-4ECE-A46D-F482A6A7012B}" srcOrd="0" destOrd="0" presId="urn:microsoft.com/office/officeart/2005/8/layout/pyramid2"/>
    <dgm:cxn modelId="{8F8D26E3-67A5-473B-A228-FAC53381F8B8}" type="presParOf" srcId="{A8EC85DD-60C5-42C1-AB95-3666957625C8}" destId="{5B2F0A6F-12D5-43FD-B4C8-2DA2948C85AD}" srcOrd="0" destOrd="0" presId="urn:microsoft.com/office/officeart/2005/8/layout/pyramid2"/>
    <dgm:cxn modelId="{41FC848D-7A91-4C87-AF95-C782F5CC3457}" type="presParOf" srcId="{A8EC85DD-60C5-42C1-AB95-3666957625C8}" destId="{229BEEE8-AE3B-466C-BDD7-F02D1FECA650}" srcOrd="1" destOrd="0" presId="urn:microsoft.com/office/officeart/2005/8/layout/pyramid2"/>
    <dgm:cxn modelId="{04D01859-F494-4700-973C-3F89194E1A6A}" type="presParOf" srcId="{229BEEE8-AE3B-466C-BDD7-F02D1FECA650}" destId="{EF7AF27F-6F51-4AE1-A019-750BAF1E503F}" srcOrd="0" destOrd="0" presId="urn:microsoft.com/office/officeart/2005/8/layout/pyramid2"/>
    <dgm:cxn modelId="{55D96C32-3D61-47D6-A269-BCB8BC490C49}" type="presParOf" srcId="{229BEEE8-AE3B-466C-BDD7-F02D1FECA650}" destId="{51893671-3A77-4938-8E59-37447765EF50}" srcOrd="1" destOrd="0" presId="urn:microsoft.com/office/officeart/2005/8/layout/pyramid2"/>
    <dgm:cxn modelId="{7EE3B32C-1ACE-415C-A805-9386500289C0}" type="presParOf" srcId="{229BEEE8-AE3B-466C-BDD7-F02D1FECA650}" destId="{98B24D09-AC30-4C72-B1F4-494EAE86B9B9}" srcOrd="2" destOrd="0" presId="urn:microsoft.com/office/officeart/2005/8/layout/pyramid2"/>
    <dgm:cxn modelId="{BE3B7D7B-970A-4B35-9D12-68B3A227B67E}" type="presParOf" srcId="{229BEEE8-AE3B-466C-BDD7-F02D1FECA650}" destId="{B54BF94A-6E16-4755-9341-337BCCD370B9}" srcOrd="3" destOrd="0" presId="urn:microsoft.com/office/officeart/2005/8/layout/pyramid2"/>
    <dgm:cxn modelId="{2BC25693-225F-4E77-9248-C27CBAE781B6}" type="presParOf" srcId="{229BEEE8-AE3B-466C-BDD7-F02D1FECA650}" destId="{797E9156-280D-4037-A030-F6EFD9E88ECC}" srcOrd="4" destOrd="0" presId="urn:microsoft.com/office/officeart/2005/8/layout/pyramid2"/>
    <dgm:cxn modelId="{6F84EFB0-ABD3-4FB5-A5CD-C076801C93CE}" type="presParOf" srcId="{229BEEE8-AE3B-466C-BDD7-F02D1FECA650}" destId="{55ADF7D8-81A9-4DB1-977E-F51D1D6110BA}" srcOrd="5" destOrd="0" presId="urn:microsoft.com/office/officeart/2005/8/layout/pyramid2"/>
    <dgm:cxn modelId="{5B4DCA6E-9E00-4128-B0A9-67C60C79E4D8}" type="presParOf" srcId="{229BEEE8-AE3B-466C-BDD7-F02D1FECA650}" destId="{86B0217F-D8C1-4ECE-A46D-F482A6A7012B}" srcOrd="6" destOrd="0" presId="urn:microsoft.com/office/officeart/2005/8/layout/pyramid2"/>
    <dgm:cxn modelId="{F5A05FF5-EC0E-431D-9D90-B70CF49A3034}" type="presParOf" srcId="{229BEEE8-AE3B-466C-BDD7-F02D1FECA650}" destId="{9AC2F046-2AAC-4058-BF02-C98AC9E65F93}" srcOrd="7" destOrd="0" presId="urn:microsoft.com/office/officeart/2005/8/layout/pyramid2"/>
    <dgm:cxn modelId="{F620AD70-E63A-4535-8654-0399DFF67DA4}" type="presParOf" srcId="{229BEEE8-AE3B-466C-BDD7-F02D1FECA650}" destId="{1F8CD611-6F8A-4870-90A1-E4C46C030EAE}" srcOrd="8" destOrd="0" presId="urn:microsoft.com/office/officeart/2005/8/layout/pyramid2"/>
    <dgm:cxn modelId="{33F89AE0-C4D1-4645-B776-2D3B4F0F686F}" type="presParOf" srcId="{229BEEE8-AE3B-466C-BDD7-F02D1FECA650}" destId="{01A56B5F-D2AA-4ABA-9219-C64AC8FA0024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5257A0-9449-4036-B351-263F4241FA57}" type="datetimeFigureOut">
              <a:rPr lang="hr-HR"/>
              <a:pPr>
                <a:defRPr/>
              </a:pPr>
              <a:t>24.6.2013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5F11381-5A98-420A-A28E-DDF5FCC23AC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843F2EC-2736-4A16-BDB1-339AD6740640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5A4D330-CF89-4E5F-B2A2-EA622FC9B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3AF93-D5D1-40ED-A1C0-8E2B8D87D95C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24CA1-FBC9-4A68-A21C-FD4AEB18D4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CEA91-0E94-4BCE-AF07-EE6DC55318EA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56C6-E274-4D79-9B51-BBBC976218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2C20C-42E7-471C-9C25-78103A9766AD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5633E-2D1F-4826-8392-0745EBAA56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63A09-0105-4786-B7E6-A26DA53160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CA8E2-62C8-4491-9971-F869A82709F5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14DE9-FD15-4104-ACA7-A34D670504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047FE-73DF-4602-B2C6-2C365D2A23DC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8B119-D369-4E0C-B9C7-BA7020C836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457CA-D9AE-48AD-8495-63C920A1B115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8007D-1310-4E60-99F3-6215EE71BF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158D7-C8B1-4EC4-AA2E-09DE6A59359C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236B6-95BD-4EAD-994A-39BD529883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23491-97DD-4B83-AA4A-C79856F14E97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8E908-0ECD-4875-917F-DF437867A4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424A5-1E5C-44B5-8B70-B2DA631B4D4F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AC37F-A188-45EC-8F58-F3BD25AD31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AFB5B-E9E5-49F0-B28B-0E5F22D64DD4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49337-B566-4150-AA0D-0031FB4444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93015-0B67-4D10-86EE-66CAE6A808AE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4C78E-BB9C-4261-AEF8-CC07B6178B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3E59377-1796-4C4B-90A9-A0A524C7A268}" type="datetimeFigureOut">
              <a:rPr lang="en-US"/>
              <a:pPr>
                <a:defRPr/>
              </a:pPr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C450DB-FC13-4DFD-9601-D2D18738AD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1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65" r:id="rId9"/>
    <p:sldLayoutId id="2147483664" r:id="rId10"/>
    <p:sldLayoutId id="2147483663" r:id="rId11"/>
    <p:sldLayoutId id="2147483674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n.hr/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1989138"/>
            <a:ext cx="8658225" cy="2232025"/>
          </a:xfrm>
        </p:spPr>
        <p:txBody>
          <a:bodyPr/>
          <a:lstStyle/>
          <a:p>
            <a:r>
              <a:rPr lang="hr-HR" sz="4000" b="1" smtClean="0">
                <a:solidFill>
                  <a:schemeClr val="tx2"/>
                </a:solidFill>
              </a:rPr>
              <a:t>TRŽIŠTE OSIGURANJA</a:t>
            </a:r>
            <a:br>
              <a:rPr lang="hr-HR" sz="4000" b="1" smtClean="0">
                <a:solidFill>
                  <a:schemeClr val="tx2"/>
                </a:solidFill>
              </a:rPr>
            </a:br>
            <a:r>
              <a:rPr lang="hr-HR" sz="4000" b="1" smtClean="0">
                <a:solidFill>
                  <a:schemeClr val="tx2"/>
                </a:solidFill>
              </a:rPr>
              <a:t>U REPUBLICI HRVATSKOJ</a:t>
            </a:r>
            <a:br>
              <a:rPr lang="hr-HR" sz="4000" b="1" smtClean="0">
                <a:solidFill>
                  <a:schemeClr val="tx2"/>
                </a:solidFill>
              </a:rPr>
            </a:br>
            <a:r>
              <a:rPr lang="hr-HR" sz="4000" b="1" smtClean="0">
                <a:solidFill>
                  <a:schemeClr val="tx2"/>
                </a:solidFill>
              </a:rPr>
              <a:t>- U 2012. GODINI -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4797425"/>
            <a:ext cx="8964612" cy="14128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r-HR" sz="2000" b="1" smtClean="0">
                <a:solidFill>
                  <a:schemeClr val="tx2"/>
                </a:solidFill>
              </a:rPr>
              <a:t>mr. sc. Hrvoje Pauković </a:t>
            </a:r>
          </a:p>
          <a:p>
            <a:pPr>
              <a:lnSpc>
                <a:spcPct val="80000"/>
              </a:lnSpc>
            </a:pPr>
            <a:r>
              <a:rPr lang="hr-HR" sz="2000" b="1" smtClean="0">
                <a:solidFill>
                  <a:schemeClr val="tx2"/>
                </a:solidFill>
              </a:rPr>
              <a:t>Hrvatski ured za osiguranje</a:t>
            </a:r>
          </a:p>
          <a:p>
            <a:pPr algn="l">
              <a:lnSpc>
                <a:spcPct val="80000"/>
              </a:lnSpc>
            </a:pPr>
            <a:endParaRPr lang="hr-HR" sz="2000" smtClean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r>
              <a:rPr lang="hr-HR" sz="2000" b="1" smtClean="0">
                <a:solidFill>
                  <a:schemeClr val="tx2"/>
                </a:solidFill>
              </a:rPr>
              <a:t>SORS  2012., Sarajevo, 19.-21. 6. 2013.</a:t>
            </a:r>
          </a:p>
        </p:txBody>
      </p:sp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8D6467-2527-4A3E-B537-65D73469C06F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6388" name="AutoShape 6" descr="grbhgk100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r-Latn-CS">
              <a:latin typeface="Calibri" pitchFamily="34" charset="0"/>
            </a:endParaRPr>
          </a:p>
        </p:txBody>
      </p:sp>
      <p:sp>
        <p:nvSpPr>
          <p:cNvPr id="16389" name="AutoShape 8" descr="grbhgk100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r-Latn-CS"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84438" y="1125538"/>
            <a:ext cx="4679950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400" b="1">
                <a:solidFill>
                  <a:schemeClr val="tx2"/>
                </a:solidFill>
                <a:latin typeface="+mj-lt"/>
              </a:rPr>
              <a:t>HRVATSKI URED ZA OSIGURANJE</a:t>
            </a:r>
            <a:endParaRPr lang="en-GB" sz="2400" b="1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333375"/>
            <a:ext cx="7366000" cy="719138"/>
          </a:xfrm>
        </p:spPr>
        <p:txBody>
          <a:bodyPr/>
          <a:lstStyle/>
          <a:p>
            <a:r>
              <a:rPr lang="hr-HR" sz="2800" b="1" smtClean="0">
                <a:solidFill>
                  <a:schemeClr val="tx2"/>
                </a:solidFill>
              </a:rPr>
              <a:t>USPOREDBA UČEŠĆA PREMIJE </a:t>
            </a:r>
            <a:br>
              <a:rPr lang="hr-HR" sz="2800" b="1" smtClean="0">
                <a:solidFill>
                  <a:schemeClr val="tx2"/>
                </a:solidFill>
              </a:rPr>
            </a:br>
            <a:r>
              <a:rPr lang="hr-HR" sz="2800" b="1" smtClean="0">
                <a:solidFill>
                  <a:schemeClr val="tx2"/>
                </a:solidFill>
              </a:rPr>
              <a:t>NAJZASTUPLJENIJIH GRUPA OSIGURANJA</a:t>
            </a:r>
            <a:endParaRPr lang="en-GB" sz="2800" b="1" smtClean="0">
              <a:solidFill>
                <a:schemeClr val="tx2"/>
              </a:solidFill>
            </a:endParaRP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2195513" y="1341438"/>
            <a:ext cx="3311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400" b="1">
                <a:solidFill>
                  <a:schemeClr val="accent1">
                    <a:lumMod val="50000"/>
                  </a:schemeClr>
                </a:solidFill>
                <a:latin typeface="+mn-lt"/>
              </a:rPr>
              <a:t>Zastupljenost  u ukupnoj premiji  [%]</a:t>
            </a:r>
            <a:endParaRPr lang="hr-HR" sz="1400" b="1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grpSp>
        <p:nvGrpSpPr>
          <p:cNvPr id="25603" name="Group 82"/>
          <p:cNvGrpSpPr>
            <a:grpSpLocks/>
          </p:cNvGrpSpPr>
          <p:nvPr/>
        </p:nvGrpSpPr>
        <p:grpSpPr bwMode="auto">
          <a:xfrm>
            <a:off x="1123950" y="1700213"/>
            <a:ext cx="928688" cy="1604962"/>
            <a:chOff x="22" y="713"/>
            <a:chExt cx="585" cy="1011"/>
          </a:xfrm>
        </p:grpSpPr>
        <p:sp>
          <p:nvSpPr>
            <p:cNvPr id="49156" name="Rectangle 4"/>
            <p:cNvSpPr>
              <a:spLocks noChangeArrowheads="1"/>
            </p:cNvSpPr>
            <p:nvPr/>
          </p:nvSpPr>
          <p:spPr bwMode="auto">
            <a:xfrm>
              <a:off x="62" y="713"/>
              <a:ext cx="545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r-HR" sz="1400" b="1">
                  <a:solidFill>
                    <a:schemeClr val="accent1">
                      <a:lumMod val="50000"/>
                    </a:schemeClr>
                  </a:solidFill>
                  <a:latin typeface="+mn-lt"/>
                </a:rPr>
                <a:t>Godina</a:t>
              </a:r>
              <a:endParaRPr lang="hr-HR" sz="1400" b="1">
                <a:solidFill>
                  <a:schemeClr val="accent1">
                    <a:lumMod val="50000"/>
                  </a:schemeClr>
                </a:solidFill>
                <a:latin typeface="+mn-lt"/>
              </a:endParaRPr>
            </a:p>
          </p:txBody>
        </p:sp>
        <p:sp>
          <p:nvSpPr>
            <p:cNvPr id="49157" name="Rectangle 5"/>
            <p:cNvSpPr>
              <a:spLocks noChangeArrowheads="1"/>
            </p:cNvSpPr>
            <p:nvPr/>
          </p:nvSpPr>
          <p:spPr bwMode="auto">
            <a:xfrm>
              <a:off x="107" y="1139"/>
              <a:ext cx="24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r-HR" sz="1400" b="1">
                  <a:solidFill>
                    <a:schemeClr val="accent1">
                      <a:lumMod val="50000"/>
                    </a:schemeClr>
                  </a:solidFill>
                  <a:latin typeface="+mn-lt"/>
                </a:rPr>
                <a:t>ŽO</a:t>
              </a:r>
              <a:endParaRPr lang="hr-HR" sz="1400" b="1">
                <a:solidFill>
                  <a:schemeClr val="accent1">
                    <a:lumMod val="50000"/>
                  </a:schemeClr>
                </a:solidFill>
                <a:latin typeface="+mn-lt"/>
              </a:endParaRPr>
            </a:p>
          </p:txBody>
        </p:sp>
        <p:sp>
          <p:nvSpPr>
            <p:cNvPr id="49159" name="Rectangle 7"/>
            <p:cNvSpPr>
              <a:spLocks noChangeArrowheads="1"/>
            </p:cNvSpPr>
            <p:nvPr/>
          </p:nvSpPr>
          <p:spPr bwMode="auto">
            <a:xfrm>
              <a:off x="107" y="1530"/>
              <a:ext cx="247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r-HR" sz="1400" b="1">
                  <a:solidFill>
                    <a:schemeClr val="accent1">
                      <a:lumMod val="50000"/>
                    </a:schemeClr>
                  </a:solidFill>
                  <a:latin typeface="+mn-lt"/>
                </a:rPr>
                <a:t>AK</a:t>
              </a:r>
              <a:endParaRPr lang="hr-HR" sz="1400" b="1">
                <a:solidFill>
                  <a:schemeClr val="accent1">
                    <a:lumMod val="50000"/>
                  </a:schemeClr>
                </a:solidFill>
                <a:latin typeface="+mn-lt"/>
              </a:endParaRPr>
            </a:p>
          </p:txBody>
        </p:sp>
        <p:sp>
          <p:nvSpPr>
            <p:cNvPr id="49160" name="Rectangle 8"/>
            <p:cNvSpPr>
              <a:spLocks noChangeArrowheads="1"/>
            </p:cNvSpPr>
            <p:nvPr/>
          </p:nvSpPr>
          <p:spPr bwMode="auto">
            <a:xfrm>
              <a:off x="107" y="940"/>
              <a:ext cx="26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r-HR" sz="1400" b="1">
                  <a:solidFill>
                    <a:schemeClr val="accent1">
                      <a:lumMod val="50000"/>
                    </a:schemeClr>
                  </a:solidFill>
                  <a:latin typeface="+mn-lt"/>
                </a:rPr>
                <a:t>AO</a:t>
              </a:r>
              <a:endParaRPr lang="hr-HR" sz="1400" b="1">
                <a:solidFill>
                  <a:schemeClr val="accent1">
                    <a:lumMod val="50000"/>
                  </a:schemeClr>
                </a:solidFill>
                <a:latin typeface="+mn-lt"/>
              </a:endParaRPr>
            </a:p>
          </p:txBody>
        </p:sp>
        <p:sp>
          <p:nvSpPr>
            <p:cNvPr id="49186" name="Rectangle 34"/>
            <p:cNvSpPr>
              <a:spLocks noChangeArrowheads="1"/>
            </p:cNvSpPr>
            <p:nvPr/>
          </p:nvSpPr>
          <p:spPr bwMode="auto">
            <a:xfrm>
              <a:off x="22" y="1346"/>
              <a:ext cx="561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r-HR" sz="1400" b="1">
                  <a:solidFill>
                    <a:schemeClr val="accent1">
                      <a:lumMod val="50000"/>
                    </a:schemeClr>
                  </a:solidFill>
                  <a:latin typeface="+mn-lt"/>
                </a:rPr>
                <a:t>IMOVINA</a:t>
              </a:r>
              <a:endParaRPr lang="hr-HR" sz="1400" b="1">
                <a:solidFill>
                  <a:schemeClr val="accent1">
                    <a:lumMod val="50000"/>
                  </a:schemeClr>
                </a:solidFill>
                <a:latin typeface="+mn-lt"/>
              </a:endParaRPr>
            </a:p>
          </p:txBody>
        </p:sp>
      </p:grpSp>
      <p:sp>
        <p:nvSpPr>
          <p:cNvPr id="4103" name="Rectangle 59"/>
          <p:cNvSpPr>
            <a:spLocks noChangeArrowheads="1"/>
          </p:cNvSpPr>
          <p:nvPr/>
        </p:nvSpPr>
        <p:spPr bwMode="auto">
          <a:xfrm>
            <a:off x="3130550" y="1700213"/>
            <a:ext cx="522288" cy="26987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2004</a:t>
            </a:r>
          </a:p>
        </p:txBody>
      </p:sp>
      <p:sp>
        <p:nvSpPr>
          <p:cNvPr id="4104" name="Rectangle 60"/>
          <p:cNvSpPr>
            <a:spLocks noChangeArrowheads="1"/>
          </p:cNvSpPr>
          <p:nvPr/>
        </p:nvSpPr>
        <p:spPr bwMode="auto">
          <a:xfrm>
            <a:off x="3130550" y="2378075"/>
            <a:ext cx="522288" cy="26987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23,7</a:t>
            </a:r>
          </a:p>
        </p:txBody>
      </p:sp>
      <p:sp>
        <p:nvSpPr>
          <p:cNvPr id="4105" name="Rectangle 61"/>
          <p:cNvSpPr>
            <a:spLocks noChangeArrowheads="1"/>
          </p:cNvSpPr>
          <p:nvPr/>
        </p:nvSpPr>
        <p:spPr bwMode="auto">
          <a:xfrm>
            <a:off x="3130550" y="3048000"/>
            <a:ext cx="522288" cy="2698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12,0</a:t>
            </a:r>
          </a:p>
        </p:txBody>
      </p:sp>
      <p:sp>
        <p:nvSpPr>
          <p:cNvPr id="4106" name="Rectangle 62"/>
          <p:cNvSpPr>
            <a:spLocks noChangeArrowheads="1"/>
          </p:cNvSpPr>
          <p:nvPr/>
        </p:nvSpPr>
        <p:spPr bwMode="auto">
          <a:xfrm>
            <a:off x="3130550" y="2046288"/>
            <a:ext cx="522288" cy="2698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31,9</a:t>
            </a:r>
          </a:p>
        </p:txBody>
      </p:sp>
      <p:sp>
        <p:nvSpPr>
          <p:cNvPr id="4107" name="Rectangle 63"/>
          <p:cNvSpPr>
            <a:spLocks noChangeArrowheads="1"/>
          </p:cNvSpPr>
          <p:nvPr/>
        </p:nvSpPr>
        <p:spPr bwMode="auto">
          <a:xfrm>
            <a:off x="3130550" y="2708275"/>
            <a:ext cx="522288" cy="2698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15,4</a:t>
            </a:r>
          </a:p>
        </p:txBody>
      </p:sp>
      <p:sp>
        <p:nvSpPr>
          <p:cNvPr id="4108" name="Rectangle 65"/>
          <p:cNvSpPr>
            <a:spLocks noChangeArrowheads="1"/>
          </p:cNvSpPr>
          <p:nvPr/>
        </p:nvSpPr>
        <p:spPr bwMode="auto">
          <a:xfrm>
            <a:off x="3706813" y="1700213"/>
            <a:ext cx="522287" cy="26987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2006</a:t>
            </a:r>
          </a:p>
        </p:txBody>
      </p:sp>
      <p:sp>
        <p:nvSpPr>
          <p:cNvPr id="4109" name="Rectangle 66"/>
          <p:cNvSpPr>
            <a:spLocks noChangeArrowheads="1"/>
          </p:cNvSpPr>
          <p:nvPr/>
        </p:nvSpPr>
        <p:spPr bwMode="auto">
          <a:xfrm>
            <a:off x="3706813" y="2378075"/>
            <a:ext cx="522287" cy="26987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26,6</a:t>
            </a:r>
          </a:p>
        </p:txBody>
      </p:sp>
      <p:sp>
        <p:nvSpPr>
          <p:cNvPr id="4110" name="Rectangle 67"/>
          <p:cNvSpPr>
            <a:spLocks noChangeArrowheads="1"/>
          </p:cNvSpPr>
          <p:nvPr/>
        </p:nvSpPr>
        <p:spPr bwMode="auto">
          <a:xfrm>
            <a:off x="3706813" y="3048000"/>
            <a:ext cx="522287" cy="2698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11,6</a:t>
            </a:r>
          </a:p>
        </p:txBody>
      </p:sp>
      <p:sp>
        <p:nvSpPr>
          <p:cNvPr id="4111" name="Rectangle 68"/>
          <p:cNvSpPr>
            <a:spLocks noChangeArrowheads="1"/>
          </p:cNvSpPr>
          <p:nvPr/>
        </p:nvSpPr>
        <p:spPr bwMode="auto">
          <a:xfrm>
            <a:off x="3706813" y="2046288"/>
            <a:ext cx="522287" cy="2698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29,7</a:t>
            </a:r>
          </a:p>
        </p:txBody>
      </p:sp>
      <p:sp>
        <p:nvSpPr>
          <p:cNvPr id="4112" name="Rectangle 69"/>
          <p:cNvSpPr>
            <a:spLocks noChangeArrowheads="1"/>
          </p:cNvSpPr>
          <p:nvPr/>
        </p:nvSpPr>
        <p:spPr bwMode="auto">
          <a:xfrm>
            <a:off x="3706813" y="2708275"/>
            <a:ext cx="522287" cy="2698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14,2</a:t>
            </a:r>
          </a:p>
        </p:txBody>
      </p:sp>
      <p:sp>
        <p:nvSpPr>
          <p:cNvPr id="4113" name="Rectangle 94"/>
          <p:cNvSpPr>
            <a:spLocks noChangeArrowheads="1"/>
          </p:cNvSpPr>
          <p:nvPr/>
        </p:nvSpPr>
        <p:spPr bwMode="auto">
          <a:xfrm>
            <a:off x="1979613" y="1700213"/>
            <a:ext cx="522287" cy="26987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2000</a:t>
            </a:r>
          </a:p>
        </p:txBody>
      </p:sp>
      <p:sp>
        <p:nvSpPr>
          <p:cNvPr id="4114" name="Rectangle 95"/>
          <p:cNvSpPr>
            <a:spLocks noChangeArrowheads="1"/>
          </p:cNvSpPr>
          <p:nvPr/>
        </p:nvSpPr>
        <p:spPr bwMode="auto">
          <a:xfrm>
            <a:off x="1979613" y="2378075"/>
            <a:ext cx="522287" cy="26987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16,8</a:t>
            </a:r>
          </a:p>
        </p:txBody>
      </p:sp>
      <p:sp>
        <p:nvSpPr>
          <p:cNvPr id="4115" name="Rectangle 96"/>
          <p:cNvSpPr>
            <a:spLocks noChangeArrowheads="1"/>
          </p:cNvSpPr>
          <p:nvPr/>
        </p:nvSpPr>
        <p:spPr bwMode="auto">
          <a:xfrm>
            <a:off x="1979613" y="3048000"/>
            <a:ext cx="522287" cy="2698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10,3</a:t>
            </a:r>
          </a:p>
        </p:txBody>
      </p:sp>
      <p:sp>
        <p:nvSpPr>
          <p:cNvPr id="4116" name="Rectangle 97"/>
          <p:cNvSpPr>
            <a:spLocks noChangeArrowheads="1"/>
          </p:cNvSpPr>
          <p:nvPr/>
        </p:nvSpPr>
        <p:spPr bwMode="auto">
          <a:xfrm>
            <a:off x="1979613" y="2046288"/>
            <a:ext cx="522287" cy="2698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34,0</a:t>
            </a:r>
          </a:p>
        </p:txBody>
      </p:sp>
      <p:sp>
        <p:nvSpPr>
          <p:cNvPr id="4117" name="Rectangle 98"/>
          <p:cNvSpPr>
            <a:spLocks noChangeArrowheads="1"/>
          </p:cNvSpPr>
          <p:nvPr/>
        </p:nvSpPr>
        <p:spPr bwMode="auto">
          <a:xfrm>
            <a:off x="1979613" y="2708275"/>
            <a:ext cx="522287" cy="2698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17,4</a:t>
            </a:r>
          </a:p>
        </p:txBody>
      </p:sp>
      <p:sp>
        <p:nvSpPr>
          <p:cNvPr id="4118" name="Rectangle 100"/>
          <p:cNvSpPr>
            <a:spLocks noChangeArrowheads="1"/>
          </p:cNvSpPr>
          <p:nvPr/>
        </p:nvSpPr>
        <p:spPr bwMode="auto">
          <a:xfrm>
            <a:off x="2555875" y="1700213"/>
            <a:ext cx="522288" cy="26987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2002</a:t>
            </a:r>
          </a:p>
        </p:txBody>
      </p:sp>
      <p:sp>
        <p:nvSpPr>
          <p:cNvPr id="4119" name="Rectangle 101"/>
          <p:cNvSpPr>
            <a:spLocks noChangeArrowheads="1"/>
          </p:cNvSpPr>
          <p:nvPr/>
        </p:nvSpPr>
        <p:spPr bwMode="auto">
          <a:xfrm>
            <a:off x="2555875" y="2378075"/>
            <a:ext cx="522288" cy="26987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20,7</a:t>
            </a:r>
          </a:p>
        </p:txBody>
      </p:sp>
      <p:sp>
        <p:nvSpPr>
          <p:cNvPr id="4120" name="Rectangle 102"/>
          <p:cNvSpPr>
            <a:spLocks noChangeArrowheads="1"/>
          </p:cNvSpPr>
          <p:nvPr/>
        </p:nvSpPr>
        <p:spPr bwMode="auto">
          <a:xfrm>
            <a:off x="2555875" y="3048000"/>
            <a:ext cx="522288" cy="2698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12,2</a:t>
            </a:r>
          </a:p>
        </p:txBody>
      </p:sp>
      <p:sp>
        <p:nvSpPr>
          <p:cNvPr id="4121" name="Rectangle 103"/>
          <p:cNvSpPr>
            <a:spLocks noChangeArrowheads="1"/>
          </p:cNvSpPr>
          <p:nvPr/>
        </p:nvSpPr>
        <p:spPr bwMode="auto">
          <a:xfrm>
            <a:off x="2555875" y="2046288"/>
            <a:ext cx="522288" cy="2698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31,9</a:t>
            </a:r>
          </a:p>
        </p:txBody>
      </p:sp>
      <p:sp>
        <p:nvSpPr>
          <p:cNvPr id="4122" name="Rectangle 104"/>
          <p:cNvSpPr>
            <a:spLocks noChangeArrowheads="1"/>
          </p:cNvSpPr>
          <p:nvPr/>
        </p:nvSpPr>
        <p:spPr bwMode="auto">
          <a:xfrm>
            <a:off x="2555875" y="2708275"/>
            <a:ext cx="522288" cy="2698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16,2</a:t>
            </a:r>
          </a:p>
        </p:txBody>
      </p:sp>
      <p:sp>
        <p:nvSpPr>
          <p:cNvPr id="4123" name="Rectangle 108"/>
          <p:cNvSpPr>
            <a:spLocks noChangeArrowheads="1"/>
          </p:cNvSpPr>
          <p:nvPr/>
        </p:nvSpPr>
        <p:spPr bwMode="auto">
          <a:xfrm>
            <a:off x="4284663" y="1700213"/>
            <a:ext cx="522287" cy="26987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2008</a:t>
            </a:r>
          </a:p>
        </p:txBody>
      </p:sp>
      <p:sp>
        <p:nvSpPr>
          <p:cNvPr id="4124" name="Rectangle 109"/>
          <p:cNvSpPr>
            <a:spLocks noChangeArrowheads="1"/>
          </p:cNvSpPr>
          <p:nvPr/>
        </p:nvSpPr>
        <p:spPr bwMode="auto">
          <a:xfrm>
            <a:off x="4284663" y="2378075"/>
            <a:ext cx="522287" cy="26987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26,3</a:t>
            </a:r>
          </a:p>
        </p:txBody>
      </p:sp>
      <p:sp>
        <p:nvSpPr>
          <p:cNvPr id="4125" name="Rectangle 110"/>
          <p:cNvSpPr>
            <a:spLocks noChangeArrowheads="1"/>
          </p:cNvSpPr>
          <p:nvPr/>
        </p:nvSpPr>
        <p:spPr bwMode="auto">
          <a:xfrm>
            <a:off x="4284663" y="3048000"/>
            <a:ext cx="522287" cy="2698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11,9</a:t>
            </a:r>
          </a:p>
        </p:txBody>
      </p:sp>
      <p:sp>
        <p:nvSpPr>
          <p:cNvPr id="4126" name="Rectangle 111"/>
          <p:cNvSpPr>
            <a:spLocks noChangeArrowheads="1"/>
          </p:cNvSpPr>
          <p:nvPr/>
        </p:nvSpPr>
        <p:spPr bwMode="auto">
          <a:xfrm>
            <a:off x="4284663" y="2046288"/>
            <a:ext cx="522287" cy="2698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30,2</a:t>
            </a:r>
          </a:p>
        </p:txBody>
      </p:sp>
      <p:sp>
        <p:nvSpPr>
          <p:cNvPr id="4127" name="Rectangle 112"/>
          <p:cNvSpPr>
            <a:spLocks noChangeArrowheads="1"/>
          </p:cNvSpPr>
          <p:nvPr/>
        </p:nvSpPr>
        <p:spPr bwMode="auto">
          <a:xfrm>
            <a:off x="4284663" y="2708275"/>
            <a:ext cx="522287" cy="2698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13,9</a:t>
            </a:r>
          </a:p>
        </p:txBody>
      </p:sp>
      <p:sp>
        <p:nvSpPr>
          <p:cNvPr id="4128" name="Rectangle 114"/>
          <p:cNvSpPr>
            <a:spLocks noChangeArrowheads="1"/>
          </p:cNvSpPr>
          <p:nvPr/>
        </p:nvSpPr>
        <p:spPr bwMode="auto">
          <a:xfrm>
            <a:off x="4860925" y="2378075"/>
            <a:ext cx="522288" cy="26987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26,4</a:t>
            </a:r>
          </a:p>
        </p:txBody>
      </p:sp>
      <p:sp>
        <p:nvSpPr>
          <p:cNvPr id="4129" name="Rectangle 115"/>
          <p:cNvSpPr>
            <a:spLocks noChangeArrowheads="1"/>
          </p:cNvSpPr>
          <p:nvPr/>
        </p:nvSpPr>
        <p:spPr bwMode="auto">
          <a:xfrm>
            <a:off x="4860925" y="3043238"/>
            <a:ext cx="522288" cy="2698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10,7</a:t>
            </a:r>
          </a:p>
        </p:txBody>
      </p:sp>
      <p:sp>
        <p:nvSpPr>
          <p:cNvPr id="4130" name="Rectangle 116"/>
          <p:cNvSpPr>
            <a:spLocks noChangeArrowheads="1"/>
          </p:cNvSpPr>
          <p:nvPr/>
        </p:nvSpPr>
        <p:spPr bwMode="auto">
          <a:xfrm>
            <a:off x="4860925" y="2046288"/>
            <a:ext cx="522288" cy="2698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31,1</a:t>
            </a:r>
          </a:p>
        </p:txBody>
      </p:sp>
      <p:sp>
        <p:nvSpPr>
          <p:cNvPr id="4131" name="Rectangle 117"/>
          <p:cNvSpPr>
            <a:spLocks noChangeArrowheads="1"/>
          </p:cNvSpPr>
          <p:nvPr/>
        </p:nvSpPr>
        <p:spPr bwMode="auto">
          <a:xfrm>
            <a:off x="4860925" y="2709863"/>
            <a:ext cx="522288" cy="2698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14,4</a:t>
            </a:r>
          </a:p>
        </p:txBody>
      </p:sp>
      <p:sp>
        <p:nvSpPr>
          <p:cNvPr id="4132" name="Rectangle 118"/>
          <p:cNvSpPr>
            <a:spLocks noChangeArrowheads="1"/>
          </p:cNvSpPr>
          <p:nvPr/>
        </p:nvSpPr>
        <p:spPr bwMode="auto">
          <a:xfrm>
            <a:off x="4860925" y="1700213"/>
            <a:ext cx="522288" cy="26987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2009</a:t>
            </a:r>
          </a:p>
        </p:txBody>
      </p:sp>
      <p:sp>
        <p:nvSpPr>
          <p:cNvPr id="42" name="Rectangle 118"/>
          <p:cNvSpPr>
            <a:spLocks noChangeArrowheads="1"/>
          </p:cNvSpPr>
          <p:nvPr/>
        </p:nvSpPr>
        <p:spPr bwMode="auto">
          <a:xfrm>
            <a:off x="5435600" y="1700213"/>
            <a:ext cx="522288" cy="26987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2010</a:t>
            </a:r>
            <a:endParaRPr lang="hr-HR" sz="1200" b="1">
              <a:solidFill>
                <a:schemeClr val="accent1">
                  <a:lumMod val="50000"/>
                </a:schemeClr>
              </a:solidFill>
              <a:latin typeface="Cooper Lt BT" pitchFamily="18" charset="-18"/>
            </a:endParaRPr>
          </a:p>
        </p:txBody>
      </p:sp>
      <p:sp>
        <p:nvSpPr>
          <p:cNvPr id="44" name="Rectangle 114"/>
          <p:cNvSpPr>
            <a:spLocks noChangeArrowheads="1"/>
          </p:cNvSpPr>
          <p:nvPr/>
        </p:nvSpPr>
        <p:spPr bwMode="auto">
          <a:xfrm>
            <a:off x="5418138" y="2379663"/>
            <a:ext cx="522287" cy="26987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26,6</a:t>
            </a:r>
            <a:endParaRPr lang="hr-HR" sz="1200" b="1">
              <a:solidFill>
                <a:schemeClr val="accent1">
                  <a:lumMod val="50000"/>
                </a:schemeClr>
              </a:solidFill>
              <a:latin typeface="Cooper Lt BT" pitchFamily="18" charset="-18"/>
            </a:endParaRPr>
          </a:p>
        </p:txBody>
      </p:sp>
      <p:sp>
        <p:nvSpPr>
          <p:cNvPr id="45" name="Rectangle 117"/>
          <p:cNvSpPr>
            <a:spLocks noChangeArrowheads="1"/>
          </p:cNvSpPr>
          <p:nvPr/>
        </p:nvSpPr>
        <p:spPr bwMode="auto">
          <a:xfrm>
            <a:off x="5418138" y="2708275"/>
            <a:ext cx="522287" cy="2698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14,5</a:t>
            </a:r>
            <a:endParaRPr lang="hr-HR" sz="1200" b="1">
              <a:solidFill>
                <a:schemeClr val="accent1">
                  <a:lumMod val="50000"/>
                </a:schemeClr>
              </a:solidFill>
              <a:latin typeface="Cooper Lt BT" pitchFamily="18" charset="-18"/>
            </a:endParaRPr>
          </a:p>
        </p:txBody>
      </p:sp>
      <p:sp>
        <p:nvSpPr>
          <p:cNvPr id="47" name="Rectangle 115"/>
          <p:cNvSpPr>
            <a:spLocks noChangeArrowheads="1"/>
          </p:cNvSpPr>
          <p:nvPr/>
        </p:nvSpPr>
        <p:spPr bwMode="auto">
          <a:xfrm>
            <a:off x="5418138" y="3043238"/>
            <a:ext cx="522287" cy="2698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9,6</a:t>
            </a:r>
            <a:endParaRPr lang="hr-HR" sz="1200" b="1">
              <a:solidFill>
                <a:schemeClr val="accent1">
                  <a:lumMod val="50000"/>
                </a:schemeClr>
              </a:solidFill>
              <a:latin typeface="Cooper Lt BT" pitchFamily="18" charset="-18"/>
            </a:endParaRPr>
          </a:p>
        </p:txBody>
      </p:sp>
      <p:sp>
        <p:nvSpPr>
          <p:cNvPr id="48" name="Rectangle 116"/>
          <p:cNvSpPr>
            <a:spLocks noChangeArrowheads="1"/>
          </p:cNvSpPr>
          <p:nvPr/>
        </p:nvSpPr>
        <p:spPr bwMode="auto">
          <a:xfrm>
            <a:off x="5435600" y="2047875"/>
            <a:ext cx="522288" cy="2698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31,0</a:t>
            </a:r>
            <a:endParaRPr lang="hr-HR" sz="1200" b="1">
              <a:solidFill>
                <a:schemeClr val="accent1">
                  <a:lumMod val="50000"/>
                </a:schemeClr>
              </a:solidFill>
              <a:latin typeface="Cooper Lt BT" pitchFamily="18" charset="-18"/>
            </a:endParaRPr>
          </a:p>
        </p:txBody>
      </p:sp>
      <p:sp>
        <p:nvSpPr>
          <p:cNvPr id="51" name="Oval 50"/>
          <p:cNvSpPr/>
          <p:nvPr/>
        </p:nvSpPr>
        <p:spPr>
          <a:xfrm>
            <a:off x="7596188" y="3429000"/>
            <a:ext cx="1296987" cy="3141663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2" name="Rectangle 118"/>
          <p:cNvSpPr>
            <a:spLocks noChangeArrowheads="1"/>
          </p:cNvSpPr>
          <p:nvPr/>
        </p:nvSpPr>
        <p:spPr bwMode="auto">
          <a:xfrm>
            <a:off x="6011863" y="1700213"/>
            <a:ext cx="522287" cy="26987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200" b="1" dirty="0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2011</a:t>
            </a:r>
            <a:endParaRPr lang="hr-HR" sz="1200" b="1" dirty="0">
              <a:solidFill>
                <a:schemeClr val="accent1">
                  <a:lumMod val="50000"/>
                </a:schemeClr>
              </a:solidFill>
              <a:latin typeface="Cooper Lt BT" pitchFamily="18" charset="-18"/>
            </a:endParaRPr>
          </a:p>
        </p:txBody>
      </p:sp>
      <p:sp>
        <p:nvSpPr>
          <p:cNvPr id="54" name="Rectangle 116"/>
          <p:cNvSpPr>
            <a:spLocks noChangeArrowheads="1"/>
          </p:cNvSpPr>
          <p:nvPr/>
        </p:nvSpPr>
        <p:spPr bwMode="auto">
          <a:xfrm>
            <a:off x="6011863" y="2060575"/>
            <a:ext cx="522287" cy="2698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200" b="1" dirty="0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31,8</a:t>
            </a:r>
            <a:endParaRPr lang="hr-HR" sz="1200" b="1" dirty="0">
              <a:solidFill>
                <a:schemeClr val="accent1">
                  <a:lumMod val="50000"/>
                </a:schemeClr>
              </a:solidFill>
              <a:latin typeface="Cooper Lt BT" pitchFamily="18" charset="-18"/>
            </a:endParaRPr>
          </a:p>
        </p:txBody>
      </p:sp>
      <p:sp>
        <p:nvSpPr>
          <p:cNvPr id="55" name="Rectangle 114"/>
          <p:cNvSpPr>
            <a:spLocks noChangeArrowheads="1"/>
          </p:cNvSpPr>
          <p:nvPr/>
        </p:nvSpPr>
        <p:spPr bwMode="auto">
          <a:xfrm>
            <a:off x="6011863" y="2366963"/>
            <a:ext cx="522287" cy="26987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26,6</a:t>
            </a:r>
            <a:endParaRPr lang="hr-HR" sz="1200" b="1">
              <a:solidFill>
                <a:schemeClr val="accent1">
                  <a:lumMod val="50000"/>
                </a:schemeClr>
              </a:solidFill>
              <a:latin typeface="Cooper Lt BT" pitchFamily="18" charset="-18"/>
            </a:endParaRPr>
          </a:p>
        </p:txBody>
      </p:sp>
      <p:sp>
        <p:nvSpPr>
          <p:cNvPr id="56" name="Rectangle 117"/>
          <p:cNvSpPr>
            <a:spLocks noChangeArrowheads="1"/>
          </p:cNvSpPr>
          <p:nvPr/>
        </p:nvSpPr>
        <p:spPr bwMode="auto">
          <a:xfrm>
            <a:off x="6011863" y="2708275"/>
            <a:ext cx="522287" cy="2698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14,5</a:t>
            </a:r>
            <a:endParaRPr lang="hr-HR" sz="1200" b="1">
              <a:solidFill>
                <a:schemeClr val="accent1">
                  <a:lumMod val="50000"/>
                </a:schemeClr>
              </a:solidFill>
              <a:latin typeface="Cooper Lt BT" pitchFamily="18" charset="-18"/>
            </a:endParaRPr>
          </a:p>
        </p:txBody>
      </p:sp>
      <p:sp>
        <p:nvSpPr>
          <p:cNvPr id="57" name="Rectangle 115"/>
          <p:cNvSpPr>
            <a:spLocks noChangeArrowheads="1"/>
          </p:cNvSpPr>
          <p:nvPr/>
        </p:nvSpPr>
        <p:spPr bwMode="auto">
          <a:xfrm>
            <a:off x="6011863" y="3059113"/>
            <a:ext cx="522287" cy="2698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200" b="1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8,7</a:t>
            </a:r>
            <a:endParaRPr lang="hr-HR" sz="1200" b="1">
              <a:solidFill>
                <a:schemeClr val="accent1">
                  <a:lumMod val="50000"/>
                </a:schemeClr>
              </a:solidFill>
              <a:latin typeface="Cooper Lt BT" pitchFamily="18" charset="-18"/>
            </a:endParaRPr>
          </a:p>
        </p:txBody>
      </p:sp>
      <p:sp>
        <p:nvSpPr>
          <p:cNvPr id="53" name="Text Box 4"/>
          <p:cNvSpPr txBox="1">
            <a:spLocks noChangeArrowheads="1"/>
          </p:cNvSpPr>
          <p:nvPr/>
        </p:nvSpPr>
        <p:spPr bwMode="auto">
          <a:xfrm>
            <a:off x="250825" y="6165850"/>
            <a:ext cx="7273925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hr-HR" sz="1100">
                <a:solidFill>
                  <a:schemeClr val="accent1">
                    <a:lumMod val="50000"/>
                  </a:schemeClr>
                </a:solidFill>
                <a:latin typeface="+mn-lt"/>
              </a:rPr>
              <a:t>Source: HUO, HANFA</a:t>
            </a:r>
            <a:endParaRPr lang="hr-HR" sz="110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59" name="Rectangle 118"/>
          <p:cNvSpPr>
            <a:spLocks noChangeArrowheads="1"/>
          </p:cNvSpPr>
          <p:nvPr/>
        </p:nvSpPr>
        <p:spPr bwMode="auto">
          <a:xfrm>
            <a:off x="6577013" y="1692275"/>
            <a:ext cx="522287" cy="26987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200" b="1" dirty="0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2012</a:t>
            </a:r>
            <a:endParaRPr lang="hr-HR" sz="1200" b="1" dirty="0">
              <a:solidFill>
                <a:schemeClr val="accent1">
                  <a:lumMod val="50000"/>
                </a:schemeClr>
              </a:solidFill>
              <a:latin typeface="Cooper Lt BT" pitchFamily="18" charset="-18"/>
            </a:endParaRPr>
          </a:p>
        </p:txBody>
      </p:sp>
      <p:sp>
        <p:nvSpPr>
          <p:cNvPr id="60" name="Rectangle 116"/>
          <p:cNvSpPr>
            <a:spLocks noChangeArrowheads="1"/>
          </p:cNvSpPr>
          <p:nvPr/>
        </p:nvSpPr>
        <p:spPr bwMode="auto">
          <a:xfrm>
            <a:off x="6577013" y="2052638"/>
            <a:ext cx="522287" cy="2698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200" b="1" dirty="0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32,3</a:t>
            </a:r>
            <a:endParaRPr lang="hr-HR" sz="1200" b="1" dirty="0">
              <a:solidFill>
                <a:schemeClr val="accent1">
                  <a:lumMod val="50000"/>
                </a:schemeClr>
              </a:solidFill>
              <a:latin typeface="Cooper Lt BT" pitchFamily="18" charset="-18"/>
            </a:endParaRPr>
          </a:p>
        </p:txBody>
      </p:sp>
      <p:sp>
        <p:nvSpPr>
          <p:cNvPr id="61" name="Rectangle 114"/>
          <p:cNvSpPr>
            <a:spLocks noChangeArrowheads="1"/>
          </p:cNvSpPr>
          <p:nvPr/>
        </p:nvSpPr>
        <p:spPr bwMode="auto">
          <a:xfrm>
            <a:off x="6577013" y="2359025"/>
            <a:ext cx="522287" cy="26987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200" b="1" dirty="0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27,2</a:t>
            </a:r>
            <a:endParaRPr lang="hr-HR" sz="1200" b="1" dirty="0">
              <a:solidFill>
                <a:schemeClr val="accent1">
                  <a:lumMod val="50000"/>
                </a:schemeClr>
              </a:solidFill>
              <a:latin typeface="Cooper Lt BT" pitchFamily="18" charset="-18"/>
            </a:endParaRPr>
          </a:p>
        </p:txBody>
      </p:sp>
      <p:sp>
        <p:nvSpPr>
          <p:cNvPr id="62" name="Rectangle 117"/>
          <p:cNvSpPr>
            <a:spLocks noChangeArrowheads="1"/>
          </p:cNvSpPr>
          <p:nvPr/>
        </p:nvSpPr>
        <p:spPr bwMode="auto">
          <a:xfrm>
            <a:off x="6577013" y="2700338"/>
            <a:ext cx="522287" cy="2698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200" b="1" dirty="0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14,3</a:t>
            </a:r>
            <a:endParaRPr lang="hr-HR" sz="1200" b="1" dirty="0">
              <a:solidFill>
                <a:schemeClr val="accent1">
                  <a:lumMod val="50000"/>
                </a:schemeClr>
              </a:solidFill>
              <a:latin typeface="Cooper Lt BT" pitchFamily="18" charset="-18"/>
            </a:endParaRPr>
          </a:p>
        </p:txBody>
      </p:sp>
      <p:sp>
        <p:nvSpPr>
          <p:cNvPr id="63" name="Rectangle 115"/>
          <p:cNvSpPr>
            <a:spLocks noChangeArrowheads="1"/>
          </p:cNvSpPr>
          <p:nvPr/>
        </p:nvSpPr>
        <p:spPr bwMode="auto">
          <a:xfrm>
            <a:off x="6577013" y="3049588"/>
            <a:ext cx="522287" cy="2698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200" b="1" dirty="0">
                <a:solidFill>
                  <a:schemeClr val="accent1">
                    <a:lumMod val="50000"/>
                  </a:schemeClr>
                </a:solidFill>
                <a:latin typeface="Cooper Lt BT" pitchFamily="18" charset="-18"/>
              </a:rPr>
              <a:t>8,0</a:t>
            </a:r>
            <a:endParaRPr lang="hr-HR" sz="1200" b="1" dirty="0">
              <a:solidFill>
                <a:schemeClr val="accent1">
                  <a:lumMod val="50000"/>
                </a:schemeClr>
              </a:solidFill>
              <a:latin typeface="Cooper Lt BT" pitchFamily="18" charset="-18"/>
            </a:endParaRPr>
          </a:p>
        </p:txBody>
      </p:sp>
      <p:graphicFrame>
        <p:nvGraphicFramePr>
          <p:cNvPr id="64" name="Chart 63"/>
          <p:cNvGraphicFramePr>
            <a:graphicFrameLocks/>
          </p:cNvGraphicFramePr>
          <p:nvPr/>
        </p:nvGraphicFramePr>
        <p:xfrm>
          <a:off x="0" y="3530026"/>
          <a:ext cx="8892480" cy="26494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188913"/>
            <a:ext cx="7653338" cy="1143000"/>
          </a:xfrm>
        </p:spPr>
        <p:txBody>
          <a:bodyPr/>
          <a:lstStyle/>
          <a:p>
            <a:r>
              <a:rPr lang="hr-HR" sz="2800" b="1" smtClean="0">
                <a:solidFill>
                  <a:schemeClr val="tx2"/>
                </a:solidFill>
              </a:rPr>
              <a:t>UČEŠĆE PREMIJE OSIGURANJA U BDP-U </a:t>
            </a:r>
            <a:br>
              <a:rPr lang="hr-HR" sz="2800" b="1" smtClean="0">
                <a:solidFill>
                  <a:schemeClr val="tx2"/>
                </a:solidFill>
              </a:rPr>
            </a:br>
            <a:r>
              <a:rPr lang="hr-HR" sz="2000" b="1" smtClean="0">
                <a:solidFill>
                  <a:schemeClr val="tx2"/>
                </a:solidFill>
              </a:rPr>
              <a:t>(PENETRACIJA OSIGURANJA)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19D217-CFDC-4A81-B1A6-96E79781592C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611188" y="6165850"/>
            <a:ext cx="7273925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hr-HR" sz="1600">
                <a:solidFill>
                  <a:schemeClr val="accent1">
                    <a:lumMod val="50000"/>
                  </a:schemeClr>
                </a:solidFill>
                <a:latin typeface="+mn-lt"/>
              </a:rPr>
              <a:t>Izvor: </a:t>
            </a:r>
            <a:r>
              <a:rPr lang="hr-HR" sz="1600">
                <a:solidFill>
                  <a:schemeClr val="accent1">
                    <a:lumMod val="50000"/>
                  </a:schemeClr>
                </a:solidFill>
                <a:latin typeface="+mn-lt"/>
              </a:rPr>
              <a:t>HNB, HGK, HUO</a:t>
            </a:r>
            <a:endParaRPr lang="hr-HR" sz="160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8" name="Oval 7"/>
          <p:cNvSpPr/>
          <p:nvPr/>
        </p:nvSpPr>
        <p:spPr>
          <a:xfrm>
            <a:off x="7380288" y="1844675"/>
            <a:ext cx="720725" cy="3529013"/>
          </a:xfrm>
          <a:prstGeom prst="ellipse">
            <a:avLst/>
          </a:prstGeom>
          <a:noFill/>
          <a:ln w="603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aphicFrame>
        <p:nvGraphicFramePr>
          <p:cNvPr id="9" name="Chart 8"/>
          <p:cNvGraphicFramePr>
            <a:graphicFrameLocks/>
          </p:cNvGraphicFramePr>
          <p:nvPr/>
        </p:nvGraphicFramePr>
        <p:xfrm>
          <a:off x="323528" y="1916832"/>
          <a:ext cx="10081120" cy="38463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274638"/>
            <a:ext cx="7138987" cy="922337"/>
          </a:xfrm>
        </p:spPr>
        <p:txBody>
          <a:bodyPr/>
          <a:lstStyle/>
          <a:p>
            <a:r>
              <a:rPr lang="hr-HR" sz="2800" b="1" smtClean="0">
                <a:solidFill>
                  <a:schemeClr val="tx2"/>
                </a:solidFill>
              </a:rPr>
              <a:t>PREMIJA OSIGURANJA PO STANOVNIKU</a:t>
            </a:r>
            <a:br>
              <a:rPr lang="hr-HR" sz="2800" b="1" smtClean="0">
                <a:solidFill>
                  <a:schemeClr val="tx2"/>
                </a:solidFill>
              </a:rPr>
            </a:br>
            <a:r>
              <a:rPr lang="hr-HR" sz="2000" b="1" smtClean="0">
                <a:solidFill>
                  <a:schemeClr val="tx2"/>
                </a:solidFill>
              </a:rPr>
              <a:t>(GUSTOĆA OSIGURANJA) 	</a:t>
            </a:r>
            <a:endParaRPr lang="hr-HR" sz="1600" b="1" smtClean="0">
              <a:solidFill>
                <a:schemeClr val="tx2"/>
              </a:solidFill>
            </a:endParaRPr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981700"/>
            <a:ext cx="2133600" cy="365125"/>
          </a:xfrm>
        </p:spPr>
        <p:txBody>
          <a:bodyPr/>
          <a:lstStyle/>
          <a:p>
            <a:pPr>
              <a:defRPr/>
            </a:pPr>
            <a:fld id="{E87FE861-EB2D-41B4-BFC6-A771B3AFF06B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27651" name="Text Box 11"/>
          <p:cNvSpPr txBox="1">
            <a:spLocks noChangeArrowheads="1"/>
          </p:cNvSpPr>
          <p:nvPr/>
        </p:nvSpPr>
        <p:spPr bwMode="auto">
          <a:xfrm>
            <a:off x="1042988" y="1314450"/>
            <a:ext cx="2376487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400" b="1">
                <a:solidFill>
                  <a:schemeClr val="tx2"/>
                </a:solidFill>
                <a:latin typeface="Calibri" pitchFamily="34" charset="0"/>
              </a:rPr>
              <a:t>u kunama 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611188" y="6045200"/>
            <a:ext cx="7273925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>
                <a:solidFill>
                  <a:schemeClr val="tx2"/>
                </a:solidFill>
                <a:latin typeface="Calibri" pitchFamily="34" charset="0"/>
              </a:rPr>
              <a:t>Izvor: HNB, HGK, HUO</a:t>
            </a:r>
          </a:p>
        </p:txBody>
      </p:sp>
      <p:sp>
        <p:nvSpPr>
          <p:cNvPr id="8" name="Oval 7"/>
          <p:cNvSpPr/>
          <p:nvPr/>
        </p:nvSpPr>
        <p:spPr>
          <a:xfrm>
            <a:off x="7451725" y="1903413"/>
            <a:ext cx="720725" cy="3743325"/>
          </a:xfrm>
          <a:prstGeom prst="ellipse">
            <a:avLst/>
          </a:prstGeom>
          <a:noFill/>
          <a:ln w="603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aphicFrame>
        <p:nvGraphicFramePr>
          <p:cNvPr id="11" name="Chart 10"/>
          <p:cNvGraphicFramePr>
            <a:graphicFrameLocks/>
          </p:cNvGraphicFramePr>
          <p:nvPr/>
        </p:nvGraphicFramePr>
        <p:xfrm>
          <a:off x="323528" y="1593903"/>
          <a:ext cx="9361039" cy="4355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17" name="Rectangle 117"/>
          <p:cNvSpPr>
            <a:spLocks noChangeArrowheads="1"/>
          </p:cNvSpPr>
          <p:nvPr/>
        </p:nvSpPr>
        <p:spPr bwMode="auto">
          <a:xfrm>
            <a:off x="268288" y="1700213"/>
            <a:ext cx="2735262" cy="4667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Ukupno</a:t>
            </a:r>
            <a:endParaRPr lang="hr-HR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388" name="Rectangle 34"/>
          <p:cNvSpPr>
            <a:spLocks noChangeAspect="1" noChangeArrowheads="1"/>
          </p:cNvSpPr>
          <p:nvPr/>
        </p:nvSpPr>
        <p:spPr bwMode="auto">
          <a:xfrm>
            <a:off x="484188" y="3656013"/>
            <a:ext cx="1219200" cy="3492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300" b="1">
                <a:solidFill>
                  <a:schemeClr val="tx2"/>
                </a:solidFill>
                <a:latin typeface="Cambria" pitchFamily="18" charset="0"/>
              </a:rPr>
              <a:t>Euroherc</a:t>
            </a:r>
          </a:p>
        </p:txBody>
      </p:sp>
      <p:grpSp>
        <p:nvGrpSpPr>
          <p:cNvPr id="28675" name="Group 175"/>
          <p:cNvGrpSpPr>
            <a:grpSpLocks/>
          </p:cNvGrpSpPr>
          <p:nvPr/>
        </p:nvGrpSpPr>
        <p:grpSpPr bwMode="auto">
          <a:xfrm>
            <a:off x="6245225" y="2260600"/>
            <a:ext cx="2863850" cy="3040063"/>
            <a:chOff x="3935" y="1117"/>
            <a:chExt cx="1804" cy="1915"/>
          </a:xfrm>
        </p:grpSpPr>
        <p:sp>
          <p:nvSpPr>
            <p:cNvPr id="28737" name="Rectangle 97"/>
            <p:cNvSpPr>
              <a:spLocks noChangeAspect="1" noChangeArrowheads="1"/>
            </p:cNvSpPr>
            <p:nvPr/>
          </p:nvSpPr>
          <p:spPr bwMode="auto">
            <a:xfrm>
              <a:off x="3937" y="1403"/>
              <a:ext cx="190" cy="219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1.</a:t>
              </a:r>
            </a:p>
          </p:txBody>
        </p:sp>
        <p:sp>
          <p:nvSpPr>
            <p:cNvPr id="16452" name="Rectangle 98"/>
            <p:cNvSpPr>
              <a:spLocks noChangeAspect="1" noChangeArrowheads="1"/>
            </p:cNvSpPr>
            <p:nvPr/>
          </p:nvSpPr>
          <p:spPr bwMode="auto">
            <a:xfrm>
              <a:off x="4175" y="1399"/>
              <a:ext cx="768" cy="22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Allianz</a:t>
              </a:r>
            </a:p>
          </p:txBody>
        </p:sp>
        <p:sp>
          <p:nvSpPr>
            <p:cNvPr id="28739" name="Rectangle 99"/>
            <p:cNvSpPr>
              <a:spLocks noChangeAspect="1" noChangeArrowheads="1"/>
            </p:cNvSpPr>
            <p:nvPr/>
          </p:nvSpPr>
          <p:spPr bwMode="auto">
            <a:xfrm>
              <a:off x="4993" y="1403"/>
              <a:ext cx="348" cy="219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15,4</a:t>
              </a:r>
            </a:p>
          </p:txBody>
        </p:sp>
        <p:sp>
          <p:nvSpPr>
            <p:cNvPr id="28740" name="Rectangle 100"/>
            <p:cNvSpPr>
              <a:spLocks noChangeAspect="1" noChangeArrowheads="1"/>
            </p:cNvSpPr>
            <p:nvPr/>
          </p:nvSpPr>
          <p:spPr bwMode="auto">
            <a:xfrm>
              <a:off x="5391" y="1403"/>
              <a:ext cx="348" cy="219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16,7</a:t>
              </a:r>
            </a:p>
          </p:txBody>
        </p:sp>
        <p:sp>
          <p:nvSpPr>
            <p:cNvPr id="28741" name="Rectangle 101"/>
            <p:cNvSpPr>
              <a:spLocks noChangeAspect="1" noChangeArrowheads="1"/>
            </p:cNvSpPr>
            <p:nvPr/>
          </p:nvSpPr>
          <p:spPr bwMode="auto">
            <a:xfrm>
              <a:off x="3935" y="1685"/>
              <a:ext cx="189" cy="219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2.</a:t>
              </a:r>
            </a:p>
          </p:txBody>
        </p:sp>
        <p:sp>
          <p:nvSpPr>
            <p:cNvPr id="16456" name="Rectangle 102"/>
            <p:cNvSpPr>
              <a:spLocks noChangeAspect="1" noChangeArrowheads="1"/>
            </p:cNvSpPr>
            <p:nvPr/>
          </p:nvSpPr>
          <p:spPr bwMode="auto">
            <a:xfrm>
              <a:off x="4173" y="1681"/>
              <a:ext cx="768" cy="22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Croatia</a:t>
              </a:r>
            </a:p>
          </p:txBody>
        </p:sp>
        <p:sp>
          <p:nvSpPr>
            <p:cNvPr id="28743" name="Rectangle 103"/>
            <p:cNvSpPr>
              <a:spLocks noChangeAspect="1" noChangeArrowheads="1"/>
            </p:cNvSpPr>
            <p:nvPr/>
          </p:nvSpPr>
          <p:spPr bwMode="auto">
            <a:xfrm>
              <a:off x="4991" y="1685"/>
              <a:ext cx="348" cy="219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14,1</a:t>
              </a:r>
            </a:p>
          </p:txBody>
        </p:sp>
        <p:sp>
          <p:nvSpPr>
            <p:cNvPr id="28744" name="Rectangle 104"/>
            <p:cNvSpPr>
              <a:spLocks noChangeAspect="1" noChangeArrowheads="1"/>
            </p:cNvSpPr>
            <p:nvPr/>
          </p:nvSpPr>
          <p:spPr bwMode="auto">
            <a:xfrm>
              <a:off x="5389" y="1685"/>
              <a:ext cx="348" cy="219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14,8</a:t>
              </a:r>
            </a:p>
          </p:txBody>
        </p:sp>
        <p:sp>
          <p:nvSpPr>
            <p:cNvPr id="28745" name="Rectangle 105"/>
            <p:cNvSpPr>
              <a:spLocks noChangeAspect="1" noChangeArrowheads="1"/>
            </p:cNvSpPr>
            <p:nvPr/>
          </p:nvSpPr>
          <p:spPr bwMode="auto">
            <a:xfrm>
              <a:off x="3935" y="1966"/>
              <a:ext cx="189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3.</a:t>
              </a:r>
            </a:p>
          </p:txBody>
        </p:sp>
        <p:sp>
          <p:nvSpPr>
            <p:cNvPr id="16460" name="Rectangle 106"/>
            <p:cNvSpPr>
              <a:spLocks noChangeAspect="1" noChangeArrowheads="1"/>
            </p:cNvSpPr>
            <p:nvPr/>
          </p:nvSpPr>
          <p:spPr bwMode="auto">
            <a:xfrm>
              <a:off x="4173" y="1963"/>
              <a:ext cx="768" cy="22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Merkur</a:t>
              </a:r>
            </a:p>
          </p:txBody>
        </p:sp>
        <p:sp>
          <p:nvSpPr>
            <p:cNvPr id="28747" name="Rectangle 107"/>
            <p:cNvSpPr>
              <a:spLocks noChangeAspect="1" noChangeArrowheads="1"/>
            </p:cNvSpPr>
            <p:nvPr/>
          </p:nvSpPr>
          <p:spPr bwMode="auto">
            <a:xfrm>
              <a:off x="4991" y="1966"/>
              <a:ext cx="348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10,5</a:t>
              </a:r>
            </a:p>
          </p:txBody>
        </p:sp>
        <p:sp>
          <p:nvSpPr>
            <p:cNvPr id="28748" name="Rectangle 108"/>
            <p:cNvSpPr>
              <a:spLocks noChangeAspect="1" noChangeArrowheads="1"/>
            </p:cNvSpPr>
            <p:nvPr/>
          </p:nvSpPr>
          <p:spPr bwMode="auto">
            <a:xfrm>
              <a:off x="5389" y="1966"/>
              <a:ext cx="348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10,4</a:t>
              </a:r>
            </a:p>
          </p:txBody>
        </p:sp>
        <p:sp>
          <p:nvSpPr>
            <p:cNvPr id="28749" name="Rectangle 109"/>
            <p:cNvSpPr>
              <a:spLocks noChangeAspect="1" noChangeArrowheads="1"/>
            </p:cNvSpPr>
            <p:nvPr/>
          </p:nvSpPr>
          <p:spPr bwMode="auto">
            <a:xfrm>
              <a:off x="3935" y="2248"/>
              <a:ext cx="189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4.</a:t>
              </a:r>
            </a:p>
          </p:txBody>
        </p:sp>
        <p:sp>
          <p:nvSpPr>
            <p:cNvPr id="16464" name="Rectangle 110"/>
            <p:cNvSpPr>
              <a:spLocks noChangeAspect="1" noChangeArrowheads="1"/>
            </p:cNvSpPr>
            <p:nvPr/>
          </p:nvSpPr>
          <p:spPr bwMode="auto">
            <a:xfrm>
              <a:off x="4173" y="2245"/>
              <a:ext cx="768" cy="219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Grawe</a:t>
              </a:r>
            </a:p>
          </p:txBody>
        </p:sp>
        <p:sp>
          <p:nvSpPr>
            <p:cNvPr id="28751" name="Rectangle 111"/>
            <p:cNvSpPr>
              <a:spLocks noChangeAspect="1" noChangeArrowheads="1"/>
            </p:cNvSpPr>
            <p:nvPr/>
          </p:nvSpPr>
          <p:spPr bwMode="auto">
            <a:xfrm>
              <a:off x="4991" y="2248"/>
              <a:ext cx="348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10,1</a:t>
              </a:r>
            </a:p>
          </p:txBody>
        </p:sp>
        <p:sp>
          <p:nvSpPr>
            <p:cNvPr id="28752" name="Rectangle 112"/>
            <p:cNvSpPr>
              <a:spLocks noChangeAspect="1" noChangeArrowheads="1"/>
            </p:cNvSpPr>
            <p:nvPr/>
          </p:nvSpPr>
          <p:spPr bwMode="auto">
            <a:xfrm>
              <a:off x="5389" y="2248"/>
              <a:ext cx="348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10,2</a:t>
              </a:r>
            </a:p>
          </p:txBody>
        </p:sp>
        <p:sp>
          <p:nvSpPr>
            <p:cNvPr id="28753" name="Rectangle 113"/>
            <p:cNvSpPr>
              <a:spLocks noChangeAspect="1" noChangeArrowheads="1"/>
            </p:cNvSpPr>
            <p:nvPr/>
          </p:nvSpPr>
          <p:spPr bwMode="auto">
            <a:xfrm>
              <a:off x="3935" y="2529"/>
              <a:ext cx="189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5.</a:t>
              </a:r>
            </a:p>
          </p:txBody>
        </p:sp>
        <p:sp>
          <p:nvSpPr>
            <p:cNvPr id="16468" name="Rectangle 114"/>
            <p:cNvSpPr>
              <a:spLocks noChangeAspect="1" noChangeArrowheads="1"/>
            </p:cNvSpPr>
            <p:nvPr/>
          </p:nvSpPr>
          <p:spPr bwMode="auto">
            <a:xfrm>
              <a:off x="4173" y="2525"/>
              <a:ext cx="768" cy="22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r-HR" sz="1300" b="1" dirty="0">
                  <a:solidFill>
                    <a:schemeClr val="tx2"/>
                  </a:solidFill>
                  <a:latin typeface="Cambria" pitchFamily="18" charset="0"/>
                </a:rPr>
                <a:t>Agram</a:t>
              </a:r>
              <a:endParaRPr lang="hr-HR" sz="1300" b="1" dirty="0">
                <a:solidFill>
                  <a:schemeClr val="tx2"/>
                </a:solidFill>
                <a:latin typeface="Cambria" pitchFamily="18" charset="0"/>
              </a:endParaRPr>
            </a:p>
          </p:txBody>
        </p:sp>
        <p:sp>
          <p:nvSpPr>
            <p:cNvPr id="28755" name="Rectangle 115"/>
            <p:cNvSpPr>
              <a:spLocks noChangeAspect="1" noChangeArrowheads="1"/>
            </p:cNvSpPr>
            <p:nvPr/>
          </p:nvSpPr>
          <p:spPr bwMode="auto">
            <a:xfrm>
              <a:off x="4991" y="2529"/>
              <a:ext cx="348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8,3</a:t>
              </a:r>
            </a:p>
          </p:txBody>
        </p:sp>
        <p:sp>
          <p:nvSpPr>
            <p:cNvPr id="28756" name="Rectangle 116"/>
            <p:cNvSpPr>
              <a:spLocks noChangeAspect="1" noChangeArrowheads="1"/>
            </p:cNvSpPr>
            <p:nvPr/>
          </p:nvSpPr>
          <p:spPr bwMode="auto">
            <a:xfrm>
              <a:off x="5389" y="2529"/>
              <a:ext cx="348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8,3</a:t>
              </a:r>
            </a:p>
          </p:txBody>
        </p:sp>
        <p:sp>
          <p:nvSpPr>
            <p:cNvPr id="28757" name="Rectangle 146"/>
            <p:cNvSpPr>
              <a:spLocks noChangeAspect="1" noChangeArrowheads="1"/>
            </p:cNvSpPr>
            <p:nvPr/>
          </p:nvSpPr>
          <p:spPr bwMode="auto">
            <a:xfrm>
              <a:off x="4988" y="1117"/>
              <a:ext cx="348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2011</a:t>
              </a:r>
            </a:p>
          </p:txBody>
        </p:sp>
        <p:sp>
          <p:nvSpPr>
            <p:cNvPr id="28758" name="Rectangle 147"/>
            <p:cNvSpPr>
              <a:spLocks noChangeAspect="1" noChangeArrowheads="1"/>
            </p:cNvSpPr>
            <p:nvPr/>
          </p:nvSpPr>
          <p:spPr bwMode="auto">
            <a:xfrm>
              <a:off x="5386" y="1117"/>
              <a:ext cx="348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2012</a:t>
              </a:r>
            </a:p>
          </p:txBody>
        </p:sp>
        <p:sp>
          <p:nvSpPr>
            <p:cNvPr id="28759" name="Rectangle 148"/>
            <p:cNvSpPr>
              <a:spLocks noChangeAspect="1" noChangeArrowheads="1"/>
            </p:cNvSpPr>
            <p:nvPr/>
          </p:nvSpPr>
          <p:spPr bwMode="auto">
            <a:xfrm>
              <a:off x="4991" y="2812"/>
              <a:ext cx="348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58,3</a:t>
              </a:r>
            </a:p>
          </p:txBody>
        </p:sp>
        <p:sp>
          <p:nvSpPr>
            <p:cNvPr id="28760" name="Rectangle 149"/>
            <p:cNvSpPr>
              <a:spLocks noChangeAspect="1" noChangeArrowheads="1"/>
            </p:cNvSpPr>
            <p:nvPr/>
          </p:nvSpPr>
          <p:spPr bwMode="auto">
            <a:xfrm>
              <a:off x="5389" y="2812"/>
              <a:ext cx="348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60,2</a:t>
              </a:r>
            </a:p>
          </p:txBody>
        </p:sp>
      </p:grpSp>
      <p:grpSp>
        <p:nvGrpSpPr>
          <p:cNvPr id="28676" name="Group 157"/>
          <p:cNvGrpSpPr>
            <a:grpSpLocks noChangeAspect="1"/>
          </p:cNvGrpSpPr>
          <p:nvPr/>
        </p:nvGrpSpPr>
        <p:grpSpPr bwMode="auto">
          <a:xfrm>
            <a:off x="3148013" y="2276475"/>
            <a:ext cx="2863850" cy="3032125"/>
            <a:chOff x="2037" y="1389"/>
            <a:chExt cx="1705" cy="1538"/>
          </a:xfrm>
        </p:grpSpPr>
        <p:sp>
          <p:nvSpPr>
            <p:cNvPr id="28713" name="Rectangle 76"/>
            <p:cNvSpPr>
              <a:spLocks noChangeAspect="1" noChangeArrowheads="1"/>
            </p:cNvSpPr>
            <p:nvPr/>
          </p:nvSpPr>
          <p:spPr bwMode="auto">
            <a:xfrm>
              <a:off x="2039" y="1619"/>
              <a:ext cx="179" cy="17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1.</a:t>
              </a:r>
            </a:p>
          </p:txBody>
        </p:sp>
        <p:sp>
          <p:nvSpPr>
            <p:cNvPr id="16428" name="Rectangle 77"/>
            <p:cNvSpPr>
              <a:spLocks noChangeAspect="1" noChangeArrowheads="1"/>
            </p:cNvSpPr>
            <p:nvPr/>
          </p:nvSpPr>
          <p:spPr bwMode="auto">
            <a:xfrm>
              <a:off x="2264" y="1616"/>
              <a:ext cx="726" cy="177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Croatia</a:t>
              </a:r>
            </a:p>
          </p:txBody>
        </p:sp>
        <p:sp>
          <p:nvSpPr>
            <p:cNvPr id="28715" name="Rectangle 78"/>
            <p:cNvSpPr>
              <a:spLocks noChangeAspect="1" noChangeArrowheads="1"/>
            </p:cNvSpPr>
            <p:nvPr/>
          </p:nvSpPr>
          <p:spPr bwMode="auto">
            <a:xfrm>
              <a:off x="3037" y="1619"/>
              <a:ext cx="329" cy="17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36,5</a:t>
              </a:r>
            </a:p>
          </p:txBody>
        </p:sp>
        <p:sp>
          <p:nvSpPr>
            <p:cNvPr id="28716" name="Rectangle 79"/>
            <p:cNvSpPr>
              <a:spLocks noChangeAspect="1" noChangeArrowheads="1"/>
            </p:cNvSpPr>
            <p:nvPr/>
          </p:nvSpPr>
          <p:spPr bwMode="auto">
            <a:xfrm>
              <a:off x="3413" y="1619"/>
              <a:ext cx="329" cy="17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35,6</a:t>
              </a:r>
            </a:p>
          </p:txBody>
        </p:sp>
        <p:sp>
          <p:nvSpPr>
            <p:cNvPr id="28717" name="Rectangle 80"/>
            <p:cNvSpPr>
              <a:spLocks noChangeAspect="1" noChangeArrowheads="1"/>
            </p:cNvSpPr>
            <p:nvPr/>
          </p:nvSpPr>
          <p:spPr bwMode="auto">
            <a:xfrm>
              <a:off x="2037" y="1846"/>
              <a:ext cx="179" cy="17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2.</a:t>
              </a:r>
            </a:p>
          </p:txBody>
        </p:sp>
        <p:sp>
          <p:nvSpPr>
            <p:cNvPr id="16432" name="Rectangle 81"/>
            <p:cNvSpPr>
              <a:spLocks noChangeAspect="1" noChangeArrowheads="1"/>
            </p:cNvSpPr>
            <p:nvPr/>
          </p:nvSpPr>
          <p:spPr bwMode="auto">
            <a:xfrm>
              <a:off x="2262" y="1843"/>
              <a:ext cx="726" cy="177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Euroherc</a:t>
              </a:r>
            </a:p>
          </p:txBody>
        </p:sp>
        <p:sp>
          <p:nvSpPr>
            <p:cNvPr id="28719" name="Rectangle 82"/>
            <p:cNvSpPr>
              <a:spLocks noChangeAspect="1" noChangeArrowheads="1"/>
            </p:cNvSpPr>
            <p:nvPr/>
          </p:nvSpPr>
          <p:spPr bwMode="auto">
            <a:xfrm>
              <a:off x="3035" y="1846"/>
              <a:ext cx="329" cy="17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14,9</a:t>
              </a:r>
            </a:p>
          </p:txBody>
        </p:sp>
        <p:sp>
          <p:nvSpPr>
            <p:cNvPr id="28720" name="Rectangle 83"/>
            <p:cNvSpPr>
              <a:spLocks noChangeAspect="1" noChangeArrowheads="1"/>
            </p:cNvSpPr>
            <p:nvPr/>
          </p:nvSpPr>
          <p:spPr bwMode="auto">
            <a:xfrm>
              <a:off x="3411" y="1846"/>
              <a:ext cx="329" cy="17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14,9</a:t>
              </a:r>
            </a:p>
          </p:txBody>
        </p:sp>
        <p:sp>
          <p:nvSpPr>
            <p:cNvPr id="28721" name="Rectangle 84"/>
            <p:cNvSpPr>
              <a:spLocks noChangeAspect="1" noChangeArrowheads="1"/>
            </p:cNvSpPr>
            <p:nvPr/>
          </p:nvSpPr>
          <p:spPr bwMode="auto">
            <a:xfrm>
              <a:off x="2037" y="2073"/>
              <a:ext cx="179" cy="17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3.</a:t>
              </a:r>
            </a:p>
          </p:txBody>
        </p:sp>
        <p:sp>
          <p:nvSpPr>
            <p:cNvPr id="16436" name="Rectangle 85"/>
            <p:cNvSpPr>
              <a:spLocks noChangeAspect="1" noChangeArrowheads="1"/>
            </p:cNvSpPr>
            <p:nvPr/>
          </p:nvSpPr>
          <p:spPr bwMode="auto">
            <a:xfrm>
              <a:off x="2262" y="2070"/>
              <a:ext cx="726" cy="177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Allianz</a:t>
              </a:r>
              <a:endParaRPr lang="hr-HR" sz="1300" b="1">
                <a:solidFill>
                  <a:schemeClr val="tx2"/>
                </a:solidFill>
                <a:latin typeface="Cambria" pitchFamily="18" charset="0"/>
              </a:endParaRPr>
            </a:p>
          </p:txBody>
        </p:sp>
        <p:sp>
          <p:nvSpPr>
            <p:cNvPr id="28723" name="Rectangle 86"/>
            <p:cNvSpPr>
              <a:spLocks noChangeAspect="1" noChangeArrowheads="1"/>
            </p:cNvSpPr>
            <p:nvPr/>
          </p:nvSpPr>
          <p:spPr bwMode="auto">
            <a:xfrm>
              <a:off x="3035" y="2073"/>
              <a:ext cx="329" cy="17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9,7</a:t>
              </a:r>
            </a:p>
          </p:txBody>
        </p:sp>
        <p:sp>
          <p:nvSpPr>
            <p:cNvPr id="28724" name="Rectangle 87"/>
            <p:cNvSpPr>
              <a:spLocks noChangeAspect="1" noChangeArrowheads="1"/>
            </p:cNvSpPr>
            <p:nvPr/>
          </p:nvSpPr>
          <p:spPr bwMode="auto">
            <a:xfrm>
              <a:off x="3411" y="2073"/>
              <a:ext cx="329" cy="17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10,3</a:t>
              </a:r>
            </a:p>
          </p:txBody>
        </p:sp>
        <p:sp>
          <p:nvSpPr>
            <p:cNvPr id="28725" name="Rectangle 88"/>
            <p:cNvSpPr>
              <a:spLocks noChangeAspect="1" noChangeArrowheads="1"/>
            </p:cNvSpPr>
            <p:nvPr/>
          </p:nvSpPr>
          <p:spPr bwMode="auto">
            <a:xfrm>
              <a:off x="2037" y="2300"/>
              <a:ext cx="179" cy="17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4.</a:t>
              </a:r>
            </a:p>
          </p:txBody>
        </p:sp>
        <p:sp>
          <p:nvSpPr>
            <p:cNvPr id="16440" name="Rectangle 89"/>
            <p:cNvSpPr>
              <a:spLocks noChangeAspect="1" noChangeArrowheads="1"/>
            </p:cNvSpPr>
            <p:nvPr/>
          </p:nvSpPr>
          <p:spPr bwMode="auto">
            <a:xfrm>
              <a:off x="2262" y="2297"/>
              <a:ext cx="726" cy="17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Jadransko</a:t>
              </a:r>
            </a:p>
          </p:txBody>
        </p:sp>
        <p:sp>
          <p:nvSpPr>
            <p:cNvPr id="28727" name="Rectangle 90"/>
            <p:cNvSpPr>
              <a:spLocks noChangeAspect="1" noChangeArrowheads="1"/>
            </p:cNvSpPr>
            <p:nvPr/>
          </p:nvSpPr>
          <p:spPr bwMode="auto">
            <a:xfrm>
              <a:off x="3035" y="2300"/>
              <a:ext cx="329" cy="17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9,5</a:t>
              </a:r>
            </a:p>
          </p:txBody>
        </p:sp>
        <p:sp>
          <p:nvSpPr>
            <p:cNvPr id="28728" name="Rectangle 91"/>
            <p:cNvSpPr>
              <a:spLocks noChangeAspect="1" noChangeArrowheads="1"/>
            </p:cNvSpPr>
            <p:nvPr/>
          </p:nvSpPr>
          <p:spPr bwMode="auto">
            <a:xfrm>
              <a:off x="3411" y="2300"/>
              <a:ext cx="329" cy="17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9,5</a:t>
              </a:r>
            </a:p>
          </p:txBody>
        </p:sp>
        <p:sp>
          <p:nvSpPr>
            <p:cNvPr id="28729" name="Rectangle 92"/>
            <p:cNvSpPr>
              <a:spLocks noChangeAspect="1" noChangeArrowheads="1"/>
            </p:cNvSpPr>
            <p:nvPr/>
          </p:nvSpPr>
          <p:spPr bwMode="auto">
            <a:xfrm>
              <a:off x="2037" y="2526"/>
              <a:ext cx="179" cy="17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5.</a:t>
              </a:r>
            </a:p>
          </p:txBody>
        </p:sp>
        <p:sp>
          <p:nvSpPr>
            <p:cNvPr id="16444" name="Rectangle 93"/>
            <p:cNvSpPr>
              <a:spLocks noChangeAspect="1" noChangeArrowheads="1"/>
            </p:cNvSpPr>
            <p:nvPr/>
          </p:nvSpPr>
          <p:spPr bwMode="auto">
            <a:xfrm>
              <a:off x="2262" y="2523"/>
              <a:ext cx="726" cy="177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Triglav</a:t>
              </a:r>
            </a:p>
          </p:txBody>
        </p:sp>
        <p:sp>
          <p:nvSpPr>
            <p:cNvPr id="28731" name="Rectangle 94"/>
            <p:cNvSpPr>
              <a:spLocks noChangeAspect="1" noChangeArrowheads="1"/>
            </p:cNvSpPr>
            <p:nvPr/>
          </p:nvSpPr>
          <p:spPr bwMode="auto">
            <a:xfrm>
              <a:off x="3035" y="2526"/>
              <a:ext cx="329" cy="17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4,8</a:t>
              </a:r>
            </a:p>
          </p:txBody>
        </p:sp>
        <p:sp>
          <p:nvSpPr>
            <p:cNvPr id="28732" name="Rectangle 95"/>
            <p:cNvSpPr>
              <a:spLocks noChangeAspect="1" noChangeArrowheads="1"/>
            </p:cNvSpPr>
            <p:nvPr/>
          </p:nvSpPr>
          <p:spPr bwMode="auto">
            <a:xfrm>
              <a:off x="3411" y="2526"/>
              <a:ext cx="329" cy="17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4,2</a:t>
              </a:r>
            </a:p>
          </p:txBody>
        </p:sp>
        <p:sp>
          <p:nvSpPr>
            <p:cNvPr id="28733" name="Rectangle 144"/>
            <p:cNvSpPr>
              <a:spLocks noChangeAspect="1" noChangeArrowheads="1"/>
            </p:cNvSpPr>
            <p:nvPr/>
          </p:nvSpPr>
          <p:spPr bwMode="auto">
            <a:xfrm>
              <a:off x="3037" y="1389"/>
              <a:ext cx="329" cy="17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2011</a:t>
              </a:r>
            </a:p>
          </p:txBody>
        </p:sp>
        <p:sp>
          <p:nvSpPr>
            <p:cNvPr id="28734" name="Rectangle 145"/>
            <p:cNvSpPr>
              <a:spLocks noChangeAspect="1" noChangeArrowheads="1"/>
            </p:cNvSpPr>
            <p:nvPr/>
          </p:nvSpPr>
          <p:spPr bwMode="auto">
            <a:xfrm>
              <a:off x="3413" y="1389"/>
              <a:ext cx="329" cy="17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2012</a:t>
              </a:r>
            </a:p>
          </p:txBody>
        </p:sp>
        <p:sp>
          <p:nvSpPr>
            <p:cNvPr id="28735" name="Rectangle 150"/>
            <p:cNvSpPr>
              <a:spLocks noChangeAspect="1" noChangeArrowheads="1"/>
            </p:cNvSpPr>
            <p:nvPr/>
          </p:nvSpPr>
          <p:spPr bwMode="auto">
            <a:xfrm>
              <a:off x="3037" y="2750"/>
              <a:ext cx="329" cy="17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75,5</a:t>
              </a:r>
            </a:p>
          </p:txBody>
        </p:sp>
        <p:sp>
          <p:nvSpPr>
            <p:cNvPr id="28736" name="Rectangle 151"/>
            <p:cNvSpPr>
              <a:spLocks noChangeAspect="1" noChangeArrowheads="1"/>
            </p:cNvSpPr>
            <p:nvPr/>
          </p:nvSpPr>
          <p:spPr bwMode="auto">
            <a:xfrm>
              <a:off x="3413" y="2750"/>
              <a:ext cx="329" cy="177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74,6</a:t>
              </a:r>
            </a:p>
          </p:txBody>
        </p:sp>
      </p:grpSp>
      <p:grpSp>
        <p:nvGrpSpPr>
          <p:cNvPr id="28677" name="Group 174"/>
          <p:cNvGrpSpPr>
            <a:grpSpLocks/>
          </p:cNvGrpSpPr>
          <p:nvPr/>
        </p:nvGrpSpPr>
        <p:grpSpPr bwMode="auto">
          <a:xfrm>
            <a:off x="88900" y="2276475"/>
            <a:ext cx="2863850" cy="3032125"/>
            <a:chOff x="0" y="1117"/>
            <a:chExt cx="1804" cy="1910"/>
          </a:xfrm>
        </p:grpSpPr>
        <p:sp>
          <p:nvSpPr>
            <p:cNvPr id="28690" name="Rectangle 6"/>
            <p:cNvSpPr>
              <a:spLocks noChangeAspect="1" noChangeArrowheads="1"/>
            </p:cNvSpPr>
            <p:nvPr/>
          </p:nvSpPr>
          <p:spPr bwMode="auto">
            <a:xfrm>
              <a:off x="2" y="1404"/>
              <a:ext cx="190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1.</a:t>
              </a:r>
            </a:p>
          </p:txBody>
        </p:sp>
        <p:sp>
          <p:nvSpPr>
            <p:cNvPr id="16405" name="Rectangle 9"/>
            <p:cNvSpPr>
              <a:spLocks noChangeAspect="1" noChangeArrowheads="1"/>
            </p:cNvSpPr>
            <p:nvPr/>
          </p:nvSpPr>
          <p:spPr bwMode="auto">
            <a:xfrm>
              <a:off x="240" y="1400"/>
              <a:ext cx="768" cy="22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Croatia</a:t>
              </a:r>
            </a:p>
          </p:txBody>
        </p:sp>
        <p:sp>
          <p:nvSpPr>
            <p:cNvPr id="28692" name="Rectangle 12"/>
            <p:cNvSpPr>
              <a:spLocks noChangeAspect="1" noChangeArrowheads="1"/>
            </p:cNvSpPr>
            <p:nvPr/>
          </p:nvSpPr>
          <p:spPr bwMode="auto">
            <a:xfrm>
              <a:off x="1058" y="1404"/>
              <a:ext cx="348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30,5</a:t>
              </a:r>
            </a:p>
          </p:txBody>
        </p:sp>
        <p:sp>
          <p:nvSpPr>
            <p:cNvPr id="28693" name="Rectangle 15"/>
            <p:cNvSpPr>
              <a:spLocks noChangeAspect="1" noChangeArrowheads="1"/>
            </p:cNvSpPr>
            <p:nvPr/>
          </p:nvSpPr>
          <p:spPr bwMode="auto">
            <a:xfrm>
              <a:off x="1456" y="1404"/>
              <a:ext cx="348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30,0</a:t>
              </a:r>
            </a:p>
          </p:txBody>
        </p:sp>
        <p:sp>
          <p:nvSpPr>
            <p:cNvPr id="28694" name="Rectangle 28"/>
            <p:cNvSpPr>
              <a:spLocks noChangeAspect="1" noChangeArrowheads="1"/>
            </p:cNvSpPr>
            <p:nvPr/>
          </p:nvSpPr>
          <p:spPr bwMode="auto">
            <a:xfrm>
              <a:off x="0" y="1686"/>
              <a:ext cx="189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2.</a:t>
              </a:r>
            </a:p>
          </p:txBody>
        </p:sp>
        <p:sp>
          <p:nvSpPr>
            <p:cNvPr id="16409" name="Rectangle 29"/>
            <p:cNvSpPr>
              <a:spLocks noChangeAspect="1" noChangeArrowheads="1"/>
            </p:cNvSpPr>
            <p:nvPr/>
          </p:nvSpPr>
          <p:spPr bwMode="auto">
            <a:xfrm>
              <a:off x="238" y="1682"/>
              <a:ext cx="768" cy="22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Allianz</a:t>
              </a:r>
            </a:p>
          </p:txBody>
        </p:sp>
        <p:sp>
          <p:nvSpPr>
            <p:cNvPr id="28696" name="Rectangle 30"/>
            <p:cNvSpPr>
              <a:spLocks noChangeAspect="1" noChangeArrowheads="1"/>
            </p:cNvSpPr>
            <p:nvPr/>
          </p:nvSpPr>
          <p:spPr bwMode="auto">
            <a:xfrm>
              <a:off x="1056" y="1686"/>
              <a:ext cx="348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11,2</a:t>
              </a:r>
            </a:p>
          </p:txBody>
        </p:sp>
        <p:sp>
          <p:nvSpPr>
            <p:cNvPr id="28697" name="Rectangle 31"/>
            <p:cNvSpPr>
              <a:spLocks noChangeAspect="1" noChangeArrowheads="1"/>
            </p:cNvSpPr>
            <p:nvPr/>
          </p:nvSpPr>
          <p:spPr bwMode="auto">
            <a:xfrm>
              <a:off x="1454" y="1686"/>
              <a:ext cx="348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12,1</a:t>
              </a:r>
            </a:p>
          </p:txBody>
        </p:sp>
        <p:sp>
          <p:nvSpPr>
            <p:cNvPr id="28698" name="Rectangle 33"/>
            <p:cNvSpPr>
              <a:spLocks noChangeAspect="1" noChangeArrowheads="1"/>
            </p:cNvSpPr>
            <p:nvPr/>
          </p:nvSpPr>
          <p:spPr bwMode="auto">
            <a:xfrm>
              <a:off x="0" y="1968"/>
              <a:ext cx="189" cy="219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3.</a:t>
              </a:r>
            </a:p>
          </p:txBody>
        </p:sp>
        <p:sp>
          <p:nvSpPr>
            <p:cNvPr id="28699" name="Rectangle 35"/>
            <p:cNvSpPr>
              <a:spLocks noChangeAspect="1" noChangeArrowheads="1"/>
            </p:cNvSpPr>
            <p:nvPr/>
          </p:nvSpPr>
          <p:spPr bwMode="auto">
            <a:xfrm>
              <a:off x="1056" y="1968"/>
              <a:ext cx="348" cy="219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10,9</a:t>
              </a:r>
            </a:p>
          </p:txBody>
        </p:sp>
        <p:sp>
          <p:nvSpPr>
            <p:cNvPr id="28700" name="Rectangle 36"/>
            <p:cNvSpPr>
              <a:spLocks noChangeAspect="1" noChangeArrowheads="1"/>
            </p:cNvSpPr>
            <p:nvPr/>
          </p:nvSpPr>
          <p:spPr bwMode="auto">
            <a:xfrm>
              <a:off x="1454" y="1968"/>
              <a:ext cx="348" cy="219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10,8</a:t>
              </a:r>
            </a:p>
          </p:txBody>
        </p:sp>
        <p:sp>
          <p:nvSpPr>
            <p:cNvPr id="28701" name="Rectangle 38"/>
            <p:cNvSpPr>
              <a:spLocks noChangeAspect="1" noChangeArrowheads="1"/>
            </p:cNvSpPr>
            <p:nvPr/>
          </p:nvSpPr>
          <p:spPr bwMode="auto">
            <a:xfrm>
              <a:off x="0" y="2250"/>
              <a:ext cx="189" cy="219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4.</a:t>
              </a:r>
            </a:p>
          </p:txBody>
        </p:sp>
        <p:sp>
          <p:nvSpPr>
            <p:cNvPr id="16416" name="Rectangle 39"/>
            <p:cNvSpPr>
              <a:spLocks noChangeAspect="1" noChangeArrowheads="1"/>
            </p:cNvSpPr>
            <p:nvPr/>
          </p:nvSpPr>
          <p:spPr bwMode="auto">
            <a:xfrm>
              <a:off x="238" y="2246"/>
              <a:ext cx="768" cy="22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Jadransko</a:t>
              </a:r>
            </a:p>
          </p:txBody>
        </p:sp>
        <p:sp>
          <p:nvSpPr>
            <p:cNvPr id="28703" name="Rectangle 40"/>
            <p:cNvSpPr>
              <a:spLocks noChangeAspect="1" noChangeArrowheads="1"/>
            </p:cNvSpPr>
            <p:nvPr/>
          </p:nvSpPr>
          <p:spPr bwMode="auto">
            <a:xfrm>
              <a:off x="1056" y="2250"/>
              <a:ext cx="348" cy="219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7,0</a:t>
              </a:r>
            </a:p>
          </p:txBody>
        </p:sp>
        <p:sp>
          <p:nvSpPr>
            <p:cNvPr id="28704" name="Rectangle 41"/>
            <p:cNvSpPr>
              <a:spLocks noChangeAspect="1" noChangeArrowheads="1"/>
            </p:cNvSpPr>
            <p:nvPr/>
          </p:nvSpPr>
          <p:spPr bwMode="auto">
            <a:xfrm>
              <a:off x="1454" y="2250"/>
              <a:ext cx="348" cy="219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6,9</a:t>
              </a:r>
            </a:p>
          </p:txBody>
        </p:sp>
        <p:sp>
          <p:nvSpPr>
            <p:cNvPr id="28705" name="Rectangle 43"/>
            <p:cNvSpPr>
              <a:spLocks noChangeAspect="1" noChangeArrowheads="1"/>
            </p:cNvSpPr>
            <p:nvPr/>
          </p:nvSpPr>
          <p:spPr bwMode="auto">
            <a:xfrm>
              <a:off x="0" y="2530"/>
              <a:ext cx="189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5.</a:t>
              </a:r>
            </a:p>
          </p:txBody>
        </p:sp>
        <p:sp>
          <p:nvSpPr>
            <p:cNvPr id="16420" name="Rectangle 44"/>
            <p:cNvSpPr>
              <a:spLocks noChangeAspect="1" noChangeArrowheads="1"/>
            </p:cNvSpPr>
            <p:nvPr/>
          </p:nvSpPr>
          <p:spPr bwMode="auto">
            <a:xfrm>
              <a:off x="238" y="2527"/>
              <a:ext cx="768" cy="219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Kvarner VIG</a:t>
              </a:r>
            </a:p>
          </p:txBody>
        </p:sp>
        <p:sp>
          <p:nvSpPr>
            <p:cNvPr id="28707" name="Rectangle 45"/>
            <p:cNvSpPr>
              <a:spLocks noChangeAspect="1" noChangeArrowheads="1"/>
            </p:cNvSpPr>
            <p:nvPr/>
          </p:nvSpPr>
          <p:spPr bwMode="auto">
            <a:xfrm>
              <a:off x="1056" y="2530"/>
              <a:ext cx="348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4,9</a:t>
              </a:r>
            </a:p>
          </p:txBody>
        </p:sp>
        <p:sp>
          <p:nvSpPr>
            <p:cNvPr id="28708" name="Rectangle 46"/>
            <p:cNvSpPr>
              <a:spLocks noChangeAspect="1" noChangeArrowheads="1"/>
            </p:cNvSpPr>
            <p:nvPr/>
          </p:nvSpPr>
          <p:spPr bwMode="auto">
            <a:xfrm>
              <a:off x="1454" y="2530"/>
              <a:ext cx="348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4,6</a:t>
              </a:r>
            </a:p>
          </p:txBody>
        </p:sp>
        <p:sp>
          <p:nvSpPr>
            <p:cNvPr id="28709" name="Rectangle 142"/>
            <p:cNvSpPr>
              <a:spLocks noChangeAspect="1" noChangeArrowheads="1"/>
            </p:cNvSpPr>
            <p:nvPr/>
          </p:nvSpPr>
          <p:spPr bwMode="auto">
            <a:xfrm>
              <a:off x="1058" y="1117"/>
              <a:ext cx="348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2011	</a:t>
              </a:r>
            </a:p>
          </p:txBody>
        </p:sp>
        <p:sp>
          <p:nvSpPr>
            <p:cNvPr id="28710" name="Rectangle 143"/>
            <p:cNvSpPr>
              <a:spLocks noChangeAspect="1" noChangeArrowheads="1"/>
            </p:cNvSpPr>
            <p:nvPr/>
          </p:nvSpPr>
          <p:spPr bwMode="auto">
            <a:xfrm>
              <a:off x="1456" y="1117"/>
              <a:ext cx="348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2012</a:t>
              </a:r>
            </a:p>
          </p:txBody>
        </p:sp>
        <p:sp>
          <p:nvSpPr>
            <p:cNvPr id="28711" name="Rectangle 152"/>
            <p:cNvSpPr>
              <a:spLocks noChangeAspect="1" noChangeArrowheads="1"/>
            </p:cNvSpPr>
            <p:nvPr/>
          </p:nvSpPr>
          <p:spPr bwMode="auto">
            <a:xfrm>
              <a:off x="1056" y="2807"/>
              <a:ext cx="348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64,6</a:t>
              </a:r>
            </a:p>
          </p:txBody>
        </p:sp>
        <p:sp>
          <p:nvSpPr>
            <p:cNvPr id="28712" name="Rectangle 153"/>
            <p:cNvSpPr>
              <a:spLocks noChangeAspect="1" noChangeArrowheads="1"/>
            </p:cNvSpPr>
            <p:nvPr/>
          </p:nvSpPr>
          <p:spPr bwMode="auto">
            <a:xfrm>
              <a:off x="1454" y="2807"/>
              <a:ext cx="348" cy="220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1300" b="1">
                  <a:solidFill>
                    <a:schemeClr val="tx2"/>
                  </a:solidFill>
                  <a:latin typeface="Cambria" pitchFamily="18" charset="0"/>
                </a:rPr>
                <a:t>64,3</a:t>
              </a:r>
            </a:p>
          </p:txBody>
        </p:sp>
      </p:grpSp>
      <p:sp>
        <p:nvSpPr>
          <p:cNvPr id="51354" name="Rectangle 154"/>
          <p:cNvSpPr>
            <a:spLocks noChangeArrowheads="1"/>
          </p:cNvSpPr>
          <p:nvPr/>
        </p:nvSpPr>
        <p:spPr bwMode="auto">
          <a:xfrm>
            <a:off x="3292475" y="1700213"/>
            <a:ext cx="2735263" cy="4667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Neživot</a:t>
            </a:r>
            <a:endParaRPr lang="hr-HR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355" name="Rectangle 155"/>
          <p:cNvSpPr>
            <a:spLocks noChangeArrowheads="1"/>
          </p:cNvSpPr>
          <p:nvPr/>
        </p:nvSpPr>
        <p:spPr bwMode="auto">
          <a:xfrm>
            <a:off x="6316663" y="1700213"/>
            <a:ext cx="2735262" cy="4667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Život</a:t>
            </a:r>
            <a:endParaRPr lang="hr-HR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394" name="Rectangle 164"/>
          <p:cNvSpPr>
            <a:spLocks noGrp="1" noChangeArrowheads="1"/>
          </p:cNvSpPr>
          <p:nvPr>
            <p:ph type="title"/>
          </p:nvPr>
        </p:nvSpPr>
        <p:spPr>
          <a:xfrm>
            <a:off x="2425700" y="260350"/>
            <a:ext cx="6718300" cy="676275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hr-HR" sz="2800" b="1" smtClean="0">
                <a:solidFill>
                  <a:schemeClr val="tx2"/>
                </a:solidFill>
              </a:rPr>
              <a:t>KONCENTRACIJA PREMIJE</a:t>
            </a:r>
            <a:endParaRPr lang="en-GB" sz="28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6395" name="Rectangle 165"/>
          <p:cNvSpPr>
            <a:spLocks noChangeAspect="1" noChangeArrowheads="1"/>
          </p:cNvSpPr>
          <p:nvPr/>
        </p:nvSpPr>
        <p:spPr bwMode="auto">
          <a:xfrm>
            <a:off x="141288" y="5386388"/>
            <a:ext cx="1470025" cy="3460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300" b="1">
                <a:solidFill>
                  <a:schemeClr val="tx2"/>
                </a:solidFill>
                <a:latin typeface="Cambria" pitchFamily="18" charset="0"/>
              </a:rPr>
              <a:t>Top 10</a:t>
            </a:r>
            <a:endParaRPr lang="hr-HR" sz="1300" b="1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28682" name="Rectangle 166"/>
          <p:cNvSpPr>
            <a:spLocks noChangeAspect="1" noChangeArrowheads="1"/>
          </p:cNvSpPr>
          <p:nvPr/>
        </p:nvSpPr>
        <p:spPr bwMode="auto">
          <a:xfrm>
            <a:off x="1781175" y="5383213"/>
            <a:ext cx="552450" cy="349250"/>
          </a:xfrm>
          <a:prstGeom prst="rect">
            <a:avLst/>
          </a:prstGeom>
          <a:solidFill>
            <a:schemeClr val="bg2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300" b="1">
                <a:solidFill>
                  <a:schemeClr val="tx2"/>
                </a:solidFill>
                <a:latin typeface="Cambria" pitchFamily="18" charset="0"/>
              </a:rPr>
              <a:t>84,4</a:t>
            </a:r>
          </a:p>
        </p:txBody>
      </p:sp>
      <p:sp>
        <p:nvSpPr>
          <p:cNvPr id="28683" name="Rectangle 167"/>
          <p:cNvSpPr>
            <a:spLocks noChangeAspect="1" noChangeArrowheads="1"/>
          </p:cNvSpPr>
          <p:nvPr/>
        </p:nvSpPr>
        <p:spPr bwMode="auto">
          <a:xfrm>
            <a:off x="2428875" y="5383213"/>
            <a:ext cx="552450" cy="349250"/>
          </a:xfrm>
          <a:prstGeom prst="rect">
            <a:avLst/>
          </a:prstGeom>
          <a:solidFill>
            <a:schemeClr val="bg2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300" b="1">
                <a:solidFill>
                  <a:schemeClr val="tx2"/>
                </a:solidFill>
                <a:latin typeface="Cambria" pitchFamily="18" charset="0"/>
              </a:rPr>
              <a:t>83,9</a:t>
            </a:r>
          </a:p>
        </p:txBody>
      </p:sp>
      <p:sp>
        <p:nvSpPr>
          <p:cNvPr id="28684" name="Rectangle 168"/>
          <p:cNvSpPr>
            <a:spLocks noChangeAspect="1" noChangeArrowheads="1"/>
          </p:cNvSpPr>
          <p:nvPr/>
        </p:nvSpPr>
        <p:spPr bwMode="auto">
          <a:xfrm>
            <a:off x="4821238" y="5373688"/>
            <a:ext cx="552450" cy="349250"/>
          </a:xfrm>
          <a:prstGeom prst="rect">
            <a:avLst/>
          </a:prstGeom>
          <a:solidFill>
            <a:schemeClr val="bg2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300" b="1">
                <a:solidFill>
                  <a:schemeClr val="tx2"/>
                </a:solidFill>
                <a:latin typeface="Cambria" pitchFamily="18" charset="0"/>
              </a:rPr>
              <a:t>90,7</a:t>
            </a:r>
          </a:p>
        </p:txBody>
      </p:sp>
      <p:sp>
        <p:nvSpPr>
          <p:cNvPr id="28685" name="Rectangle 169"/>
          <p:cNvSpPr>
            <a:spLocks noChangeAspect="1" noChangeArrowheads="1"/>
          </p:cNvSpPr>
          <p:nvPr/>
        </p:nvSpPr>
        <p:spPr bwMode="auto">
          <a:xfrm>
            <a:off x="5453063" y="5383213"/>
            <a:ext cx="552450" cy="349250"/>
          </a:xfrm>
          <a:prstGeom prst="rect">
            <a:avLst/>
          </a:prstGeom>
          <a:solidFill>
            <a:schemeClr val="bg2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300" b="1">
                <a:solidFill>
                  <a:schemeClr val="tx2"/>
                </a:solidFill>
                <a:latin typeface="Cambria" pitchFamily="18" charset="0"/>
              </a:rPr>
              <a:t>90,1</a:t>
            </a:r>
          </a:p>
        </p:txBody>
      </p:sp>
      <p:sp>
        <p:nvSpPr>
          <p:cNvPr id="28686" name="Rectangle 172"/>
          <p:cNvSpPr>
            <a:spLocks noChangeAspect="1" noChangeArrowheads="1"/>
          </p:cNvSpPr>
          <p:nvPr/>
        </p:nvSpPr>
        <p:spPr bwMode="auto">
          <a:xfrm>
            <a:off x="7900988" y="5383213"/>
            <a:ext cx="552450" cy="349250"/>
          </a:xfrm>
          <a:prstGeom prst="rect">
            <a:avLst/>
          </a:prstGeom>
          <a:solidFill>
            <a:schemeClr val="bg2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300" b="1">
                <a:solidFill>
                  <a:schemeClr val="tx2"/>
                </a:solidFill>
                <a:latin typeface="Cambria" pitchFamily="18" charset="0"/>
              </a:rPr>
              <a:t>88,8</a:t>
            </a:r>
          </a:p>
        </p:txBody>
      </p:sp>
      <p:sp>
        <p:nvSpPr>
          <p:cNvPr id="28687" name="Rectangle 173"/>
          <p:cNvSpPr>
            <a:spLocks noChangeAspect="1" noChangeArrowheads="1"/>
          </p:cNvSpPr>
          <p:nvPr/>
        </p:nvSpPr>
        <p:spPr bwMode="auto">
          <a:xfrm>
            <a:off x="8548688" y="5383213"/>
            <a:ext cx="552450" cy="349250"/>
          </a:xfrm>
          <a:prstGeom prst="rect">
            <a:avLst/>
          </a:prstGeom>
          <a:solidFill>
            <a:schemeClr val="bg2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1300" b="1">
                <a:solidFill>
                  <a:schemeClr val="tx2"/>
                </a:solidFill>
                <a:latin typeface="Cambria" pitchFamily="18" charset="0"/>
              </a:rPr>
              <a:t>89,5</a:t>
            </a:r>
          </a:p>
        </p:txBody>
      </p:sp>
      <p:sp>
        <p:nvSpPr>
          <p:cNvPr id="16402" name="Rectangle 165"/>
          <p:cNvSpPr>
            <a:spLocks noChangeAspect="1" noChangeArrowheads="1"/>
          </p:cNvSpPr>
          <p:nvPr/>
        </p:nvSpPr>
        <p:spPr bwMode="auto">
          <a:xfrm>
            <a:off x="123825" y="4953000"/>
            <a:ext cx="1470025" cy="3476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300" b="1">
                <a:solidFill>
                  <a:schemeClr val="tx2"/>
                </a:solidFill>
                <a:latin typeface="Cambria" pitchFamily="18" charset="0"/>
              </a:rPr>
              <a:t>Top 5</a:t>
            </a:r>
            <a:endParaRPr lang="hr-HR" sz="1300" b="1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90" name="Text Box 4"/>
          <p:cNvSpPr txBox="1">
            <a:spLocks noChangeArrowheads="1"/>
          </p:cNvSpPr>
          <p:nvPr/>
        </p:nvSpPr>
        <p:spPr bwMode="auto">
          <a:xfrm>
            <a:off x="179388" y="5949950"/>
            <a:ext cx="7273925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hr-HR" sz="1100">
                <a:solidFill>
                  <a:schemeClr val="accent1">
                    <a:lumMod val="50000"/>
                  </a:schemeClr>
                </a:solidFill>
                <a:latin typeface="+mn-lt"/>
              </a:rPr>
              <a:t>Izvor: </a:t>
            </a:r>
            <a:r>
              <a:rPr lang="hr-HR" sz="1100">
                <a:solidFill>
                  <a:schemeClr val="accent1">
                    <a:lumMod val="50000"/>
                  </a:schemeClr>
                </a:solidFill>
                <a:latin typeface="+mn-lt"/>
              </a:rPr>
              <a:t>HUO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60350"/>
            <a:ext cx="8229600" cy="1143000"/>
          </a:xfrm>
        </p:spPr>
        <p:txBody>
          <a:bodyPr/>
          <a:lstStyle/>
          <a:p>
            <a:r>
              <a:rPr lang="hr-HR" sz="2800" b="1" smtClean="0">
                <a:solidFill>
                  <a:schemeClr val="tx2"/>
                </a:solidFill>
              </a:rPr>
              <a:t>PRODAJA OSIGURANJA </a:t>
            </a:r>
            <a:br>
              <a:rPr lang="hr-HR" sz="2800" b="1" smtClean="0">
                <a:solidFill>
                  <a:schemeClr val="tx2"/>
                </a:solidFill>
              </a:rPr>
            </a:br>
            <a:r>
              <a:rPr lang="hr-HR" sz="2800" b="1" smtClean="0">
                <a:solidFill>
                  <a:schemeClr val="tx2"/>
                </a:solidFill>
              </a:rPr>
              <a:t>PO KANALIMA PRODAJE U 2012.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A85567-627F-4C39-9974-BEFC16F8058C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1114425" y="6021388"/>
            <a:ext cx="7273925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>
                <a:solidFill>
                  <a:schemeClr val="tx2"/>
                </a:solidFill>
                <a:latin typeface="Calibri" pitchFamily="34" charset="0"/>
              </a:rPr>
              <a:t>Izvor: HUO</a:t>
            </a:r>
          </a:p>
        </p:txBody>
      </p:sp>
      <p:graphicFrame>
        <p:nvGraphicFramePr>
          <p:cNvPr id="29700" name="Chart 6"/>
          <p:cNvGraphicFramePr>
            <a:graphicFrameLocks/>
          </p:cNvGraphicFramePr>
          <p:nvPr/>
        </p:nvGraphicFramePr>
        <p:xfrm>
          <a:off x="523875" y="1290638"/>
          <a:ext cx="8455025" cy="4781550"/>
        </p:xfrm>
        <a:graphic>
          <a:graphicData uri="http://schemas.openxmlformats.org/presentationml/2006/ole">
            <p:oleObj spid="_x0000_s29700" r:id="rId3" imgW="8455885" imgH="4779678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5"/>
          <p:cNvSpPr>
            <a:spLocks noGrp="1" noChangeArrowheads="1"/>
          </p:cNvSpPr>
          <p:nvPr>
            <p:ph idx="1"/>
          </p:nvPr>
        </p:nvSpPr>
        <p:spPr>
          <a:xfrm>
            <a:off x="971550" y="1052513"/>
            <a:ext cx="7777163" cy="5184775"/>
          </a:xfrm>
        </p:spPr>
        <p:txBody>
          <a:bodyPr rtlCol="0">
            <a:normAutofit/>
          </a:bodyPr>
          <a:lstStyle/>
          <a:p>
            <a:pPr fontAlgn="auto">
              <a:lnSpc>
                <a:spcPct val="20000"/>
              </a:lnSpc>
              <a:spcAft>
                <a:spcPts val="0"/>
              </a:spcAft>
              <a:buFontTx/>
              <a:buNone/>
              <a:defRPr/>
            </a:pPr>
            <a:endParaRPr lang="hr-HR" sz="1600" b="1" dirty="0" smtClean="0">
              <a:solidFill>
                <a:schemeClr val="tx2"/>
              </a:solidFill>
            </a:endParaRP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hr-HR" sz="2000" b="1" dirty="0" smtClean="0">
                <a:solidFill>
                  <a:schemeClr val="tx2"/>
                </a:solidFill>
              </a:rPr>
              <a:t>ukupna ZBP </a:t>
            </a:r>
            <a:r>
              <a:rPr lang="hr-HR" sz="2000" b="1" dirty="0">
                <a:solidFill>
                  <a:schemeClr val="accent3">
                    <a:lumMod val="75000"/>
                  </a:schemeClr>
                </a:solidFill>
              </a:rPr>
              <a:t>rast</a:t>
            </a:r>
            <a:r>
              <a:rPr lang="hr-HR" sz="2000" b="1" dirty="0" smtClean="0">
                <a:solidFill>
                  <a:schemeClr val="accent2"/>
                </a:solidFill>
              </a:rPr>
              <a:t> 0,4 %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hr-HR" sz="2000" b="1" dirty="0" smtClean="0">
                <a:solidFill>
                  <a:schemeClr val="tx2"/>
                </a:solidFill>
              </a:rPr>
              <a:t>životno osiguranje </a:t>
            </a:r>
            <a:r>
              <a:rPr lang="hr-HR" sz="2000" b="1" dirty="0" smtClean="0">
                <a:solidFill>
                  <a:schemeClr val="accent3">
                    <a:lumMod val="75000"/>
                  </a:schemeClr>
                </a:solidFill>
              </a:rPr>
              <a:t>rast 6,</a:t>
            </a:r>
            <a:r>
              <a:rPr lang="hr-HR" sz="2000" b="1" dirty="0">
                <a:solidFill>
                  <a:schemeClr val="accent3">
                    <a:lumMod val="75000"/>
                  </a:schemeClr>
                </a:solidFill>
              </a:rPr>
              <a:t>5</a:t>
            </a:r>
            <a:r>
              <a:rPr lang="hr-HR" sz="2000" b="1" dirty="0" smtClean="0">
                <a:solidFill>
                  <a:schemeClr val="accent3">
                    <a:lumMod val="75000"/>
                  </a:schemeClr>
                </a:solidFill>
              </a:rPr>
              <a:t>%</a:t>
            </a:r>
            <a:endParaRPr lang="hr-HR" sz="2000" b="1" dirty="0" smtClean="0">
              <a:solidFill>
                <a:schemeClr val="tx2"/>
              </a:solidFill>
            </a:endParaRP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hr-HR" sz="2000" b="1" dirty="0" smtClean="0">
                <a:solidFill>
                  <a:schemeClr val="tx2"/>
                </a:solidFill>
              </a:rPr>
              <a:t>neživotna osiguranje </a:t>
            </a:r>
            <a:r>
              <a:rPr lang="hr-HR" sz="2000" b="1" dirty="0" smtClean="0">
                <a:solidFill>
                  <a:schemeClr val="accent2"/>
                </a:solidFill>
              </a:rPr>
              <a:t>pad 1,5%</a:t>
            </a:r>
            <a:endParaRPr lang="hr-HR" sz="2000" b="1" dirty="0" smtClean="0">
              <a:solidFill>
                <a:schemeClr val="tx2"/>
              </a:solidFill>
            </a:endParaRPr>
          </a:p>
          <a:p>
            <a:pPr fontAlgn="auto">
              <a:lnSpc>
                <a:spcPct val="5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1600" b="1" dirty="0" smtClean="0">
              <a:solidFill>
                <a:schemeClr val="tx2"/>
              </a:solidFill>
            </a:endParaRPr>
          </a:p>
          <a:p>
            <a:pPr fontAlgn="auto">
              <a:lnSpc>
                <a:spcPct val="20000"/>
              </a:lnSpc>
              <a:spcAft>
                <a:spcPts val="0"/>
              </a:spcAft>
              <a:buFontTx/>
              <a:buNone/>
              <a:defRPr/>
            </a:pPr>
            <a:endParaRPr lang="hr-HR" sz="1600" b="1" dirty="0" smtClean="0">
              <a:solidFill>
                <a:schemeClr val="tx2"/>
              </a:solidFill>
            </a:endParaRPr>
          </a:p>
        </p:txBody>
      </p:sp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F550253-6CD3-4AA3-91DE-AA9EEA1C19F0}" type="slidenum">
              <a:rPr lang="en-US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>
              <a:solidFill>
                <a:schemeClr val="tx2"/>
              </a:solidFill>
            </a:endParaRPr>
          </a:p>
        </p:txBody>
      </p:sp>
      <p:sp>
        <p:nvSpPr>
          <p:cNvPr id="30723" name="Rectangle 2"/>
          <p:cNvSpPr>
            <a:spLocks noChangeArrowheads="1"/>
          </p:cNvSpPr>
          <p:nvPr/>
        </p:nvSpPr>
        <p:spPr bwMode="auto">
          <a:xfrm>
            <a:off x="971550" y="404813"/>
            <a:ext cx="7848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r-HR" sz="2800" b="1">
                <a:solidFill>
                  <a:schemeClr val="tx2"/>
                </a:solidFill>
                <a:latin typeface="Calibri" pitchFamily="34" charset="0"/>
              </a:rPr>
              <a:t>PRVIH PET MJESECI 2013. GODINE </a:t>
            </a: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827088" y="2924175"/>
            <a:ext cx="2303462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hr-HR" sz="3200">
              <a:solidFill>
                <a:schemeClr val="tx2"/>
              </a:solidFill>
              <a:latin typeface="Cooper Lt B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388" y="2636838"/>
            <a:ext cx="39608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hr-HR" sz="1200" b="1" dirty="0">
                <a:solidFill>
                  <a:schemeClr val="tx2"/>
                </a:solidFill>
                <a:latin typeface="+mj-lt"/>
                <a:ea typeface="Calibri" pitchFamily="34" charset="0"/>
                <a:cs typeface="Arial" pitchFamily="34" charset="0"/>
              </a:rPr>
              <a:t>Pad premije u skupini neživotnih osiguranja bilježe redom:</a:t>
            </a:r>
            <a:endParaRPr lang="hr-HR" sz="1200" dirty="0">
              <a:solidFill>
                <a:schemeClr val="tx2"/>
              </a:solidFill>
              <a:latin typeface="+mj-lt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2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3438" y="2636838"/>
            <a:ext cx="4321175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hr-HR" sz="1200" b="1">
                <a:solidFill>
                  <a:schemeClr val="tx2"/>
                </a:solidFill>
                <a:latin typeface="+mj-lt"/>
                <a:ea typeface="Calibri" pitchFamily="34" charset="0"/>
                <a:cs typeface="Arial" pitchFamily="34" charset="0"/>
              </a:rPr>
              <a:t>Porast premije u skupini neživotnih osiguranja bilježe redom:</a:t>
            </a:r>
            <a:endParaRPr lang="hr-HR" sz="1200">
              <a:solidFill>
                <a:schemeClr val="tx2"/>
              </a:solidFill>
              <a:latin typeface="+mj-lt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2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0727" name="Text Box 3"/>
          <p:cNvSpPr txBox="1">
            <a:spLocks noChangeArrowheads="1"/>
          </p:cNvSpPr>
          <p:nvPr/>
        </p:nvSpPr>
        <p:spPr bwMode="auto">
          <a:xfrm>
            <a:off x="179388" y="6021388"/>
            <a:ext cx="7273925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>
                <a:solidFill>
                  <a:schemeClr val="tx2"/>
                </a:solidFill>
                <a:latin typeface="Calibri" pitchFamily="34" charset="0"/>
              </a:rPr>
              <a:t>Izvor: HUO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79388" y="3098800"/>
          <a:ext cx="4105275" cy="2346325"/>
        </p:xfrm>
        <a:graphic>
          <a:graphicData uri="http://schemas.openxmlformats.org/drawingml/2006/table">
            <a:tbl>
              <a:tblPr/>
              <a:tblGrid>
                <a:gridCol w="3240087"/>
                <a:gridCol w="865188"/>
              </a:tblGrid>
              <a:tr h="234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Vrsta osiguranja</a:t>
                      </a:r>
                      <a:endParaRPr kumimoji="0" lang="hr-H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% promjene</a:t>
                      </a:r>
                      <a:endParaRPr kumimoji="0" lang="hr-H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B8B7"/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"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Osiguranje tračnih vozila - kasko </a:t>
                      </a:r>
                      <a:endParaRPr kumimoji="0" lang="hr-H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-44,8</a:t>
                      </a:r>
                      <a:endParaRPr kumimoji="0" lang="hr-H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D3D2"/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"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Osiguranje jamstva </a:t>
                      </a:r>
                      <a:endParaRPr kumimoji="0" lang="hr-H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-40,7</a:t>
                      </a:r>
                      <a:endParaRPr kumimoji="0" lang="hr-H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"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Osiguranje raznih financijskih gubitaka </a:t>
                      </a:r>
                      <a:endParaRPr kumimoji="0" lang="hr-H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-21,8</a:t>
                      </a:r>
                      <a:endParaRPr kumimoji="0" lang="hr-H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D3D2"/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"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Osiguranje troškova pravne zaštite </a:t>
                      </a:r>
                      <a:endParaRPr kumimoji="0" lang="hr-H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-17,5</a:t>
                      </a:r>
                      <a:endParaRPr kumimoji="0" lang="hr-H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"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Ostala osiguranja imovine </a:t>
                      </a:r>
                      <a:endParaRPr kumimoji="0" lang="hr-H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-9,0</a:t>
                      </a:r>
                      <a:endParaRPr kumimoji="0" lang="hr-H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D3D2"/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"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Osiguranje cestovnih vozila - kasko </a:t>
                      </a:r>
                      <a:endParaRPr kumimoji="0" lang="hr-H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-7,5</a:t>
                      </a:r>
                      <a:endParaRPr kumimoji="0" lang="hr-H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"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Osiguranje od nezgode </a:t>
                      </a:r>
                      <a:endParaRPr kumimoji="0" lang="hr-H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-7,3</a:t>
                      </a:r>
                      <a:endParaRPr kumimoji="0" lang="hr-H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D3D2"/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"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Zdravstveno osiguranje </a:t>
                      </a:r>
                      <a:endParaRPr kumimoji="0" lang="hr-H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-4,6</a:t>
                      </a:r>
                      <a:endParaRPr kumimoji="0" lang="hr-H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"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Osiguranje plovila </a:t>
                      </a:r>
                      <a:endParaRPr kumimoji="0" lang="hr-H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-0,7</a:t>
                      </a:r>
                      <a:endParaRPr kumimoji="0" lang="hr-H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D3D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0" y="3132138"/>
          <a:ext cx="4248150" cy="2312987"/>
        </p:xfrm>
        <a:graphic>
          <a:graphicData uri="http://schemas.openxmlformats.org/drawingml/2006/table">
            <a:tbl>
              <a:tblPr/>
              <a:tblGrid>
                <a:gridCol w="3450273"/>
                <a:gridCol w="797560"/>
              </a:tblGrid>
              <a:tr h="2312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Vrsta osiguranja</a:t>
                      </a:r>
                      <a:endParaRPr lang="hr-H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% promjene</a:t>
                      </a:r>
                      <a:endParaRPr lang="hr-H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23128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hr-HR" sz="1000">
                          <a:solidFill>
                            <a:srgbClr val="40404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Osiguranje od odgovornosti za uporabu zračnih letjelica </a:t>
                      </a:r>
                      <a:endParaRPr lang="hr-H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1,1</a:t>
                      </a:r>
                      <a:endParaRPr lang="hr-H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23128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hr-HR" sz="1000">
                          <a:solidFill>
                            <a:srgbClr val="40404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Osiguranje od odgovornosti za upotrebu motornih vozila </a:t>
                      </a:r>
                      <a:endParaRPr lang="hr-H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1,5</a:t>
                      </a:r>
                      <a:endParaRPr lang="hr-H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28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hr-HR" sz="1000">
                          <a:solidFill>
                            <a:srgbClr val="40404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Osiguranje od požara i elementarnih šteta </a:t>
                      </a:r>
                      <a:endParaRPr lang="hr-H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1,8</a:t>
                      </a:r>
                      <a:endParaRPr lang="hr-H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23128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hr-HR" sz="1000">
                          <a:solidFill>
                            <a:srgbClr val="40404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Osiguranje zračnih letjelica - kasko </a:t>
                      </a:r>
                      <a:endParaRPr lang="hr-H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3,3</a:t>
                      </a:r>
                      <a:endParaRPr lang="hr-H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28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hr-HR" sz="1000">
                          <a:solidFill>
                            <a:srgbClr val="40404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Osiguranje od odgovornosti za upotrebu plovila </a:t>
                      </a:r>
                      <a:endParaRPr lang="hr-H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4,6</a:t>
                      </a:r>
                      <a:endParaRPr lang="hr-H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23128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hr-HR" sz="1000">
                          <a:solidFill>
                            <a:srgbClr val="40404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Ostala osiguranja od odgovornosti </a:t>
                      </a:r>
                      <a:endParaRPr lang="hr-H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5,4</a:t>
                      </a:r>
                      <a:endParaRPr lang="hr-H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28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hr-HR" sz="10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Osiguranje robe u prijevozu </a:t>
                      </a:r>
                      <a:endParaRPr lang="hr-H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16,9</a:t>
                      </a:r>
                      <a:endParaRPr lang="hr-H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23128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hr-HR" sz="1000">
                          <a:solidFill>
                            <a:srgbClr val="40404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Osiguranje kredita </a:t>
                      </a:r>
                      <a:endParaRPr lang="hr-H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24,8</a:t>
                      </a:r>
                      <a:endParaRPr lang="hr-H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28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hr-HR" sz="1000">
                          <a:solidFill>
                            <a:srgbClr val="40404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Putno osiguranje </a:t>
                      </a:r>
                      <a:endParaRPr lang="hr-H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26,5</a:t>
                      </a:r>
                      <a:endParaRPr lang="hr-H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hr-HR" sz="2600" b="1" smtClean="0"/>
              <a:t>Na putu prema Europskoj uniji...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196975"/>
            <a:ext cx="8362950" cy="5256213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400" b="1" dirty="0" smtClean="0"/>
              <a:t>Usklađenje (pod)zakonskog okvira</a:t>
            </a:r>
            <a:r>
              <a:rPr lang="hr-HR" sz="2400" dirty="0" smtClean="0"/>
              <a:t>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20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hr-HR" sz="2300" dirty="0" smtClean="0"/>
              <a:t>Izmjene i dopune </a:t>
            </a:r>
            <a:r>
              <a:rPr lang="hr-HR" sz="2300" b="1" dirty="0" smtClean="0"/>
              <a:t>Zakona o osiguranju  </a:t>
            </a:r>
            <a:r>
              <a:rPr lang="hr-HR" sz="2300" dirty="0" smtClean="0"/>
              <a:t>- omogućena suradnja s EIOPA-om, implementacija izmjena u direktivi o ravnopravnosti spolova, visina temeljenog kapitala...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hr-HR" sz="23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hr-HR" sz="2300" dirty="0" smtClean="0"/>
              <a:t>Izmjene i dopune </a:t>
            </a:r>
            <a:r>
              <a:rPr lang="hr-HR" sz="2300" b="1" dirty="0" smtClean="0"/>
              <a:t>Zakona o obveznim osiguranjima u prometu 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300" dirty="0" smtClean="0"/>
              <a:t>Produljenje roka za rješavanje odštetnog zahtjeva – 60 dana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300" dirty="0" smtClean="0"/>
              <a:t>Značajno povećanje osiguranih svota – 42,75 mil.kn za štete na osobama, 8,55 mil.kn za štete na stvarima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300" dirty="0" smtClean="0"/>
              <a:t>Promjene u donošenju i primjeni novih uvjeta i cjenika premija obveznih osiguranja u prometu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hr-HR" sz="23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hr-HR" sz="2300" dirty="0" smtClean="0"/>
              <a:t>Izmjene i dopune </a:t>
            </a:r>
            <a:r>
              <a:rPr lang="hr-HR" sz="2300" b="1" dirty="0" smtClean="0"/>
              <a:t>Zakona o obveznom zdravstvenom osiguranju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300" dirty="0" smtClean="0"/>
              <a:t>Nakon ukidanja neopravdano visokog nameta osigurateljima na Ustavnom sudu (10% pa 7%), hrvatski osiguratelji plaćaju </a:t>
            </a:r>
            <a:r>
              <a:rPr lang="hr-HR" sz="2300" u="sng" dirty="0" smtClean="0"/>
              <a:t>4%</a:t>
            </a:r>
            <a:r>
              <a:rPr lang="hr-HR" sz="2300" dirty="0" smtClean="0"/>
              <a:t> napl. funkcionalne premije AO na ime naknade štete HZZO-u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23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hr-HR" sz="2300" dirty="0" smtClean="0"/>
              <a:t>Izmjena niza pravilnika/mišljenja HANFE u suradnji s osigurateljima – u tijeku</a:t>
            </a:r>
          </a:p>
          <a:p>
            <a:pPr lvl="2" fontAlgn="auto">
              <a:spcAft>
                <a:spcPts val="0"/>
              </a:spcAft>
              <a:buFontTx/>
              <a:buChar char="-"/>
              <a:defRPr/>
            </a:pPr>
            <a:endParaRPr lang="hr-HR" sz="12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r-H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hr-HR" sz="2600" b="1" smtClean="0"/>
              <a:t>Na putu prema Europskoj uniji...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196975"/>
            <a:ext cx="8362950" cy="525621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000" b="1" dirty="0" smtClean="0">
                <a:solidFill>
                  <a:schemeClr val="tx2">
                    <a:lumMod val="75000"/>
                  </a:schemeClr>
                </a:solidFill>
              </a:rPr>
              <a:t>Novi sustav zaštite oštećenih osoba u prometnim nezgodama u EU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vi-VN" sz="1800" dirty="0" smtClean="0">
                <a:solidFill>
                  <a:srgbClr val="1F497D">
                    <a:lumMod val="75000"/>
                  </a:srgbClr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poboljšanj</a:t>
            </a:r>
            <a:r>
              <a:rPr lang="hr-HR" sz="1800" dirty="0" smtClean="0">
                <a:solidFill>
                  <a:srgbClr val="1F497D">
                    <a:lumMod val="75000"/>
                  </a:srgbClr>
                </a:solidFill>
                <a:ea typeface="Times New Roman" pitchFamily="18" charset="0"/>
                <a:cs typeface="Calibri" pitchFamily="34" charset="0"/>
              </a:rPr>
              <a:t>e</a:t>
            </a:r>
            <a:r>
              <a:rPr lang="vi-VN" sz="1800" dirty="0" smtClean="0">
                <a:solidFill>
                  <a:srgbClr val="1F497D">
                    <a:lumMod val="75000"/>
                  </a:srgbClr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položaja osoba oštećenih u prometnim nesrećama izvan države njihovog prebivališta, a prouzročenih vozilima koja su uobičajeno stacionirana u drugim državama članicama</a:t>
            </a:r>
            <a:endParaRPr lang="hr-HR" sz="1800" dirty="0" smtClean="0">
              <a:solidFill>
                <a:srgbClr val="1F497D">
                  <a:lumMod val="75000"/>
                </a:srgbClr>
              </a:solidFill>
              <a:ea typeface="Times New Roman" pitchFamily="18" charset="0"/>
              <a:cs typeface="Calibri" pitchFamily="34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hr-HR" sz="1800" dirty="0" smtClean="0">
                <a:solidFill>
                  <a:srgbClr val="1F497D">
                    <a:lumMod val="75000"/>
                  </a:srgbClr>
                </a:solidFill>
                <a:cs typeface="Calibri" pitchFamily="34" charset="0"/>
              </a:rPr>
              <a:t>osnivanje Ureda za naknadu pri HUO te pristupanje međunarodnim sporazumima u okviru Council of Bureaux</a:t>
            </a:r>
            <a:endParaRPr lang="hr-HR" sz="1800" dirty="0" smtClean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r-HR" sz="2000" b="1" dirty="0" smtClean="0"/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r-HR" sz="20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000" b="1" dirty="0" smtClean="0"/>
              <a:t>Projekt izrade Nacionalnog strateškog okvira financijske pismenosti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hr-HR" sz="1800" dirty="0" smtClean="0"/>
              <a:t>Vlada RH prihvatila inicijativu Hrvatskog ureda za osiguranje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hr-HR" sz="1800" dirty="0" smtClean="0"/>
              <a:t>Formirana šira radna grupa pri M. financija – financijski sektor i regulatori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r-HR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2000" dirty="0" smtClean="0"/>
          </a:p>
          <a:p>
            <a:pPr lvl="2" fontAlgn="auto">
              <a:spcAft>
                <a:spcPts val="0"/>
              </a:spcAft>
              <a:buFontTx/>
              <a:buChar char="-"/>
              <a:defRPr/>
            </a:pPr>
            <a:endParaRPr lang="hr-HR" sz="12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r-HR" sz="1600" dirty="0"/>
          </a:p>
        </p:txBody>
      </p:sp>
      <p:pic>
        <p:nvPicPr>
          <p:cNvPr id="32771" name="Picture 9" descr="4th-MID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388" y="0"/>
            <a:ext cx="1979612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hr-HR" sz="2600" b="1" smtClean="0"/>
              <a:t>Mirovinska reforma i zdravstvena reforma u RH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000" dirty="0" smtClean="0"/>
              <a:t>U </a:t>
            </a:r>
            <a:r>
              <a:rPr lang="hr-HR" sz="2000" dirty="0"/>
              <a:t>tijeku je nova mirovinska reforma u Republici Hrvatskoj,  prijedlozi novih Zakona nisu još uvijek u javnoj raspravi, a ključne naznake su: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hr-HR" sz="1800" dirty="0"/>
              <a:t>nastavak jačanja sustava kapitalizirane mirovinske štednje,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hr-HR" sz="1800" dirty="0"/>
              <a:t>odvajanje regulacije obveznih i dobrovoljnih mirovinskih fondova,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hr-HR" sz="1800" dirty="0"/>
              <a:t>veća razina sigurnosti osiguranika, uvođenje tri </a:t>
            </a:r>
            <a:r>
              <a:rPr lang="hr-HR" sz="1800" dirty="0" err="1"/>
              <a:t>podportfelja</a:t>
            </a:r>
            <a:r>
              <a:rPr lang="hr-HR" sz="1800" dirty="0"/>
              <a:t> u obvezne mirovinske </a:t>
            </a:r>
            <a:r>
              <a:rPr lang="hr-HR" sz="1800" dirty="0" smtClean="0"/>
              <a:t>fondove,</a:t>
            </a:r>
            <a:endParaRPr lang="hr-HR" sz="1800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hr-HR" sz="1800" dirty="0"/>
              <a:t>smanjenje troškova poslovanja mirovinskih društava,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hr-HR" sz="1800" dirty="0"/>
              <a:t>veća konkurentnost isplata mirovina i poslovanja mirovinskih osiguravajućih društava te unapređenje postojeće </a:t>
            </a:r>
            <a:r>
              <a:rPr lang="hr-HR" sz="1800" dirty="0" smtClean="0"/>
              <a:t>regulative</a:t>
            </a:r>
            <a:r>
              <a:rPr lang="hr-HR" sz="1800" dirty="0"/>
              <a:t>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000" dirty="0" smtClean="0"/>
              <a:t>Zakon o dopunama Zakona o obveznim i dobrovoljnim mirovinskim fondovima (NN 51/13) – travanj 2013. – dodatno usklađivanje s EU i uključenje ovlasti EIOPA-e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000" dirty="0" smtClean="0"/>
              <a:t>Inicijativa HUO-a (2012.g.) - “</a:t>
            </a:r>
            <a:r>
              <a:rPr lang="hr-HR" sz="2000" b="1" dirty="0" smtClean="0"/>
              <a:t>Uloga društava za osiguranje u mirovinskoj reformi u Republici Hrvatskoj</a:t>
            </a:r>
            <a:r>
              <a:rPr lang="hr-HR" sz="2000" dirty="0" smtClean="0"/>
              <a:t>” s ciljem prepoznavanja i poticanja životnog i rentnog osiguranja kao proizvoda dobrovoljne mirovinske štednje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000" dirty="0" smtClean="0"/>
              <a:t>Zdravstvena reforma i ulazak u EU – prilika za značajniju ulogu osiguratelja</a:t>
            </a:r>
            <a:endParaRPr lang="hr-H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37BF20B-6497-4BE4-8770-011B2FFC3362}" type="slidenum">
              <a:rPr lang="en-US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>
              <a:solidFill>
                <a:schemeClr val="tx2"/>
              </a:solidFill>
            </a:endParaRPr>
          </a:p>
        </p:txBody>
      </p:sp>
      <p:sp>
        <p:nvSpPr>
          <p:cNvPr id="34818" name="Text Box 3"/>
          <p:cNvSpPr txBox="1">
            <a:spLocks noChangeArrowheads="1"/>
          </p:cNvSpPr>
          <p:nvPr/>
        </p:nvSpPr>
        <p:spPr bwMode="auto">
          <a:xfrm>
            <a:off x="827088" y="2924175"/>
            <a:ext cx="2303462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hr-HR" sz="3200">
              <a:solidFill>
                <a:schemeClr val="tx2"/>
              </a:solidFill>
              <a:latin typeface="Cooper Lt BT"/>
            </a:endParaRPr>
          </a:p>
        </p:txBody>
      </p:sp>
      <p:sp>
        <p:nvSpPr>
          <p:cNvPr id="34819" name="Text Box 5"/>
          <p:cNvSpPr txBox="1">
            <a:spLocks noChangeArrowheads="1"/>
          </p:cNvSpPr>
          <p:nvPr/>
        </p:nvSpPr>
        <p:spPr bwMode="auto">
          <a:xfrm>
            <a:off x="539750" y="1341438"/>
            <a:ext cx="7993063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3200" b="1">
                <a:solidFill>
                  <a:schemeClr val="tx2"/>
                </a:solidFill>
                <a:latin typeface="Calibri" pitchFamily="34" charset="0"/>
              </a:rPr>
              <a:t>HVALA NA POZORNOSTI</a:t>
            </a:r>
            <a:endParaRPr lang="en-US" sz="3200" b="1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3482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55763" y="2720975"/>
            <a:ext cx="5761037" cy="286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FD86D0E-0A2E-4E40-B32A-26F5D3B6B0FC}" type="slidenum">
              <a:rPr lang="en-US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smtClean="0">
              <a:solidFill>
                <a:schemeClr val="tx2"/>
              </a:solidFill>
            </a:endParaRPr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358775" y="188913"/>
            <a:ext cx="878522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800" b="1" dirty="0">
                <a:solidFill>
                  <a:schemeClr val="tx2"/>
                </a:solidFill>
                <a:latin typeface="+mj-lt"/>
              </a:rPr>
              <a:t>STRUKTURA FINANCIJSKIH INSTITUCIJA U RH U 2012.</a:t>
            </a:r>
            <a:endParaRPr lang="en-GB" sz="28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83975" name="Text Box 7"/>
          <p:cNvSpPr txBox="1">
            <a:spLocks noChangeArrowheads="1"/>
          </p:cNvSpPr>
          <p:nvPr/>
        </p:nvSpPr>
        <p:spPr bwMode="auto">
          <a:xfrm>
            <a:off x="539750" y="6491288"/>
            <a:ext cx="26638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endParaRPr lang="en-US" sz="1200" b="1" i="1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+mn-lt"/>
            </a:endParaRPr>
          </a:p>
        </p:txBody>
      </p:sp>
      <p:sp>
        <p:nvSpPr>
          <p:cNvPr id="17412" name="Rectangle 1708"/>
          <p:cNvSpPr>
            <a:spLocks noChangeArrowheads="1"/>
          </p:cNvSpPr>
          <p:nvPr/>
        </p:nvSpPr>
        <p:spPr bwMode="auto">
          <a:xfrm>
            <a:off x="0" y="5584825"/>
            <a:ext cx="184150" cy="368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r-HR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7413" name="Text Box 3617"/>
          <p:cNvSpPr txBox="1">
            <a:spLocks noChangeArrowheads="1"/>
          </p:cNvSpPr>
          <p:nvPr/>
        </p:nvSpPr>
        <p:spPr bwMode="auto">
          <a:xfrm>
            <a:off x="592138" y="6091238"/>
            <a:ext cx="3332162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hr-HR" sz="140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2295" name="Text Box 3618"/>
          <p:cNvSpPr txBox="1">
            <a:spLocks noChangeArrowheads="1"/>
          </p:cNvSpPr>
          <p:nvPr/>
        </p:nvSpPr>
        <p:spPr bwMode="auto">
          <a:xfrm>
            <a:off x="1116013" y="1125538"/>
            <a:ext cx="489585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hr-HR" sz="1300" b="1" dirty="0">
                <a:solidFill>
                  <a:schemeClr val="tx2"/>
                </a:solidFill>
                <a:latin typeface="+mj-lt"/>
              </a:rPr>
              <a:t>Ukupna imovina financijskog sustava u </a:t>
            </a:r>
            <a:r>
              <a:rPr lang="hr-HR" sz="1300" b="1" dirty="0">
                <a:solidFill>
                  <a:schemeClr val="tx2"/>
                </a:solidFill>
                <a:latin typeface="+mj-lt"/>
              </a:rPr>
              <a:t>2012. </a:t>
            </a:r>
            <a:r>
              <a:rPr lang="hr-HR" sz="1300" b="1" dirty="0">
                <a:solidFill>
                  <a:schemeClr val="tx2"/>
                </a:solidFill>
                <a:latin typeface="+mj-lt"/>
              </a:rPr>
              <a:t>je </a:t>
            </a:r>
            <a:r>
              <a:rPr lang="hr-HR" sz="1300" b="1" dirty="0">
                <a:solidFill>
                  <a:schemeClr val="tx2"/>
                </a:solidFill>
                <a:latin typeface="+mj-lt"/>
              </a:rPr>
              <a:t>532.197 </a:t>
            </a:r>
            <a:r>
              <a:rPr lang="hr-HR" sz="1300" b="1" dirty="0">
                <a:solidFill>
                  <a:schemeClr val="tx2"/>
                </a:solidFill>
                <a:latin typeface="+mj-lt"/>
              </a:rPr>
              <a:t>mil. </a:t>
            </a:r>
            <a:r>
              <a:rPr lang="hr-HR" sz="1300" b="1" dirty="0">
                <a:solidFill>
                  <a:schemeClr val="tx2"/>
                </a:solidFill>
                <a:latin typeface="+mj-lt"/>
              </a:rPr>
              <a:t>kuna</a:t>
            </a:r>
            <a:endParaRPr lang="hr-HR" sz="1300" b="1" dirty="0">
              <a:solidFill>
                <a:schemeClr val="tx2"/>
              </a:solidFill>
              <a:latin typeface="+mj-lt"/>
            </a:endParaRP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hr-HR" sz="1300" b="1" dirty="0">
                <a:solidFill>
                  <a:schemeClr val="tx2"/>
                </a:solidFill>
                <a:latin typeface="+mj-lt"/>
              </a:rPr>
              <a:t>Ukupna imovina društava za osiguranje u </a:t>
            </a:r>
            <a:r>
              <a:rPr lang="hr-HR" sz="1300" b="1" dirty="0">
                <a:solidFill>
                  <a:schemeClr val="tx2"/>
                </a:solidFill>
                <a:latin typeface="+mj-lt"/>
              </a:rPr>
              <a:t>2012. </a:t>
            </a:r>
            <a:r>
              <a:rPr lang="hr-HR" sz="1300" b="1" dirty="0">
                <a:solidFill>
                  <a:schemeClr val="tx2"/>
                </a:solidFill>
                <a:latin typeface="+mj-lt"/>
              </a:rPr>
              <a:t>je </a:t>
            </a:r>
            <a:r>
              <a:rPr lang="hr-HR" sz="1300" b="1" dirty="0">
                <a:solidFill>
                  <a:schemeClr val="tx2"/>
                </a:solidFill>
                <a:latin typeface="+mj-lt"/>
              </a:rPr>
              <a:t>34.095 </a:t>
            </a:r>
            <a:r>
              <a:rPr lang="hr-HR" sz="1300" b="1" dirty="0">
                <a:solidFill>
                  <a:schemeClr val="tx2"/>
                </a:solidFill>
                <a:latin typeface="+mj-lt"/>
              </a:rPr>
              <a:t>mil. </a:t>
            </a:r>
            <a:r>
              <a:rPr lang="hr-HR" sz="1300" b="1" dirty="0">
                <a:solidFill>
                  <a:schemeClr val="tx2"/>
                </a:solidFill>
                <a:latin typeface="+mj-lt"/>
              </a:rPr>
              <a:t>kuna</a:t>
            </a:r>
            <a:endParaRPr lang="hr-HR" sz="13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2296" name="Text Box 3626"/>
          <p:cNvSpPr txBox="1">
            <a:spLocks noChangeArrowheads="1"/>
          </p:cNvSpPr>
          <p:nvPr/>
        </p:nvSpPr>
        <p:spPr bwMode="auto">
          <a:xfrm>
            <a:off x="1042988" y="1700213"/>
            <a:ext cx="5111750" cy="2619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hr-HR" sz="1100" b="1" dirty="0">
                <a:solidFill>
                  <a:schemeClr val="tx2"/>
                </a:solidFill>
                <a:latin typeface="+mj-lt"/>
              </a:rPr>
              <a:t>(Prosječni srednji tečaj HNB-a za </a:t>
            </a:r>
            <a:r>
              <a:rPr lang="hr-HR" sz="1100" b="1" dirty="0">
                <a:solidFill>
                  <a:schemeClr val="tx2"/>
                </a:solidFill>
                <a:latin typeface="+mj-lt"/>
              </a:rPr>
              <a:t>2012. </a:t>
            </a:r>
            <a:r>
              <a:rPr lang="hr-HR" sz="1100" b="1" dirty="0">
                <a:solidFill>
                  <a:schemeClr val="tx2"/>
                </a:solidFill>
                <a:latin typeface="+mj-lt"/>
              </a:rPr>
              <a:t>g. - HRK/EUR </a:t>
            </a:r>
            <a:r>
              <a:rPr lang="en-US" sz="1100" b="1" dirty="0">
                <a:solidFill>
                  <a:schemeClr val="tx2"/>
                </a:solidFill>
                <a:latin typeface="+mj-lt"/>
              </a:rPr>
              <a:t>7,</a:t>
            </a:r>
            <a:r>
              <a:rPr lang="hr-HR" sz="1100" b="1" dirty="0">
                <a:solidFill>
                  <a:schemeClr val="tx2"/>
                </a:solidFill>
                <a:latin typeface="+mj-lt"/>
              </a:rPr>
              <a:t>517340)</a:t>
            </a:r>
            <a:endParaRPr lang="en-US" sz="1100" b="1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042988" y="2349500"/>
          <a:ext cx="5705475" cy="3282950"/>
        </p:xfrm>
        <a:graphic>
          <a:graphicData uri="http://schemas.openxmlformats.org/drawingml/2006/table">
            <a:tbl>
              <a:tblPr/>
              <a:tblGrid>
                <a:gridCol w="2750630"/>
                <a:gridCol w="1089906"/>
                <a:gridCol w="1008112"/>
                <a:gridCol w="856912"/>
              </a:tblGrid>
              <a:tr h="3283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solidFill>
                            <a:schemeClr val="tx2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Financijska institucija</a:t>
                      </a:r>
                      <a:endParaRPr lang="en-GB" sz="1400" b="1" dirty="0">
                        <a:solidFill>
                          <a:schemeClr val="tx2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solidFill>
                            <a:schemeClr val="tx2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U mil. HRK</a:t>
                      </a:r>
                      <a:endParaRPr lang="en-GB" sz="1400" b="1">
                        <a:solidFill>
                          <a:schemeClr val="tx2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1" smtClean="0">
                          <a:solidFill>
                            <a:schemeClr val="tx2"/>
                          </a:solidFill>
                          <a:latin typeface="+mj-lt"/>
                          <a:ea typeface="Calibri"/>
                          <a:cs typeface="Times New Roman"/>
                        </a:rPr>
                        <a:t>U mil. EUR</a:t>
                      </a:r>
                      <a:endParaRPr lang="en-GB" sz="1400" b="1">
                        <a:solidFill>
                          <a:schemeClr val="tx2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solidFill>
                            <a:schemeClr val="tx2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%</a:t>
                      </a:r>
                      <a:endParaRPr lang="en-GB" sz="1400" b="1">
                        <a:solidFill>
                          <a:schemeClr val="tx2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283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Poslovne banke</a:t>
                      </a:r>
                      <a:endParaRPr lang="hr-HR" sz="160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400.257</a:t>
                      </a:r>
                    </a:p>
                  </a:txBody>
                  <a:tcPr marL="7088" marR="7088" marT="7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53.244</a:t>
                      </a:r>
                    </a:p>
                  </a:txBody>
                  <a:tcPr marL="7088" marR="7088" marT="7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75,20%</a:t>
                      </a:r>
                    </a:p>
                  </a:txBody>
                  <a:tcPr marL="7088" marR="7088" marT="7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</a:tr>
              <a:tr h="3283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Obvezni mirovinski fondovi</a:t>
                      </a:r>
                      <a:endParaRPr lang="hr-HR" sz="160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51.134</a:t>
                      </a:r>
                    </a:p>
                  </a:txBody>
                  <a:tcPr marL="7088" marR="7088" marT="7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6.802</a:t>
                      </a:r>
                    </a:p>
                  </a:txBody>
                  <a:tcPr marL="7088" marR="7088" marT="7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9,60%</a:t>
                      </a:r>
                    </a:p>
                  </a:txBody>
                  <a:tcPr marL="7088" marR="7088" marT="7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</a:tr>
              <a:tr h="3283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Društva za osiguranje </a:t>
                      </a:r>
                      <a:endParaRPr lang="hr-HR" sz="1600" b="1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34.095</a:t>
                      </a:r>
                    </a:p>
                  </a:txBody>
                  <a:tcPr marL="7088" marR="7088" marT="7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4.536</a:t>
                      </a:r>
                    </a:p>
                  </a:txBody>
                  <a:tcPr marL="7088" marR="7088" marT="7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6,41%</a:t>
                      </a:r>
                    </a:p>
                  </a:txBody>
                  <a:tcPr marL="7088" marR="7088" marT="7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283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Leasing društva </a:t>
                      </a:r>
                      <a:endParaRPr lang="hr-HR" sz="160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22.237</a:t>
                      </a:r>
                    </a:p>
                  </a:txBody>
                  <a:tcPr marL="7088" marR="7088" marT="7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2.958</a:t>
                      </a:r>
                    </a:p>
                  </a:txBody>
                  <a:tcPr marL="7088" marR="7088" marT="7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4,18%</a:t>
                      </a:r>
                    </a:p>
                  </a:txBody>
                  <a:tcPr marL="7088" marR="7088" marT="7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</a:tr>
              <a:tr h="3283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Otvoreni investicijski fondovi</a:t>
                      </a:r>
                      <a:endParaRPr lang="hr-HR" sz="1600" dirty="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12.962</a:t>
                      </a:r>
                    </a:p>
                  </a:txBody>
                  <a:tcPr marL="7088" marR="7088" marT="7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1.724</a:t>
                      </a:r>
                    </a:p>
                  </a:txBody>
                  <a:tcPr marL="7088" marR="7088" marT="7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2,44%</a:t>
                      </a:r>
                    </a:p>
                  </a:txBody>
                  <a:tcPr marL="7088" marR="7088" marT="7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</a:tr>
              <a:tr h="3283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Stambene štedionice</a:t>
                      </a:r>
                      <a:endParaRPr lang="hr-HR" sz="160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7.450</a:t>
                      </a:r>
                    </a:p>
                  </a:txBody>
                  <a:tcPr marL="7088" marR="7088" marT="7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991</a:t>
                      </a:r>
                    </a:p>
                  </a:txBody>
                  <a:tcPr marL="7088" marR="7088" marT="7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1,40%</a:t>
                      </a:r>
                    </a:p>
                  </a:txBody>
                  <a:tcPr marL="7088" marR="7088" marT="7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</a:tr>
              <a:tr h="3283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Dobrovoljni mirovinski  fondovi</a:t>
                      </a:r>
                      <a:endParaRPr lang="hr-HR" sz="1600" dirty="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2.429</a:t>
                      </a:r>
                    </a:p>
                  </a:txBody>
                  <a:tcPr marL="7088" marR="7088" marT="7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323</a:t>
                      </a:r>
                    </a:p>
                  </a:txBody>
                  <a:tcPr marL="7088" marR="7088" marT="7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0,46%</a:t>
                      </a:r>
                    </a:p>
                  </a:txBody>
                  <a:tcPr marL="7088" marR="7088" marT="7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</a:tr>
              <a:tr h="3283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Zatvoreni investicijski fondovi</a:t>
                      </a:r>
                      <a:endParaRPr lang="hr-HR" sz="160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1.633</a:t>
                      </a:r>
                    </a:p>
                  </a:txBody>
                  <a:tcPr marL="7088" marR="7088" marT="7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217</a:t>
                      </a:r>
                    </a:p>
                  </a:txBody>
                  <a:tcPr marL="7088" marR="7088" marT="7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0,31%</a:t>
                      </a:r>
                    </a:p>
                  </a:txBody>
                  <a:tcPr marL="7088" marR="7088" marT="7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</a:tr>
              <a:tr h="3283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>
                          <a:solidFill>
                            <a:schemeClr val="tx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Ukupno</a:t>
                      </a:r>
                      <a:endParaRPr lang="hr-HR" sz="160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1" i="0" u="none" strike="noStrike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532.197</a:t>
                      </a:r>
                    </a:p>
                  </a:txBody>
                  <a:tcPr marL="7088" marR="7088" marT="7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70.796</a:t>
                      </a:r>
                    </a:p>
                  </a:txBody>
                  <a:tcPr marL="7088" marR="7088" marT="7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/>
                        </a:rPr>
                        <a:t>100,00%</a:t>
                      </a:r>
                    </a:p>
                  </a:txBody>
                  <a:tcPr marL="7088" marR="7088" marT="7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</a:tr>
            </a:tbl>
          </a:graphicData>
        </a:graphic>
      </p:graphicFrame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1042988" y="5876925"/>
            <a:ext cx="7273925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hr-HR" sz="1600" dirty="0">
                <a:solidFill>
                  <a:schemeClr val="tx2"/>
                </a:solidFill>
                <a:latin typeface="+mj-lt"/>
              </a:rPr>
              <a:t>Izvor</a:t>
            </a:r>
            <a:r>
              <a:rPr lang="hr-HR" sz="1600" dirty="0">
                <a:solidFill>
                  <a:schemeClr val="tx2"/>
                </a:solidFill>
                <a:latin typeface="+mj-lt"/>
              </a:rPr>
              <a:t>: </a:t>
            </a:r>
            <a:r>
              <a:rPr lang="hr-HR" sz="1600" dirty="0">
                <a:solidFill>
                  <a:schemeClr val="tx2"/>
                </a:solidFill>
                <a:latin typeface="+mj-lt"/>
              </a:rPr>
              <a:t>Podaci sa službenih stranica regulatornih </a:t>
            </a:r>
            <a:r>
              <a:rPr lang="hr-HR" sz="1600" dirty="0">
                <a:solidFill>
                  <a:schemeClr val="tx2"/>
                </a:solidFill>
                <a:latin typeface="+mj-lt"/>
              </a:rPr>
              <a:t>institucija 2013.</a:t>
            </a:r>
            <a:endParaRPr lang="hr-HR" sz="1600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549275"/>
            <a:ext cx="9036050" cy="649288"/>
          </a:xfrm>
        </p:spPr>
        <p:txBody>
          <a:bodyPr/>
          <a:lstStyle/>
          <a:p>
            <a:r>
              <a:rPr lang="hr-HR" sz="2800" b="1" smtClean="0">
                <a:solidFill>
                  <a:schemeClr val="tx2"/>
                </a:solidFill>
              </a:rPr>
              <a:t>ZAKONODAVNI OKVIR - temeljni</a:t>
            </a:r>
            <a:br>
              <a:rPr lang="hr-HR" sz="2800" b="1" smtClean="0">
                <a:solidFill>
                  <a:schemeClr val="tx2"/>
                </a:solidFill>
              </a:rPr>
            </a:br>
            <a:endParaRPr lang="hr-HR" sz="2800" b="1" smtClean="0">
              <a:solidFill>
                <a:schemeClr val="tx2"/>
              </a:solidFill>
            </a:endParaRPr>
          </a:p>
        </p:txBody>
      </p:sp>
      <p:sp>
        <p:nvSpPr>
          <p:cNvPr id="133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83C396-F391-4506-B21C-455864D7ECFA}" type="slidenum">
              <a:rPr lang="en-US">
                <a:solidFill>
                  <a:schemeClr val="tx2"/>
                </a:solidFill>
                <a:latin typeface="+mj-lt"/>
              </a:rPr>
              <a:pPr>
                <a:defRPr/>
              </a:pPr>
              <a:t>3</a:t>
            </a:fld>
            <a:endParaRPr lang="en-US">
              <a:solidFill>
                <a:schemeClr val="tx2"/>
              </a:solidFill>
              <a:latin typeface="+mj-lt"/>
            </a:endParaRPr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323850" y="1484313"/>
            <a:ext cx="8208963" cy="482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b="1">
              <a:solidFill>
                <a:schemeClr val="tx2"/>
              </a:solidFill>
              <a:latin typeface="+mj-lt"/>
            </a:endParaRPr>
          </a:p>
        </p:txBody>
      </p:sp>
      <p:sp>
        <p:nvSpPr>
          <p:cNvPr id="18436" name="Rectangle 8"/>
          <p:cNvSpPr>
            <a:spLocks noChangeArrowheads="1"/>
          </p:cNvSpPr>
          <p:nvPr/>
        </p:nvSpPr>
        <p:spPr bwMode="auto">
          <a:xfrm>
            <a:off x="647700" y="2060575"/>
            <a:ext cx="8496300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70000"/>
              </a:lnSpc>
            </a:pPr>
            <a:r>
              <a:rPr lang="hr-HR" sz="2000" b="1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hr-HR" sz="2000" b="1">
                <a:solidFill>
                  <a:schemeClr val="tx2"/>
                </a:solidFill>
                <a:latin typeface="Calibri" pitchFamily="34" charset="0"/>
              </a:rPr>
            </a:br>
            <a:r>
              <a:rPr lang="hr-HR" sz="2000" b="1">
                <a:solidFill>
                  <a:schemeClr val="tx2"/>
                </a:solidFill>
                <a:latin typeface="Calibri" pitchFamily="34" charset="0"/>
              </a:rPr>
              <a:t>Zakon o osiguranju (NN 151/05; 87/08; 82/09; 54/13)</a:t>
            </a:r>
            <a:br>
              <a:rPr lang="hr-HR" sz="2000" b="1">
                <a:solidFill>
                  <a:schemeClr val="tx2"/>
                </a:solidFill>
                <a:latin typeface="Calibri" pitchFamily="34" charset="0"/>
              </a:rPr>
            </a:br>
            <a:r>
              <a:rPr lang="hr-HR" sz="2000" b="1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hr-HR" sz="2000" b="1">
                <a:solidFill>
                  <a:schemeClr val="tx2"/>
                </a:solidFill>
                <a:latin typeface="Calibri" pitchFamily="34" charset="0"/>
              </a:rPr>
            </a:br>
            <a:r>
              <a:rPr lang="hr-HR" sz="2000" b="1">
                <a:solidFill>
                  <a:schemeClr val="tx2"/>
                </a:solidFill>
                <a:latin typeface="Calibri" pitchFamily="34" charset="0"/>
              </a:rPr>
              <a:t>Zakon o obveznim osiguranjima u prometu (NN 151/05; 36/09; 75/09; _/13)</a:t>
            </a:r>
            <a:br>
              <a:rPr lang="hr-HR" sz="2000" b="1">
                <a:solidFill>
                  <a:schemeClr val="tx2"/>
                </a:solidFill>
                <a:latin typeface="Calibri" pitchFamily="34" charset="0"/>
              </a:rPr>
            </a:br>
            <a:r>
              <a:rPr lang="hr-HR" sz="2000" b="1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hr-HR" sz="2000" b="1">
                <a:solidFill>
                  <a:schemeClr val="tx2"/>
                </a:solidFill>
                <a:latin typeface="Calibri" pitchFamily="34" charset="0"/>
              </a:rPr>
            </a:br>
            <a:r>
              <a:rPr lang="hr-HR" sz="2000" b="1">
                <a:solidFill>
                  <a:schemeClr val="tx2"/>
                </a:solidFill>
                <a:latin typeface="Calibri" pitchFamily="34" charset="0"/>
              </a:rPr>
              <a:t>Zakon o Hrvatskoj agenciji za nadzor financijskih usluga (NN 140/05, 12/12) </a:t>
            </a:r>
            <a:br>
              <a:rPr lang="hr-HR" sz="2000" b="1">
                <a:solidFill>
                  <a:schemeClr val="tx2"/>
                </a:solidFill>
                <a:latin typeface="Calibri" pitchFamily="34" charset="0"/>
              </a:rPr>
            </a:br>
            <a:r>
              <a:rPr lang="hr-HR" sz="2000" b="1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hr-HR" sz="2000" b="1">
                <a:solidFill>
                  <a:schemeClr val="tx2"/>
                </a:solidFill>
                <a:latin typeface="Calibri" pitchFamily="34" charset="0"/>
              </a:rPr>
            </a:br>
            <a:r>
              <a:rPr lang="hr-HR" sz="2000" b="1">
                <a:solidFill>
                  <a:schemeClr val="tx2"/>
                </a:solidFill>
                <a:latin typeface="Calibri" pitchFamily="34" charset="0"/>
              </a:rPr>
              <a:t>Zakon o obveznom zdravstvenom osiguranju (NN 150/08; 94/09; 153/09; 71/10; 139/10; 49/11; 22/12; 57/12; 123/12)</a:t>
            </a:r>
            <a:br>
              <a:rPr lang="hr-HR" sz="2000" b="1">
                <a:solidFill>
                  <a:schemeClr val="tx2"/>
                </a:solidFill>
                <a:latin typeface="Calibri" pitchFamily="34" charset="0"/>
              </a:rPr>
            </a:br>
            <a:r>
              <a:rPr lang="hr-HR" sz="2000" b="1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hr-HR" sz="2000" b="1">
                <a:solidFill>
                  <a:schemeClr val="tx2"/>
                </a:solidFill>
                <a:latin typeface="Calibri" pitchFamily="34" charset="0"/>
              </a:rPr>
            </a:br>
            <a:r>
              <a:rPr lang="hr-HR" sz="2000" b="1">
                <a:solidFill>
                  <a:schemeClr val="tx2"/>
                </a:solidFill>
                <a:latin typeface="Calibri" pitchFamily="34" charset="0"/>
              </a:rPr>
              <a:t>Zakon o dobrovoljnom zdravstvenom osiguranju (NN 85/06; 150/08; 71/10)</a:t>
            </a:r>
            <a:br>
              <a:rPr lang="hr-HR" sz="2000" b="1">
                <a:solidFill>
                  <a:schemeClr val="tx2"/>
                </a:solidFill>
                <a:latin typeface="Calibri" pitchFamily="34" charset="0"/>
              </a:rPr>
            </a:br>
            <a:r>
              <a:rPr lang="hr-HR" sz="2000" b="1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hr-HR" sz="2000" b="1">
                <a:solidFill>
                  <a:schemeClr val="tx2"/>
                </a:solidFill>
                <a:latin typeface="Calibri" pitchFamily="34" charset="0"/>
              </a:rPr>
            </a:br>
            <a:r>
              <a:rPr lang="hr-HR" sz="2000" b="1">
                <a:solidFill>
                  <a:schemeClr val="tx2"/>
                </a:solidFill>
                <a:latin typeface="Calibri" pitchFamily="34" charset="0"/>
              </a:rPr>
              <a:t>Zakon o obveznim odnosima (NN 35/05; 41/08)</a:t>
            </a:r>
            <a:br>
              <a:rPr lang="hr-HR" sz="2000" b="1">
                <a:solidFill>
                  <a:schemeClr val="tx2"/>
                </a:solidFill>
                <a:latin typeface="Calibri" pitchFamily="34" charset="0"/>
              </a:rPr>
            </a:br>
            <a:r>
              <a:rPr lang="hr-HR" sz="2000" b="1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hr-HR" sz="2000" b="1">
                <a:solidFill>
                  <a:schemeClr val="tx2"/>
                </a:solidFill>
                <a:latin typeface="Calibri" pitchFamily="34" charset="0"/>
              </a:rPr>
            </a:br>
            <a:r>
              <a:rPr lang="hr-HR" sz="2000" b="1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hr-HR" sz="2000" b="1">
                <a:solidFill>
                  <a:schemeClr val="tx2"/>
                </a:solidFill>
                <a:latin typeface="Calibri" pitchFamily="34" charset="0"/>
              </a:rPr>
            </a:br>
            <a:r>
              <a:rPr lang="hr-HR" sz="2000" b="1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hr-HR" sz="2000" b="1">
                <a:solidFill>
                  <a:schemeClr val="tx2"/>
                </a:solidFill>
                <a:latin typeface="Calibri" pitchFamily="34" charset="0"/>
              </a:rPr>
            </a:br>
            <a:r>
              <a:rPr lang="hr-HR" sz="2000" b="1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hr-HR" sz="2000" b="1">
                <a:solidFill>
                  <a:schemeClr val="tx2"/>
                </a:solidFill>
                <a:latin typeface="Calibri" pitchFamily="34" charset="0"/>
              </a:rPr>
            </a:br>
            <a:r>
              <a:rPr lang="hr-HR" sz="2000" b="1">
                <a:solidFill>
                  <a:schemeClr val="tx2"/>
                </a:solidFill>
                <a:latin typeface="Calibri" pitchFamily="34" charset="0"/>
              </a:rPr>
              <a:t>Zakoni dostupni na </a:t>
            </a:r>
            <a:r>
              <a:rPr lang="hr-HR" sz="2000" b="1">
                <a:solidFill>
                  <a:schemeClr val="tx2"/>
                </a:solidFill>
                <a:latin typeface="Calibri" pitchFamily="34" charset="0"/>
                <a:hlinkClick r:id="rId2"/>
              </a:rPr>
              <a:t>www.nn.hr</a:t>
            </a:r>
            <a:endParaRPr lang="hr-HR" sz="2000" b="1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>
          <a:xfrm>
            <a:off x="1258888" y="1916113"/>
            <a:ext cx="7427912" cy="4210050"/>
          </a:xfrm>
        </p:spPr>
        <p:txBody>
          <a:bodyPr rtlCol="0">
            <a:normAutofit fontScale="92500" lnSpcReduction="10000"/>
          </a:bodyPr>
          <a:lstStyle/>
          <a:p>
            <a:pPr fontAlgn="auto">
              <a:lnSpc>
                <a:spcPct val="110000"/>
              </a:lnSpc>
              <a:spcAft>
                <a:spcPts val="0"/>
              </a:spcAft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hr-HR" sz="2000" b="1" dirty="0" smtClean="0">
                <a:solidFill>
                  <a:schemeClr val="tx2"/>
                </a:solidFill>
              </a:rPr>
              <a:t>26 društava za osiguranje*</a:t>
            </a:r>
          </a:p>
          <a:p>
            <a:pPr fontAlgn="auto">
              <a:lnSpc>
                <a:spcPct val="110000"/>
              </a:lnSpc>
              <a:spcAft>
                <a:spcPts val="0"/>
              </a:spcAft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hr-HR" sz="2000" b="1" dirty="0" smtClean="0">
                <a:solidFill>
                  <a:schemeClr val="tx2"/>
                </a:solidFill>
              </a:rPr>
              <a:t>1 društvo za reosiguranje</a:t>
            </a:r>
          </a:p>
          <a:p>
            <a:pPr fontAlgn="auto">
              <a:lnSpc>
                <a:spcPct val="110000"/>
              </a:lnSpc>
              <a:spcAft>
                <a:spcPts val="0"/>
              </a:spcAft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hr-HR" sz="2000" b="1" dirty="0" smtClean="0">
                <a:solidFill>
                  <a:schemeClr val="tx2"/>
                </a:solidFill>
              </a:rPr>
              <a:t>37 društava za posredovanje u osiguranju</a:t>
            </a:r>
          </a:p>
          <a:p>
            <a:pPr fontAlgn="auto">
              <a:lnSpc>
                <a:spcPct val="110000"/>
              </a:lnSpc>
              <a:spcAft>
                <a:spcPts val="0"/>
              </a:spcAft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hr-HR" sz="2000" b="1" dirty="0" smtClean="0">
                <a:solidFill>
                  <a:schemeClr val="tx2"/>
                </a:solidFill>
              </a:rPr>
              <a:t>224 društva za zastupanje u osiguranje (pravne osobe)</a:t>
            </a:r>
          </a:p>
          <a:p>
            <a:pPr fontAlgn="auto">
              <a:lnSpc>
                <a:spcPct val="110000"/>
              </a:lnSpc>
              <a:spcAft>
                <a:spcPts val="0"/>
              </a:spcAft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hr-HR" sz="2000" b="1" dirty="0" smtClean="0">
                <a:solidFill>
                  <a:schemeClr val="tx2"/>
                </a:solidFill>
              </a:rPr>
              <a:t>158 obrta za zastupanje u osiguranju</a:t>
            </a:r>
          </a:p>
          <a:p>
            <a:pPr fontAlgn="auto">
              <a:lnSpc>
                <a:spcPct val="110000"/>
              </a:lnSpc>
              <a:spcAft>
                <a:spcPts val="0"/>
              </a:spcAft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hr-HR" sz="2000" b="1" dirty="0" smtClean="0">
                <a:solidFill>
                  <a:schemeClr val="tx2"/>
                </a:solidFill>
              </a:rPr>
              <a:t>36 </a:t>
            </a:r>
            <a:r>
              <a:rPr lang="hr-HR" sz="2000" b="1" dirty="0" err="1" smtClean="0">
                <a:solidFill>
                  <a:schemeClr val="tx2"/>
                </a:solidFill>
              </a:rPr>
              <a:t>dr</a:t>
            </a:r>
            <a:r>
              <a:rPr lang="pl-PL" sz="2000" b="1" dirty="0" smtClean="0">
                <a:solidFill>
                  <a:schemeClr val="tx2"/>
                </a:solidFill>
              </a:rPr>
              <a:t>uštava </a:t>
            </a:r>
            <a:r>
              <a:rPr lang="pl-PL" sz="2000" b="1" dirty="0">
                <a:solidFill>
                  <a:schemeClr val="tx2"/>
                </a:solidFill>
              </a:rPr>
              <a:t>i </a:t>
            </a:r>
            <a:r>
              <a:rPr lang="pl-PL" sz="2000" b="1" dirty="0" smtClean="0">
                <a:solidFill>
                  <a:schemeClr val="tx2"/>
                </a:solidFill>
              </a:rPr>
              <a:t>obrta </a:t>
            </a:r>
            <a:r>
              <a:rPr lang="pl-PL" sz="2000" b="1" dirty="0">
                <a:solidFill>
                  <a:schemeClr val="tx2"/>
                </a:solidFill>
              </a:rPr>
              <a:t>za zastupanje u osiguranju na STP</a:t>
            </a:r>
            <a:endParaRPr lang="hr-HR" sz="2000" b="1" dirty="0" smtClean="0">
              <a:solidFill>
                <a:schemeClr val="tx2"/>
              </a:solidFill>
            </a:endParaRPr>
          </a:p>
          <a:p>
            <a:pPr fontAlgn="auto">
              <a:lnSpc>
                <a:spcPct val="110000"/>
              </a:lnSpc>
              <a:spcAft>
                <a:spcPts val="0"/>
              </a:spcAft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hr-HR" sz="2000" b="1" dirty="0" smtClean="0">
                <a:solidFill>
                  <a:schemeClr val="tx2"/>
                </a:solidFill>
              </a:rPr>
              <a:t>24 banke imaju ovlaštenje za obavljanje poslova zastupanja u osiguranju</a:t>
            </a:r>
          </a:p>
          <a:p>
            <a:pPr fontAlgn="auto">
              <a:lnSpc>
                <a:spcPct val="110000"/>
              </a:lnSpc>
              <a:spcAft>
                <a:spcPts val="0"/>
              </a:spcAft>
              <a:buClr>
                <a:schemeClr val="accent2"/>
              </a:buClr>
              <a:buFontTx/>
              <a:buNone/>
              <a:defRPr/>
            </a:pPr>
            <a:endParaRPr lang="hr-HR" sz="2000" b="1" dirty="0" smtClean="0">
              <a:solidFill>
                <a:schemeClr val="tx2"/>
              </a:solidFill>
            </a:endParaRPr>
          </a:p>
          <a:p>
            <a:pPr fontAlgn="auto">
              <a:lnSpc>
                <a:spcPct val="110000"/>
              </a:lnSpc>
              <a:spcAft>
                <a:spcPts val="0"/>
              </a:spcAft>
              <a:buClr>
                <a:schemeClr val="accent2"/>
              </a:buClr>
              <a:buFontTx/>
              <a:buNone/>
              <a:defRPr/>
            </a:pPr>
            <a:endParaRPr lang="hr-HR" sz="2000" b="1" dirty="0">
              <a:solidFill>
                <a:schemeClr val="tx2"/>
              </a:solidFill>
            </a:endParaRPr>
          </a:p>
          <a:p>
            <a:pPr marL="1588" indent="-1588" fontAlgn="auto">
              <a:lnSpc>
                <a:spcPct val="110000"/>
              </a:lnSpc>
              <a:spcAft>
                <a:spcPts val="0"/>
              </a:spcAft>
              <a:buClr>
                <a:schemeClr val="accent2"/>
              </a:buClr>
              <a:buFont typeface="Arial" pitchFamily="34" charset="0"/>
              <a:buNone/>
              <a:defRPr/>
            </a:pPr>
            <a:r>
              <a:rPr lang="hr-HR" sz="1300" b="1" dirty="0">
                <a:solidFill>
                  <a:schemeClr val="tx2"/>
                </a:solidFill>
              </a:rPr>
              <a:t>* rješenjem Trgovačkog suda u Zagrebu </a:t>
            </a:r>
            <a:r>
              <a:rPr lang="hr-HR" sz="1300" b="1" dirty="0" err="1">
                <a:solidFill>
                  <a:schemeClr val="tx2"/>
                </a:solidFill>
              </a:rPr>
              <a:t>Tt</a:t>
            </a:r>
            <a:r>
              <a:rPr lang="hr-HR" sz="1300" b="1" dirty="0">
                <a:solidFill>
                  <a:schemeClr val="tx2"/>
                </a:solidFill>
              </a:rPr>
              <a:t>-13/11089-2 od 31. svibnja 2013. u sudski registar upisano pripajanje društva </a:t>
            </a:r>
            <a:r>
              <a:rPr lang="hr-HR" sz="1300" b="1" dirty="0" err="1">
                <a:solidFill>
                  <a:schemeClr val="tx2"/>
                </a:solidFill>
              </a:rPr>
              <a:t>Helios</a:t>
            </a:r>
            <a:r>
              <a:rPr lang="hr-HR" sz="1300" b="1" dirty="0">
                <a:solidFill>
                  <a:schemeClr val="tx2"/>
                </a:solidFill>
              </a:rPr>
              <a:t> </a:t>
            </a:r>
            <a:r>
              <a:rPr lang="hr-HR" sz="1300" b="1" dirty="0" err="1">
                <a:solidFill>
                  <a:schemeClr val="tx2"/>
                </a:solidFill>
              </a:rPr>
              <a:t>Vienna</a:t>
            </a:r>
            <a:r>
              <a:rPr lang="hr-HR" sz="1300" b="1" dirty="0">
                <a:solidFill>
                  <a:schemeClr val="tx2"/>
                </a:solidFill>
              </a:rPr>
              <a:t> Insurance Group d.d. za osiguranje društvu Kvarner </a:t>
            </a:r>
            <a:r>
              <a:rPr lang="hr-HR" sz="1300" b="1" dirty="0" err="1">
                <a:solidFill>
                  <a:schemeClr val="tx2"/>
                </a:solidFill>
              </a:rPr>
              <a:t>Vienna</a:t>
            </a:r>
            <a:r>
              <a:rPr lang="hr-HR" sz="1300" b="1" dirty="0">
                <a:solidFill>
                  <a:schemeClr val="tx2"/>
                </a:solidFill>
              </a:rPr>
              <a:t> Insurance Group d.d. te promjena tvrtke društva Kvarner VIG d.d. u </a:t>
            </a:r>
            <a:r>
              <a:rPr lang="hr-HR" sz="1300" b="1" dirty="0" err="1">
                <a:solidFill>
                  <a:schemeClr val="tx2"/>
                </a:solidFill>
              </a:rPr>
              <a:t>Wiener</a:t>
            </a:r>
            <a:r>
              <a:rPr lang="hr-HR" sz="1300" b="1" dirty="0">
                <a:solidFill>
                  <a:schemeClr val="tx2"/>
                </a:solidFill>
              </a:rPr>
              <a:t> osiguranje </a:t>
            </a:r>
            <a:r>
              <a:rPr lang="hr-HR" sz="1300" b="1" dirty="0" err="1">
                <a:solidFill>
                  <a:schemeClr val="tx2"/>
                </a:solidFill>
              </a:rPr>
              <a:t>Vienna</a:t>
            </a:r>
            <a:r>
              <a:rPr lang="hr-HR" sz="1300" b="1" dirty="0">
                <a:solidFill>
                  <a:schemeClr val="tx2"/>
                </a:solidFill>
              </a:rPr>
              <a:t> </a:t>
            </a:r>
            <a:r>
              <a:rPr lang="hr-HR" sz="1300" b="1" dirty="0" err="1">
                <a:solidFill>
                  <a:schemeClr val="tx2"/>
                </a:solidFill>
              </a:rPr>
              <a:t>insurance</a:t>
            </a:r>
            <a:r>
              <a:rPr lang="hr-HR" sz="1300" b="1" dirty="0">
                <a:solidFill>
                  <a:schemeClr val="tx2"/>
                </a:solidFill>
              </a:rPr>
              <a:t> Group d.d. za osiguranje.</a:t>
            </a:r>
            <a:endParaRPr lang="hr-HR" sz="1300" b="1" dirty="0" smtClean="0">
              <a:solidFill>
                <a:schemeClr val="tx2"/>
              </a:solidFill>
            </a:endParaRPr>
          </a:p>
        </p:txBody>
      </p:sp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29450F-1D1A-4FFF-898A-814664BCD398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35170" name="Rectangle 2"/>
          <p:cNvSpPr>
            <a:spLocks noChangeArrowheads="1"/>
          </p:cNvSpPr>
          <p:nvPr/>
        </p:nvSpPr>
        <p:spPr bwMode="auto">
          <a:xfrm>
            <a:off x="1331913" y="404813"/>
            <a:ext cx="626427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800" b="1" dirty="0">
                <a:solidFill>
                  <a:schemeClr val="tx2"/>
                </a:solidFill>
                <a:latin typeface="+mj-lt"/>
              </a:rPr>
              <a:t>INDUSTRIJA </a:t>
            </a:r>
            <a:r>
              <a:rPr lang="hr-HR" sz="2800" b="1" dirty="0">
                <a:solidFill>
                  <a:schemeClr val="tx2"/>
                </a:solidFill>
                <a:latin typeface="+mj-lt"/>
              </a:rPr>
              <a:t>OSIGURANJA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800" b="1" dirty="0">
                <a:solidFill>
                  <a:schemeClr val="tx2"/>
                </a:solidFill>
                <a:latin typeface="+mj-lt"/>
              </a:rPr>
              <a:t>- stanje na dan 01.06.2013 </a:t>
            </a:r>
            <a:endParaRPr lang="hr-HR" sz="2800" b="1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79512" y="1916832"/>
          <a:ext cx="4566027" cy="2521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684213" y="4581525"/>
            <a:ext cx="8459787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hr-HR" sz="2000" b="1" dirty="0">
                <a:solidFill>
                  <a:schemeClr val="tx2">
                    <a:lumMod val="75000"/>
                  </a:schemeClr>
                </a:solidFill>
                <a:latin typeface="+mn-lt"/>
                <a:ea typeface="Calibri" pitchFamily="34" charset="0"/>
                <a:cs typeface="Times New Roman" pitchFamily="18" charset="0"/>
              </a:rPr>
              <a:t>Hrvatski ured za osiguranje        20  20 članica         15 obveznih članica (AO) </a:t>
            </a:r>
            <a:r>
              <a:rPr lang="hr-HR" sz="2000" b="1" dirty="0">
                <a:solidFill>
                  <a:schemeClr val="accent2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Striped Right Arrow 4"/>
          <p:cNvSpPr/>
          <p:nvPr/>
        </p:nvSpPr>
        <p:spPr>
          <a:xfrm>
            <a:off x="3995738" y="4581525"/>
            <a:ext cx="360362" cy="360363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7" name="Striped Right Arrow 6"/>
          <p:cNvSpPr/>
          <p:nvPr/>
        </p:nvSpPr>
        <p:spPr>
          <a:xfrm>
            <a:off x="5554663" y="4581525"/>
            <a:ext cx="396875" cy="360363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211638" y="2133600"/>
          <a:ext cx="4105275" cy="2232025"/>
        </p:xfrm>
        <a:graphic>
          <a:graphicData uri="http://schemas.openxmlformats.org/drawingml/2006/table">
            <a:tbl>
              <a:tblPr/>
              <a:tblGrid>
                <a:gridCol w="1080120"/>
                <a:gridCol w="1129972"/>
                <a:gridCol w="1102276"/>
                <a:gridCol w="792088"/>
              </a:tblGrid>
              <a:tr h="38602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201</a:t>
                      </a:r>
                      <a:r>
                        <a:rPr lang="hr-HR" sz="1200" b="0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2.</a:t>
                      </a:r>
                      <a:endParaRPr lang="en-GB" sz="1200" b="0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200" b="0" i="0" u="none" strike="noStrike" smtClean="0">
                          <a:solidFill>
                            <a:schemeClr val="bg1"/>
                          </a:solidFill>
                          <a:latin typeface="Calibri"/>
                        </a:rPr>
                        <a:t>Domaći </a:t>
                      </a:r>
                    </a:p>
                    <a:p>
                      <a:pPr algn="ctr" rtl="0" fontAlgn="ctr"/>
                      <a:r>
                        <a:rPr lang="hr-HR" sz="1200" b="0" i="0" u="none" strike="noStrike" smtClean="0">
                          <a:solidFill>
                            <a:schemeClr val="bg1"/>
                          </a:solidFill>
                          <a:latin typeface="Calibri"/>
                        </a:rPr>
                        <a:t>većinski kapital</a:t>
                      </a:r>
                      <a:endParaRPr lang="en-GB" sz="12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200" b="0" i="0" u="none" strike="noStrike" smtClean="0">
                          <a:solidFill>
                            <a:schemeClr val="bg1"/>
                          </a:solidFill>
                          <a:latin typeface="Calibri"/>
                        </a:rPr>
                        <a:t>Strani</a:t>
                      </a:r>
                    </a:p>
                    <a:p>
                      <a:pPr algn="ctr" rtl="0" fontAlgn="ctr"/>
                      <a:r>
                        <a:rPr lang="hr-HR" sz="1200" b="0" i="0" u="none" strike="noStrike" smtClean="0">
                          <a:solidFill>
                            <a:schemeClr val="bg1"/>
                          </a:solidFill>
                          <a:latin typeface="Calibri"/>
                        </a:rPr>
                        <a:t>većinski kapital</a:t>
                      </a:r>
                      <a:endParaRPr lang="en-GB" sz="12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200" b="0" i="0" u="none" strike="noStrike" smtClean="0">
                          <a:solidFill>
                            <a:schemeClr val="bg1"/>
                          </a:solidFill>
                          <a:latin typeface="Calibri"/>
                        </a:rPr>
                        <a:t>Ukupno</a:t>
                      </a:r>
                      <a:endParaRPr lang="en-GB" sz="12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69244"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200" b="0" i="0" u="none" strike="noStrike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</a:rPr>
                        <a:t>Složeno</a:t>
                      </a:r>
                      <a:endParaRPr lang="en-GB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69244"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200" b="0" i="0" u="none" strike="noStrike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</a:rPr>
                        <a:t>Neživot</a:t>
                      </a:r>
                      <a:endParaRPr lang="en-GB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200" b="0" i="0" u="none" strike="noStrike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</a:rPr>
                        <a:t>8</a:t>
                      </a:r>
                      <a:endParaRPr lang="en-GB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200" b="0" i="0" u="none" strike="noStrike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</a:rPr>
                        <a:t>2</a:t>
                      </a:r>
                      <a:endParaRPr lang="en-GB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200" b="0" i="0" u="none" strike="noStrike" smtClean="0">
                          <a:solidFill>
                            <a:schemeClr val="bg1"/>
                          </a:solidFill>
                          <a:latin typeface="Calibri"/>
                        </a:rPr>
                        <a:t>10</a:t>
                      </a:r>
                      <a:endParaRPr lang="en-GB" sz="12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69244"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200" b="0" i="0" u="none" strike="noStrike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</a:rPr>
                        <a:t>Život</a:t>
                      </a:r>
                      <a:endParaRPr lang="en-GB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200" b="0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</a:rPr>
                        <a:t>5</a:t>
                      </a:r>
                      <a:endParaRPr lang="en-GB" sz="12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2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7</a:t>
                      </a:r>
                      <a:endParaRPr lang="en-GB" sz="12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69244"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200" b="0" i="0" u="none" strike="noStrike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</a:rPr>
                        <a:t>Reosiguranje</a:t>
                      </a:r>
                      <a:endParaRPr lang="en-GB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200" b="0" i="0" u="none" strike="noStrike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</a:rPr>
                        <a:t>1</a:t>
                      </a:r>
                      <a:endParaRPr lang="en-GB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200" b="0" i="0" u="none" strike="noStrike" smtClean="0">
                          <a:solidFill>
                            <a:schemeClr val="bg1"/>
                          </a:solidFill>
                          <a:latin typeface="Calibri"/>
                        </a:rPr>
                        <a:t>1</a:t>
                      </a:r>
                      <a:endParaRPr lang="en-GB" sz="12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69244"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200" b="0" i="0" u="none" strike="noStrike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</a:rPr>
                        <a:t>Ukupno</a:t>
                      </a:r>
                      <a:endParaRPr lang="en-GB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</a:rPr>
                        <a:t>1</a:t>
                      </a:r>
                      <a:r>
                        <a:rPr lang="hr-HR" sz="1200" b="0" i="0" u="none" strike="noStrike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</a:rPr>
                        <a:t>2</a:t>
                      </a:r>
                      <a:endParaRPr lang="en-GB" sz="12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</a:rPr>
                        <a:t>1</a:t>
                      </a:r>
                      <a:r>
                        <a:rPr lang="hr-HR" sz="1200" b="0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</a:rPr>
                        <a:t>6</a:t>
                      </a:r>
                      <a:endParaRPr lang="en-GB" sz="12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</a:t>
                      </a:r>
                      <a:r>
                        <a:rPr lang="hr-HR" sz="12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8</a:t>
                      </a:r>
                      <a:endParaRPr lang="en-GB" sz="12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0" name="Striped Right Arrow 9"/>
          <p:cNvSpPr/>
          <p:nvPr/>
        </p:nvSpPr>
        <p:spPr>
          <a:xfrm rot="5400000">
            <a:off x="4787900" y="5013325"/>
            <a:ext cx="360363" cy="360363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3851275" y="5445125"/>
            <a:ext cx="2665413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97,99% ukupne ZBP</a:t>
            </a:r>
            <a:endParaRPr lang="en-GB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051050" y="404813"/>
            <a:ext cx="6362700" cy="522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800" b="1" dirty="0">
                <a:solidFill>
                  <a:schemeClr val="tx2"/>
                </a:solidFill>
                <a:latin typeface="+mj-lt"/>
              </a:rPr>
              <a:t>BROJ AKTIVNIH DRUŠTAVA</a:t>
            </a:r>
            <a:r>
              <a:rPr lang="hr-HR" sz="2800" dirty="0">
                <a:solidFill>
                  <a:schemeClr val="tx2"/>
                </a:solidFill>
                <a:latin typeface="+mj-lt"/>
              </a:rPr>
              <a:t> - </a:t>
            </a:r>
            <a:r>
              <a:rPr lang="hr-HR" sz="2800" b="1" dirty="0">
                <a:solidFill>
                  <a:schemeClr val="tx2"/>
                </a:solidFill>
                <a:latin typeface="+mj-lt"/>
              </a:rPr>
              <a:t>31.12.2012.</a:t>
            </a:r>
            <a:endParaRPr lang="en-GB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260350"/>
            <a:ext cx="8229600" cy="914400"/>
          </a:xfrm>
        </p:spPr>
        <p:txBody>
          <a:bodyPr/>
          <a:lstStyle/>
          <a:p>
            <a:r>
              <a:rPr lang="hr-HR" sz="2800" b="1" smtClean="0">
                <a:solidFill>
                  <a:schemeClr val="tx2"/>
                </a:solidFill>
              </a:rPr>
              <a:t>STRUKTURA VLASNIŠTVA - 31.12.2012.</a:t>
            </a:r>
            <a:br>
              <a:rPr lang="hr-HR" sz="2800" b="1" smtClean="0">
                <a:solidFill>
                  <a:schemeClr val="tx2"/>
                </a:solidFill>
              </a:rPr>
            </a:br>
            <a:r>
              <a:rPr lang="hr-HR" sz="1200" b="1" smtClean="0">
                <a:solidFill>
                  <a:schemeClr val="tx2"/>
                </a:solidFill>
              </a:rPr>
              <a:t>- DRUŠTVA ZA OSIGURANJE -</a:t>
            </a:r>
            <a:endParaRPr lang="hr-HR" sz="2800" b="1" smtClean="0">
              <a:solidFill>
                <a:schemeClr val="tx2"/>
              </a:solidFill>
            </a:endParaRPr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8A6998-3050-4308-A157-48D38B7F0C95}" type="slidenum">
              <a:rPr lang="en-US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solidFill>
                <a:schemeClr val="tx2"/>
              </a:solidFill>
            </a:endParaRPr>
          </a:p>
        </p:txBody>
      </p:sp>
      <p:grpSp>
        <p:nvGrpSpPr>
          <p:cNvPr id="21507" name="Group 23"/>
          <p:cNvGrpSpPr>
            <a:grpSpLocks/>
          </p:cNvGrpSpPr>
          <p:nvPr/>
        </p:nvGrpSpPr>
        <p:grpSpPr bwMode="auto">
          <a:xfrm>
            <a:off x="3362325" y="1989138"/>
            <a:ext cx="2447925" cy="4019550"/>
            <a:chOff x="1628" y="1253"/>
            <a:chExt cx="1542" cy="2532"/>
          </a:xfrm>
        </p:grpSpPr>
        <p:sp>
          <p:nvSpPr>
            <p:cNvPr id="21519" name="Rectangle 6"/>
            <p:cNvSpPr>
              <a:spLocks noChangeArrowheads="1"/>
            </p:cNvSpPr>
            <p:nvPr/>
          </p:nvSpPr>
          <p:spPr bwMode="auto">
            <a:xfrm>
              <a:off x="1628" y="1253"/>
              <a:ext cx="1533" cy="363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hr-HR" sz="1700" b="1">
                  <a:solidFill>
                    <a:schemeClr val="tx2"/>
                  </a:solidFill>
                  <a:latin typeface="Calibri" pitchFamily="34" charset="0"/>
                </a:rPr>
                <a:t>DOMAĆI VEĆINSKI KAPITAL</a:t>
              </a:r>
            </a:p>
          </p:txBody>
        </p:sp>
        <p:sp>
          <p:nvSpPr>
            <p:cNvPr id="21520" name="Rectangle 9"/>
            <p:cNvSpPr>
              <a:spLocks noChangeArrowheads="1"/>
            </p:cNvSpPr>
            <p:nvPr/>
          </p:nvSpPr>
          <p:spPr bwMode="auto">
            <a:xfrm>
              <a:off x="1631" y="1774"/>
              <a:ext cx="1533" cy="363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2800" b="1">
                  <a:solidFill>
                    <a:schemeClr val="tx2"/>
                  </a:solidFill>
                  <a:latin typeface="Calibri" pitchFamily="34" charset="0"/>
                </a:rPr>
                <a:t>11</a:t>
              </a:r>
            </a:p>
          </p:txBody>
        </p:sp>
        <p:grpSp>
          <p:nvGrpSpPr>
            <p:cNvPr id="21521" name="Group 12"/>
            <p:cNvGrpSpPr>
              <a:grpSpLocks/>
            </p:cNvGrpSpPr>
            <p:nvPr/>
          </p:nvGrpSpPr>
          <p:grpSpPr bwMode="auto">
            <a:xfrm>
              <a:off x="1631" y="2380"/>
              <a:ext cx="1539" cy="1405"/>
              <a:chOff x="385" y="2387"/>
              <a:chExt cx="1539" cy="1405"/>
            </a:xfrm>
          </p:grpSpPr>
          <p:sp>
            <p:nvSpPr>
              <p:cNvPr id="21522" name="Rectangle 5"/>
              <p:cNvSpPr>
                <a:spLocks noChangeArrowheads="1"/>
              </p:cNvSpPr>
              <p:nvPr/>
            </p:nvSpPr>
            <p:spPr bwMode="auto">
              <a:xfrm>
                <a:off x="385" y="2387"/>
                <a:ext cx="1533" cy="363"/>
              </a:xfrm>
              <a:prstGeom prst="rect">
                <a:avLst/>
              </a:prstGeom>
              <a:solidFill>
                <a:schemeClr val="bg2">
                  <a:alpha val="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hr-HR" sz="2100" b="1">
                    <a:solidFill>
                      <a:schemeClr val="tx2"/>
                    </a:solidFill>
                    <a:latin typeface="Calibri" pitchFamily="34" charset="0"/>
                  </a:rPr>
                  <a:t>56,24 %   PREMIJE</a:t>
                </a:r>
              </a:p>
            </p:txBody>
          </p:sp>
          <p:sp>
            <p:nvSpPr>
              <p:cNvPr id="21523" name="Rectangle 8"/>
              <p:cNvSpPr>
                <a:spLocks noChangeArrowheads="1"/>
              </p:cNvSpPr>
              <p:nvPr/>
            </p:nvSpPr>
            <p:spPr bwMode="auto">
              <a:xfrm>
                <a:off x="388" y="2908"/>
                <a:ext cx="1533" cy="363"/>
              </a:xfrm>
              <a:prstGeom prst="rect">
                <a:avLst/>
              </a:prstGeom>
              <a:solidFill>
                <a:schemeClr val="bg2">
                  <a:alpha val="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hr-HR" sz="2100" b="1">
                    <a:solidFill>
                      <a:schemeClr val="tx2"/>
                    </a:solidFill>
                    <a:latin typeface="Calibri" pitchFamily="34" charset="0"/>
                  </a:rPr>
                  <a:t>23,49 %   PREMIJE</a:t>
                </a:r>
              </a:p>
            </p:txBody>
          </p:sp>
          <p:sp>
            <p:nvSpPr>
              <p:cNvPr id="21524" name="Rectangle 11"/>
              <p:cNvSpPr>
                <a:spLocks noChangeArrowheads="1"/>
              </p:cNvSpPr>
              <p:nvPr/>
            </p:nvSpPr>
            <p:spPr bwMode="auto">
              <a:xfrm>
                <a:off x="391" y="3429"/>
                <a:ext cx="1533" cy="363"/>
              </a:xfrm>
              <a:prstGeom prst="rect">
                <a:avLst/>
              </a:prstGeom>
              <a:solidFill>
                <a:schemeClr val="bg2">
                  <a:alpha val="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hr-HR" sz="2100" b="1">
                    <a:solidFill>
                      <a:schemeClr val="tx2"/>
                    </a:solidFill>
                    <a:latin typeface="Calibri" pitchFamily="34" charset="0"/>
                  </a:rPr>
                  <a:t>68,50  PREMIJE</a:t>
                </a:r>
              </a:p>
            </p:txBody>
          </p:sp>
        </p:grpSp>
      </p:grpSp>
      <p:grpSp>
        <p:nvGrpSpPr>
          <p:cNvPr id="21508" name="Group 17"/>
          <p:cNvGrpSpPr>
            <a:grpSpLocks/>
          </p:cNvGrpSpPr>
          <p:nvPr/>
        </p:nvGrpSpPr>
        <p:grpSpPr bwMode="auto">
          <a:xfrm>
            <a:off x="6011863" y="2060575"/>
            <a:ext cx="2449512" cy="3935413"/>
            <a:chOff x="2022" y="1256"/>
            <a:chExt cx="1543" cy="2525"/>
          </a:xfrm>
        </p:grpSpPr>
        <p:sp>
          <p:nvSpPr>
            <p:cNvPr id="21513" name="Rectangle 7"/>
            <p:cNvSpPr>
              <a:spLocks noChangeArrowheads="1"/>
            </p:cNvSpPr>
            <p:nvPr/>
          </p:nvSpPr>
          <p:spPr bwMode="auto">
            <a:xfrm>
              <a:off x="2022" y="1256"/>
              <a:ext cx="1533" cy="363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hr-HR" sz="1700" b="1">
                  <a:solidFill>
                    <a:schemeClr val="tx2"/>
                  </a:solidFill>
                  <a:latin typeface="Calibri" pitchFamily="34" charset="0"/>
                </a:rPr>
                <a:t>STRANI VEĆINSKI KAPITAL</a:t>
              </a:r>
            </a:p>
          </p:txBody>
        </p:sp>
        <p:sp>
          <p:nvSpPr>
            <p:cNvPr id="21514" name="Rectangle 10"/>
            <p:cNvSpPr>
              <a:spLocks noChangeArrowheads="1"/>
            </p:cNvSpPr>
            <p:nvPr/>
          </p:nvSpPr>
          <p:spPr bwMode="auto">
            <a:xfrm>
              <a:off x="2025" y="1777"/>
              <a:ext cx="1533" cy="363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2800" b="1">
                  <a:solidFill>
                    <a:schemeClr val="tx2"/>
                  </a:solidFill>
                  <a:latin typeface="Calibri" pitchFamily="34" charset="0"/>
                </a:rPr>
                <a:t>16</a:t>
              </a:r>
            </a:p>
          </p:txBody>
        </p:sp>
        <p:grpSp>
          <p:nvGrpSpPr>
            <p:cNvPr id="21515" name="Group 13"/>
            <p:cNvGrpSpPr>
              <a:grpSpLocks/>
            </p:cNvGrpSpPr>
            <p:nvPr/>
          </p:nvGrpSpPr>
          <p:grpSpPr bwMode="auto">
            <a:xfrm>
              <a:off x="2026" y="2376"/>
              <a:ext cx="1539" cy="1405"/>
              <a:chOff x="385" y="2387"/>
              <a:chExt cx="1539" cy="1405"/>
            </a:xfrm>
          </p:grpSpPr>
          <p:sp>
            <p:nvSpPr>
              <p:cNvPr id="21516" name="Rectangle 14"/>
              <p:cNvSpPr>
                <a:spLocks noChangeArrowheads="1"/>
              </p:cNvSpPr>
              <p:nvPr/>
            </p:nvSpPr>
            <p:spPr bwMode="auto">
              <a:xfrm>
                <a:off x="385" y="2387"/>
                <a:ext cx="1533" cy="363"/>
              </a:xfrm>
              <a:prstGeom prst="rect">
                <a:avLst/>
              </a:prstGeom>
              <a:solidFill>
                <a:schemeClr val="bg2">
                  <a:alpha val="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hr-HR" sz="2100" b="1">
                    <a:solidFill>
                      <a:schemeClr val="tx2"/>
                    </a:solidFill>
                    <a:latin typeface="Calibri" pitchFamily="34" charset="0"/>
                  </a:rPr>
                  <a:t>43,76%   PREMIJE</a:t>
                </a:r>
              </a:p>
            </p:txBody>
          </p:sp>
          <p:sp>
            <p:nvSpPr>
              <p:cNvPr id="21517" name="Rectangle 15"/>
              <p:cNvSpPr>
                <a:spLocks noChangeArrowheads="1"/>
              </p:cNvSpPr>
              <p:nvPr/>
            </p:nvSpPr>
            <p:spPr bwMode="auto">
              <a:xfrm>
                <a:off x="388" y="2908"/>
                <a:ext cx="1533" cy="363"/>
              </a:xfrm>
              <a:prstGeom prst="rect">
                <a:avLst/>
              </a:prstGeom>
              <a:solidFill>
                <a:schemeClr val="bg2">
                  <a:alpha val="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hr-HR" sz="2100" b="1">
                    <a:solidFill>
                      <a:schemeClr val="tx2"/>
                    </a:solidFill>
                    <a:latin typeface="Calibri" pitchFamily="34" charset="0"/>
                  </a:rPr>
                  <a:t>76,51 %  PREMIJE</a:t>
                </a:r>
              </a:p>
            </p:txBody>
          </p:sp>
          <p:sp>
            <p:nvSpPr>
              <p:cNvPr id="21518" name="Rectangle 16"/>
              <p:cNvSpPr>
                <a:spLocks noChangeArrowheads="1"/>
              </p:cNvSpPr>
              <p:nvPr/>
            </p:nvSpPr>
            <p:spPr bwMode="auto">
              <a:xfrm>
                <a:off x="391" y="3429"/>
                <a:ext cx="1533" cy="363"/>
              </a:xfrm>
              <a:prstGeom prst="rect">
                <a:avLst/>
              </a:prstGeom>
              <a:solidFill>
                <a:schemeClr val="bg2">
                  <a:alpha val="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hr-HR" sz="2100" b="1">
                    <a:solidFill>
                      <a:schemeClr val="tx2"/>
                    </a:solidFill>
                    <a:latin typeface="Calibri" pitchFamily="34" charset="0"/>
                  </a:rPr>
                  <a:t>31,50 %  PREMIJE</a:t>
                </a:r>
              </a:p>
            </p:txBody>
          </p:sp>
        </p:grpSp>
      </p:grpSp>
      <p:grpSp>
        <p:nvGrpSpPr>
          <p:cNvPr id="21509" name="Group 19"/>
          <p:cNvGrpSpPr>
            <a:grpSpLocks/>
          </p:cNvGrpSpPr>
          <p:nvPr/>
        </p:nvGrpSpPr>
        <p:grpSpPr bwMode="auto">
          <a:xfrm>
            <a:off x="430213" y="3783013"/>
            <a:ext cx="2443162" cy="2230437"/>
            <a:chOff x="385" y="2387"/>
            <a:chExt cx="1539" cy="1405"/>
          </a:xfrm>
        </p:grpSpPr>
        <p:sp>
          <p:nvSpPr>
            <p:cNvPr id="21510" name="Rectangle 20"/>
            <p:cNvSpPr>
              <a:spLocks noChangeArrowheads="1"/>
            </p:cNvSpPr>
            <p:nvPr/>
          </p:nvSpPr>
          <p:spPr bwMode="auto">
            <a:xfrm>
              <a:off x="385" y="2387"/>
              <a:ext cx="1533" cy="363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2400" b="1">
                  <a:solidFill>
                    <a:schemeClr val="tx2"/>
                  </a:solidFill>
                  <a:latin typeface="Calibri" pitchFamily="34" charset="0"/>
                </a:rPr>
                <a:t>UKUPNO</a:t>
              </a:r>
            </a:p>
          </p:txBody>
        </p:sp>
        <p:sp>
          <p:nvSpPr>
            <p:cNvPr id="21511" name="Rectangle 21"/>
            <p:cNvSpPr>
              <a:spLocks noChangeArrowheads="1"/>
            </p:cNvSpPr>
            <p:nvPr/>
          </p:nvSpPr>
          <p:spPr bwMode="auto">
            <a:xfrm>
              <a:off x="388" y="2908"/>
              <a:ext cx="1533" cy="363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2400" b="1">
                  <a:solidFill>
                    <a:schemeClr val="tx2"/>
                  </a:solidFill>
                  <a:latin typeface="Calibri" pitchFamily="34" charset="0"/>
                </a:rPr>
                <a:t>ŽIVOT</a:t>
              </a:r>
            </a:p>
          </p:txBody>
        </p:sp>
        <p:sp>
          <p:nvSpPr>
            <p:cNvPr id="21512" name="Rectangle 22"/>
            <p:cNvSpPr>
              <a:spLocks noChangeArrowheads="1"/>
            </p:cNvSpPr>
            <p:nvPr/>
          </p:nvSpPr>
          <p:spPr bwMode="auto">
            <a:xfrm>
              <a:off x="391" y="3429"/>
              <a:ext cx="1533" cy="363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r-HR" sz="2400" b="1">
                  <a:solidFill>
                    <a:schemeClr val="tx2"/>
                  </a:solidFill>
                  <a:latin typeface="Calibri" pitchFamily="34" charset="0"/>
                </a:rPr>
                <a:t>NEŽIVOT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DAF348-99C1-4CA6-BC15-5B58E98A6387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611188" y="6188075"/>
            <a:ext cx="7273925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hr-HR" sz="1600">
                <a:solidFill>
                  <a:schemeClr val="accent1">
                    <a:lumMod val="50000"/>
                  </a:schemeClr>
                </a:solidFill>
                <a:latin typeface="+mn-lt"/>
              </a:rPr>
              <a:t>Izvor: </a:t>
            </a:r>
            <a:r>
              <a:rPr lang="hr-HR" sz="1600">
                <a:solidFill>
                  <a:schemeClr val="accent1">
                    <a:lumMod val="50000"/>
                  </a:schemeClr>
                </a:solidFill>
                <a:latin typeface="+mn-lt"/>
              </a:rPr>
              <a:t>HUO</a:t>
            </a:r>
            <a:endParaRPr lang="hr-HR" sz="160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30055" name="Rectangle 7"/>
          <p:cNvSpPr>
            <a:spLocks noChangeArrowheads="1"/>
          </p:cNvSpPr>
          <p:nvPr/>
        </p:nvSpPr>
        <p:spPr bwMode="auto">
          <a:xfrm>
            <a:off x="7019925" y="1555750"/>
            <a:ext cx="15049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600" b="1">
                <a:solidFill>
                  <a:schemeClr val="accent1">
                    <a:lumMod val="50000"/>
                  </a:schemeClr>
                </a:solidFill>
                <a:latin typeface="+mn-lt"/>
              </a:rPr>
              <a:t>u tisućama </a:t>
            </a:r>
            <a:r>
              <a:rPr lang="hr-HR" sz="1600" b="1">
                <a:solidFill>
                  <a:schemeClr val="accent1">
                    <a:lumMod val="50000"/>
                  </a:schemeClr>
                </a:solidFill>
                <a:latin typeface="+mn-lt"/>
              </a:rPr>
              <a:t>EUR</a:t>
            </a:r>
            <a:endParaRPr lang="hr-HR" sz="1600" b="1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2800" b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ZARAČUNATA BRUTO PREMIJA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hr-HR" sz="2800" b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 DRUŠTAVA ZA OSIGURANJE</a:t>
            </a:r>
          </a:p>
        </p:txBody>
      </p:sp>
      <p:sp>
        <p:nvSpPr>
          <p:cNvPr id="10" name="Oval 9"/>
          <p:cNvSpPr/>
          <p:nvPr/>
        </p:nvSpPr>
        <p:spPr>
          <a:xfrm>
            <a:off x="7462838" y="1979613"/>
            <a:ext cx="1223962" cy="4176712"/>
          </a:xfrm>
          <a:prstGeom prst="ellipse">
            <a:avLst/>
          </a:prstGeom>
          <a:noFill/>
          <a:ln w="603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11188" y="5867400"/>
            <a:ext cx="1387475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(1€</a:t>
            </a:r>
            <a:r>
              <a:rPr lang="hr-HR" sz="1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=7,51734 </a:t>
            </a:r>
            <a:r>
              <a:rPr lang="hr-HR" sz="1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kn)</a:t>
            </a:r>
            <a:endParaRPr lang="hr-HR" sz="1400" dirty="0">
              <a:latin typeface="+mn-lt"/>
            </a:endParaRPr>
          </a:p>
        </p:txBody>
      </p:sp>
      <p:graphicFrame>
        <p:nvGraphicFramePr>
          <p:cNvPr id="11" name="Chart 10"/>
          <p:cNvGraphicFramePr>
            <a:graphicFrameLocks/>
          </p:cNvGraphicFramePr>
          <p:nvPr/>
        </p:nvGraphicFramePr>
        <p:xfrm>
          <a:off x="611188" y="2057400"/>
          <a:ext cx="7913060" cy="3810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260350"/>
            <a:ext cx="8027987" cy="1143000"/>
          </a:xfrm>
        </p:spPr>
        <p:txBody>
          <a:bodyPr/>
          <a:lstStyle/>
          <a:p>
            <a:r>
              <a:rPr lang="hr-HR" sz="2800" b="1" smtClean="0">
                <a:solidFill>
                  <a:schemeClr val="tx2"/>
                </a:solidFill>
              </a:rPr>
              <a:t>TREND RASTA/PADA PREMIJA</a:t>
            </a:r>
            <a:br>
              <a:rPr lang="hr-HR" sz="2800" b="1" smtClean="0">
                <a:solidFill>
                  <a:schemeClr val="tx2"/>
                </a:solidFill>
              </a:rPr>
            </a:br>
            <a:r>
              <a:rPr lang="hr-HR" sz="2800" b="1" smtClean="0">
                <a:solidFill>
                  <a:schemeClr val="tx2"/>
                </a:solidFill>
              </a:rPr>
              <a:t> ŽIVOTNOG I NEŽIVOTNOG OSIGURANJA</a:t>
            </a:r>
          </a:p>
        </p:txBody>
      </p:sp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1EEAE-0699-4C53-8F8C-D409049ABB92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11188" y="5876925"/>
            <a:ext cx="7273925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hr-HR" sz="1600">
                <a:solidFill>
                  <a:schemeClr val="accent1">
                    <a:lumMod val="50000"/>
                  </a:schemeClr>
                </a:solidFill>
                <a:latin typeface="+mn-lt"/>
              </a:rPr>
              <a:t>Izvor: </a:t>
            </a:r>
            <a:r>
              <a:rPr lang="hr-HR" sz="1600">
                <a:solidFill>
                  <a:schemeClr val="accent1">
                    <a:lumMod val="50000"/>
                  </a:schemeClr>
                </a:solidFill>
                <a:latin typeface="+mn-lt"/>
              </a:rPr>
              <a:t>HUO</a:t>
            </a:r>
            <a:endParaRPr lang="hr-HR" sz="160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683569" y="1533431"/>
          <a:ext cx="7776864" cy="4343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Oval 7"/>
          <p:cNvSpPr/>
          <p:nvPr/>
        </p:nvSpPr>
        <p:spPr>
          <a:xfrm>
            <a:off x="7524750" y="3644900"/>
            <a:ext cx="935038" cy="1871663"/>
          </a:xfrm>
          <a:prstGeom prst="ellipse">
            <a:avLst/>
          </a:prstGeom>
          <a:noFill/>
          <a:ln w="603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188913"/>
            <a:ext cx="7740650" cy="1143000"/>
          </a:xfrm>
        </p:spPr>
        <p:txBody>
          <a:bodyPr/>
          <a:lstStyle/>
          <a:p>
            <a:r>
              <a:rPr lang="hr-HR" sz="2800" b="1" smtClean="0">
                <a:solidFill>
                  <a:schemeClr val="tx2"/>
                </a:solidFill>
              </a:rPr>
              <a:t>STRUKTURA PORTFELJA U 2012. GODINI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BBFF46-5EF8-4618-9817-843A6C23ED21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11188" y="5876925"/>
            <a:ext cx="7273925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hr-HR" sz="1600">
                <a:solidFill>
                  <a:schemeClr val="accent1">
                    <a:lumMod val="50000"/>
                  </a:schemeClr>
                </a:solidFill>
                <a:latin typeface="+mn-lt"/>
              </a:rPr>
              <a:t>Izvor: </a:t>
            </a:r>
            <a:r>
              <a:rPr lang="hr-HR" sz="1600">
                <a:solidFill>
                  <a:schemeClr val="accent1">
                    <a:lumMod val="50000"/>
                  </a:schemeClr>
                </a:solidFill>
                <a:latin typeface="+mn-lt"/>
              </a:rPr>
              <a:t>HUO</a:t>
            </a:r>
            <a:endParaRPr lang="hr-HR" sz="160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323528" y="969644"/>
          <a:ext cx="8496944" cy="4918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Sors201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ThemeSors2013</Template>
  <TotalTime>6310</TotalTime>
  <Words>1065</Words>
  <Application>Microsoft Office PowerPoint</Application>
  <PresentationFormat>On-screen Show (4:3)</PresentationFormat>
  <Paragraphs>362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Calibri</vt:lpstr>
      <vt:lpstr>Arial</vt:lpstr>
      <vt:lpstr>Times New Roman</vt:lpstr>
      <vt:lpstr>Cooper Lt BT</vt:lpstr>
      <vt:lpstr>Cambria</vt:lpstr>
      <vt:lpstr>Wingdings</vt:lpstr>
      <vt:lpstr>ThemeSors2013</vt:lpstr>
      <vt:lpstr>ThemeSors2013</vt:lpstr>
      <vt:lpstr>Microsoft Excel Chart</vt:lpstr>
      <vt:lpstr>TRŽIŠTE OSIGURANJA U REPUBLICI HRVATSKOJ - U 2012. GODINI -</vt:lpstr>
      <vt:lpstr>Slide 2</vt:lpstr>
      <vt:lpstr>ZAKONODAVNI OKVIR - temeljni </vt:lpstr>
      <vt:lpstr>Slide 4</vt:lpstr>
      <vt:lpstr>Slide 5</vt:lpstr>
      <vt:lpstr>STRUKTURA VLASNIŠTVA - 31.12.2012. - DRUŠTVA ZA OSIGURANJE -</vt:lpstr>
      <vt:lpstr>Slide 7</vt:lpstr>
      <vt:lpstr>TREND RASTA/PADA PREMIJA  ŽIVOTNOG I NEŽIVOTNOG OSIGURANJA</vt:lpstr>
      <vt:lpstr>STRUKTURA PORTFELJA U 2012. GODINI</vt:lpstr>
      <vt:lpstr>USPOREDBA UČEŠĆA PREMIJE  NAJZASTUPLJENIJIH GRUPA OSIGURANJA</vt:lpstr>
      <vt:lpstr>UČEŠĆE PREMIJE OSIGURANJA U BDP-U  (PENETRACIJA OSIGURANJA)</vt:lpstr>
      <vt:lpstr>PREMIJA OSIGURANJA PO STANOVNIKU (GUSTOĆA OSIGURANJA)  </vt:lpstr>
      <vt:lpstr>KONCENTRACIJA PREMIJE</vt:lpstr>
      <vt:lpstr>PRODAJA OSIGURANJA  PO KANALIMA PRODAJE U 2012.</vt:lpstr>
      <vt:lpstr>Slide 15</vt:lpstr>
      <vt:lpstr>Na putu prema Europskoj uniji...</vt:lpstr>
      <vt:lpstr>Na putu prema Europskoj uniji...</vt:lpstr>
      <vt:lpstr>Mirovinska reforma i zdravstvena reforma u RH</vt:lpstr>
      <vt:lpstr>Slide 19</vt:lpstr>
    </vt:vector>
  </TitlesOfParts>
  <Company>_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nina filipovic</dc:creator>
  <cp:lastModifiedBy>TEST</cp:lastModifiedBy>
  <cp:revision>173</cp:revision>
  <cp:lastPrinted>2013-06-19T11:09:28Z</cp:lastPrinted>
  <dcterms:created xsi:type="dcterms:W3CDTF">2012-05-06T19:27:53Z</dcterms:created>
  <dcterms:modified xsi:type="dcterms:W3CDTF">2013-06-24T06:14:46Z</dcterms:modified>
</cp:coreProperties>
</file>