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68" r:id="rId3"/>
    <p:sldId id="272" r:id="rId4"/>
    <p:sldId id="269" r:id="rId5"/>
    <p:sldId id="270" r:id="rId6"/>
    <p:sldId id="271" r:id="rId7"/>
    <p:sldId id="263" r:id="rId8"/>
    <p:sldId id="262" r:id="rId9"/>
    <p:sldId id="267" r:id="rId10"/>
    <p:sldId id="266" r:id="rId11"/>
    <p:sldId id="257" r:id="rId12"/>
    <p:sldId id="258" r:id="rId13"/>
    <p:sldId id="259" r:id="rId14"/>
    <p:sldId id="261" r:id="rId15"/>
    <p:sldId id="260" r:id="rId16"/>
    <p:sldId id="26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70D3ABE-7BDE-4263-87A1-E1050C408025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0C449E0-585A-4795-90D3-ADB8441CA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5ECCA2-934E-43D1-B82A-49002D9D9B0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A60F4F-A92F-4A36-BEFC-F95C2FF65D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9C9DA4-D195-46B1-AB10-15C6EA99C7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9A4114-5D19-4AFB-AABF-DCA24C366B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BD0AB2-140A-48D9-B953-6281315BDE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37292C-30C5-498D-9043-A95D713B53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E989EF-032F-4B0C-BF31-E9CC9F487A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226D-381D-4121-B7C3-CA84410677E9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54252-081B-4A78-B4D4-755F344A2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74C3F-F555-4AE8-8F54-F7CAF11EC808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6B837-B259-4227-8752-7B77A0D79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15C3-8800-4494-B6A8-F78324D4DD63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8FA52-957E-4FAC-8141-CE0D1AD9D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021A7-F9B5-410D-B72E-95077BE3BC91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AFB04-CE63-4935-8675-76C5BAEB8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AC9DB-FBF5-4D75-A402-5B90FDF1F4B7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3C9D7-2782-482D-B3E1-F3776EF86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1461-B950-49F4-8245-569C1CF7C98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92D9B-D5F2-4601-92C8-48EFB4F4E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C979E-F4ED-47DB-BBF2-75F866046E57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F3CC2-DA7D-48E1-A87E-74C587DF9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6635F-67BB-4825-A500-10BC7445DB73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ED3D2-B86D-42BE-BF44-B623F565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59EF-FA5A-4A10-9386-2E6876805DD9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E13B5-CED6-4658-82A8-9F76619C3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84D70-4296-4E48-B9C3-AC7E143BDAEB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F44F-8236-46E6-9AC3-C7F2CF0AD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8364-9513-45B4-87E1-C4787C879A9E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0956B-D1C5-4519-9DF1-CBA095629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8F1108-6C2C-4305-8640-CF4C46E4CA62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EBD4DF-437F-4487-9A7E-C88515557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- CRNA GORA – </a:t>
            </a:r>
            <a:br>
              <a:rPr lang="bs-Latn-BA" dirty="0" smtClean="0"/>
            </a:br>
            <a:r>
              <a:rPr lang="bs-Latn-BA" dirty="0" smtClean="0"/>
              <a:t> PREGLED TRŽIŠTA OSIGURANJA U 2012. GODINI</a:t>
            </a:r>
            <a:br>
              <a:rPr lang="bs-Latn-B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dirty="0" smtClean="0"/>
              <a:t>Boris Šaban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dirty="0" smtClean="0"/>
              <a:t>Udruženje Nacionalni biro osiguravača Crne Gore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Struktura kapitala</a:t>
            </a:r>
            <a:endParaRPr lang="en-US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68313" y="2420938"/>
          <a:ext cx="8229600" cy="1517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664296"/>
                <a:gridCol w="2376264"/>
                <a:gridCol w="2468960"/>
              </a:tblGrid>
              <a:tr h="3708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Ukupan akcijski kapital</a:t>
                      </a:r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>
                          <a:solidFill>
                            <a:schemeClr val="tx1"/>
                          </a:solidFill>
                        </a:rPr>
                        <a:t>Domaći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>
                          <a:solidFill>
                            <a:schemeClr val="tx1"/>
                          </a:solidFill>
                        </a:rPr>
                        <a:t>Strani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49239"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2010.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45,652 mil €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6,634 mil € (14,53 %)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39,018 mil € (85,47 %)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5527"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2011.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44,989 mil €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6,566 mil € (14,60 %)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38,423 mil € (85,40 %)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2012.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45,989 mil €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15,247 mil € (33,15 %)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30,742 mil € (66,85 %)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</a:t>
            </a:r>
            <a:r>
              <a:rPr lang="bs-Latn-BA" dirty="0" smtClean="0"/>
              <a:t>č</a:t>
            </a:r>
            <a:r>
              <a:rPr lang="en-US" dirty="0" smtClean="0"/>
              <a:t>e</a:t>
            </a:r>
            <a:r>
              <a:rPr lang="bs-Latn-BA" dirty="0" smtClean="0"/>
              <a:t>šć</a:t>
            </a:r>
            <a:r>
              <a:rPr lang="en-US" dirty="0" smtClean="0"/>
              <a:t>e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u </a:t>
            </a:r>
            <a:r>
              <a:rPr lang="en-US" dirty="0" err="1" smtClean="0"/>
              <a:t>ukupnoj</a:t>
            </a:r>
            <a:r>
              <a:rPr lang="en-US" dirty="0" smtClean="0"/>
              <a:t> </a:t>
            </a:r>
            <a:r>
              <a:rPr lang="en-US" dirty="0" err="1" smtClean="0"/>
              <a:t>premiji</a:t>
            </a:r>
            <a:endParaRPr lang="en-US" dirty="0"/>
          </a:p>
        </p:txBody>
      </p:sp>
      <p:graphicFrame>
        <p:nvGraphicFramePr>
          <p:cNvPr id="26626" name="Content Placeholder 9"/>
          <p:cNvGraphicFramePr>
            <a:graphicFrameLocks noGrp="1"/>
          </p:cNvGraphicFramePr>
          <p:nvPr>
            <p:ph idx="1"/>
          </p:nvPr>
        </p:nvGraphicFramePr>
        <p:xfrm>
          <a:off x="417513" y="1649413"/>
          <a:ext cx="8331200" cy="4627562"/>
        </p:xfrm>
        <a:graphic>
          <a:graphicData uri="http://schemas.openxmlformats.org/presentationml/2006/ole">
            <p:oleObj spid="_x0000_s26626" r:id="rId4" imgW="8333954" imgH="462726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Vode</a:t>
            </a:r>
            <a:r>
              <a:rPr lang="bs-Latn-BA" smtClean="0"/>
              <a:t>ć</a:t>
            </a:r>
            <a:r>
              <a:rPr lang="sr-Latn-CS" smtClean="0"/>
              <a:t>a</a:t>
            </a:r>
            <a:r>
              <a:rPr lang="en-US" smtClean="0"/>
              <a:t> dru</a:t>
            </a:r>
            <a:r>
              <a:rPr lang="bs-Latn-BA" smtClean="0"/>
              <a:t>š</a:t>
            </a:r>
            <a:r>
              <a:rPr lang="en-US" smtClean="0"/>
              <a:t>tva - </a:t>
            </a:r>
            <a:r>
              <a:rPr lang="bs-Latn-BA" smtClean="0"/>
              <a:t>Ž</a:t>
            </a:r>
            <a:r>
              <a:rPr lang="en-US" smtClean="0"/>
              <a:t>ivot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95288" y="1773238"/>
          <a:ext cx="8229600" cy="3235325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92088"/>
                <a:gridCol w="3672408"/>
                <a:gridCol w="1944216"/>
                <a:gridCol w="18208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Grawe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4,685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49,61 %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Uniqa životno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1,574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16,66 %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Lovćen životno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1,411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14,94 %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Merkur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0,969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10,96 %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Wiener Stadtische životno</a:t>
                      </a:r>
                      <a:r>
                        <a:rPr lang="x-none" baseline="0" dirty="0" smtClean="0"/>
                        <a:t> </a:t>
                      </a:r>
                      <a:r>
                        <a:rPr lang="x-none" dirty="0" smtClean="0"/>
                        <a:t>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0,630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6,67 %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Atlas 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0,175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1,85 %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UKUPNO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9,444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100,00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Vode</a:t>
            </a:r>
            <a:r>
              <a:rPr lang="bs-Latn-BA" smtClean="0"/>
              <a:t>ć</a:t>
            </a:r>
            <a:r>
              <a:rPr lang="sr-Latn-CS" smtClean="0"/>
              <a:t>a</a:t>
            </a:r>
            <a:r>
              <a:rPr lang="en-US" smtClean="0"/>
              <a:t> dru</a:t>
            </a:r>
            <a:r>
              <a:rPr lang="bs-Latn-BA" smtClean="0"/>
              <a:t>š</a:t>
            </a:r>
            <a:r>
              <a:rPr lang="en-US" smtClean="0"/>
              <a:t>tva - Ne</a:t>
            </a:r>
            <a:r>
              <a:rPr lang="bs-Latn-BA" smtClean="0"/>
              <a:t>ž</a:t>
            </a:r>
            <a:r>
              <a:rPr lang="en-US" smtClean="0"/>
              <a:t>ivot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73238"/>
          <a:ext cx="8229600" cy="286543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725960"/>
                <a:gridCol w="2376264"/>
                <a:gridCol w="2108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Lovćen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27,284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47,49 %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Sava Montenegro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10,875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18,93 %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Delta Generali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9,480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16,50 %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Uniqa neživotno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7,792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13,56 %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Swiss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2,015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3,51 %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UKUPNO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57,446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100,00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Vode</a:t>
            </a:r>
            <a:r>
              <a:rPr lang="bs-Latn-BA" smtClean="0"/>
              <a:t>ć</a:t>
            </a:r>
            <a:r>
              <a:rPr lang="en-US" smtClean="0"/>
              <a:t>ih 10 dru</a:t>
            </a:r>
            <a:r>
              <a:rPr lang="bs-Latn-BA" smtClean="0"/>
              <a:t>š</a:t>
            </a:r>
            <a:r>
              <a:rPr lang="en-US" smtClean="0"/>
              <a:t>tava - Ukupno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229600" cy="43497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92088"/>
                <a:gridCol w="3672408"/>
                <a:gridCol w="1944216"/>
                <a:gridCol w="18208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Lovćen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27,284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40,90 %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Sava Montenegro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10,875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16,30 %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Delta Generali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9,480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14,21 %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Uniqa neživotno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7,792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11,68 %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Grawe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4,685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7,02 %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Swiss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2,015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3,02 %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Uniqa životno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1,574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2,36 %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Lovćen</a:t>
                      </a:r>
                      <a:r>
                        <a:rPr lang="x-none" baseline="0" dirty="0" smtClean="0"/>
                        <a:t> životno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1,411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2,11 %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Merkur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0,969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1,45 %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Wiener Staditsche životno osiguranje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0,630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x-none" dirty="0" smtClean="0"/>
                        <a:t>0,94 %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Bitni doga</a:t>
            </a:r>
            <a:r>
              <a:rPr lang="bs-Latn-BA" smtClean="0"/>
              <a:t>đ</a:t>
            </a:r>
            <a:r>
              <a:rPr lang="en-US" smtClean="0"/>
              <a:t>aji na tr</a:t>
            </a:r>
            <a:r>
              <a:rPr lang="bs-Latn-BA" smtClean="0"/>
              <a:t>ž</a:t>
            </a:r>
            <a:r>
              <a:rPr lang="en-US" smtClean="0"/>
              <a:t>i</a:t>
            </a:r>
            <a:r>
              <a:rPr lang="bs-Latn-BA" smtClean="0"/>
              <a:t>š</a:t>
            </a:r>
            <a:r>
              <a:rPr lang="en-US" smtClean="0"/>
              <a:t>tu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2349500"/>
          <a:ext cx="8229600" cy="20208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02432"/>
                <a:gridCol w="7427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r>
                        <a:rPr lang="x-none" b="0" dirty="0" smtClean="0"/>
                        <a:t>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b="0" dirty="0" smtClean="0"/>
                        <a:t>Novi</a:t>
                      </a:r>
                      <a:r>
                        <a:rPr lang="x-none" b="0" baseline="0" dirty="0" smtClean="0"/>
                        <a:t> „Zakon o obaveznom osiguranju u saobraćaju“ (Sl. List Crne Gore br.44/12 od 09.08.2012.)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x-none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Izmjene i dopune „Zakona o osiguranju“ (Sl. List crne gore</a:t>
                      </a:r>
                      <a:r>
                        <a:rPr lang="x-none" baseline="0" dirty="0" smtClean="0"/>
                        <a:t>  br. 45/12 od 17.08.2012.)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x-none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01.02.2012. Aktivirano članstvo Crne Gore u sistemu Zelene Karte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x-none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Životna osiguranja </a:t>
                      </a:r>
                      <a:r>
                        <a:rPr lang="x-none" smtClean="0"/>
                        <a:t>Delta Generali </a:t>
                      </a:r>
                      <a:r>
                        <a:rPr lang="x-none" dirty="0" smtClean="0"/>
                        <a:t>zvanično prestali </a:t>
                      </a:r>
                      <a:r>
                        <a:rPr lang="x-none" smtClean="0"/>
                        <a:t>sa radom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060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bs-Latn-BA" smtClean="0"/>
          </a:p>
          <a:p>
            <a:pPr algn="ctr">
              <a:buFont typeface="Arial" charset="0"/>
              <a:buNone/>
            </a:pPr>
            <a:r>
              <a:rPr lang="bs-Latn-BA" sz="5400" smtClean="0"/>
              <a:t>Hvala na pažnji!</a:t>
            </a:r>
          </a:p>
          <a:p>
            <a:pPr algn="ctr">
              <a:buFont typeface="Arial" charset="0"/>
              <a:buNone/>
            </a:pPr>
            <a:endParaRPr lang="bs-Latn-BA" smtClean="0"/>
          </a:p>
          <a:p>
            <a:pPr algn="ctr">
              <a:buFont typeface="Arial" charset="0"/>
              <a:buNone/>
            </a:pPr>
            <a:endParaRPr lang="bs-Latn-BA" smtClean="0"/>
          </a:p>
          <a:p>
            <a:pPr algn="ctr">
              <a:buFont typeface="Arial" charset="0"/>
              <a:buNone/>
            </a:pPr>
            <a:endParaRPr lang="bs-Latn-BA" smtClean="0"/>
          </a:p>
        </p:txBody>
      </p:sp>
      <p:sp>
        <p:nvSpPr>
          <p:cNvPr id="36866" name="TextBox 8"/>
          <p:cNvSpPr txBox="1">
            <a:spLocks noChangeArrowheads="1"/>
          </p:cNvSpPr>
          <p:nvPr/>
        </p:nvSpPr>
        <p:spPr bwMode="auto">
          <a:xfrm>
            <a:off x="584200" y="482441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>
                <a:latin typeface="Calibri" pitchFamily="34" charset="0"/>
              </a:rPr>
              <a:t>Udruženje - Nacionalni Biro Osiguravača Crne Gore</a:t>
            </a:r>
            <a:br>
              <a:rPr lang="sr-Latn-CS">
                <a:latin typeface="Calibri" pitchFamily="34" charset="0"/>
              </a:rPr>
            </a:br>
            <a:r>
              <a:rPr lang="sr-Latn-CS">
                <a:latin typeface="Calibri" pitchFamily="34" charset="0"/>
              </a:rPr>
              <a:t>PC EUROPOINT,Bulevar Svetog Petra Cetinjskog 1A/II Podgorica, Crna Gora  </a:t>
            </a:r>
            <a:br>
              <a:rPr lang="sr-Latn-CS">
                <a:latin typeface="Calibri" pitchFamily="34" charset="0"/>
              </a:rPr>
            </a:br>
            <a:r>
              <a:rPr lang="sr-Latn-CS">
                <a:latin typeface="Calibri" pitchFamily="34" charset="0"/>
              </a:rPr>
              <a:t>Tel: + 382 20 243 440, fax: +382 20 446, </a:t>
            </a:r>
            <a:br>
              <a:rPr lang="sr-Latn-CS">
                <a:latin typeface="Calibri" pitchFamily="34" charset="0"/>
              </a:rPr>
            </a:br>
            <a:r>
              <a:rPr lang="sr-Latn-CS">
                <a:latin typeface="Calibri" pitchFamily="34" charset="0"/>
              </a:rPr>
              <a:t>e-mail: </a:t>
            </a:r>
            <a:r>
              <a:rPr lang="sr-Latn-CS">
                <a:solidFill>
                  <a:srgbClr val="FF0000"/>
                </a:solidFill>
                <a:latin typeface="Calibri" pitchFamily="34" charset="0"/>
              </a:rPr>
              <a:t>nbocg@t-com.me</a:t>
            </a:r>
            <a:r>
              <a:rPr lang="sr-Latn-CS">
                <a:latin typeface="Calibri" pitchFamily="34" charset="0"/>
              </a:rPr>
              <a:t>   web: </a:t>
            </a:r>
            <a:r>
              <a:rPr lang="sr-Latn-CS">
                <a:solidFill>
                  <a:srgbClr val="FF0000"/>
                </a:solidFill>
                <a:latin typeface="Calibri" pitchFamily="34" charset="0"/>
              </a:rPr>
              <a:t>www.nbocg.me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Regulativa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Zakon o osiguranju (“SL RCG”, broj 78/06 od 22. 12. 2006. </a:t>
            </a:r>
            <a:r>
              <a:rPr lang="x-none" dirty="0" smtClean="0"/>
              <a:t>godine i  broj 45/12 od 17.08.2012).</a:t>
            </a: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 smtClean="0"/>
              <a:t>Novi Zakon </a:t>
            </a:r>
            <a:r>
              <a:rPr lang="x-none" dirty="0"/>
              <a:t>o obaveznom osiguranjau (“SL RCG”, broj </a:t>
            </a:r>
            <a:r>
              <a:rPr lang="x-none" dirty="0" smtClean="0"/>
              <a:t>44/12 </a:t>
            </a:r>
            <a:r>
              <a:rPr lang="x-none" dirty="0"/>
              <a:t>od </a:t>
            </a:r>
            <a:r>
              <a:rPr lang="x-none" dirty="0" smtClean="0"/>
              <a:t>9.08. 2012. </a:t>
            </a:r>
            <a:r>
              <a:rPr lang="x-none" dirty="0"/>
              <a:t>godine).</a:t>
            </a:r>
            <a:br>
              <a:rPr lang="x-none" dirty="0"/>
            </a:b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Zakon o stečaju i likvidaciji društava za osiguranje (“SL RCG”, broj 11/07 od 13.12.2007. godine). </a:t>
            </a:r>
            <a:br>
              <a:rPr lang="x-none" dirty="0"/>
            </a:b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smtClean="0"/>
              <a:t>Zakon o osiguranju-izmjene i dopune  </a:t>
            </a:r>
            <a:br>
              <a:rPr lang="sr-Latn-CS" sz="3200" smtClean="0"/>
            </a:br>
            <a:r>
              <a:rPr lang="sr-Latn-CS" sz="3200" smtClean="0"/>
              <a:t>Akcijski kapital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dirty="0"/>
              <a:t>Akcijski kapital društva za osiguranje ne može biti manji od </a:t>
            </a:r>
            <a:r>
              <a:rPr lang="x-none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400" dirty="0"/>
              <a:t>1) 2.000.000 eura za društvo koje obavlja poslove neživotnih osiguranja koji ne obuhvataju pojedine vrste osiguranja iz člana 9 stav 1 tač. 10 do 15 ovog zakona</a:t>
            </a:r>
            <a:r>
              <a:rPr lang="x-none" sz="2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400" dirty="0"/>
              <a:t>2) 3.000.000 eura za društvo koje obavlja poslove neživotnih osiguranja koji obuhvataju pojedine vrste osiguranja iz člana 9 stav 1 tač. 10 do 15 ovog zakona</a:t>
            </a:r>
            <a:r>
              <a:rPr lang="x-none" sz="2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400" dirty="0"/>
              <a:t>3) 3.000.000 eura za društvo koje obavlja poslove životnih osiguranja</a:t>
            </a:r>
            <a:r>
              <a:rPr lang="x-none" sz="24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400" dirty="0"/>
              <a:t>Akcijski kapital društva za reosiguranje ne može biti manji od 3.000.000 eura</a:t>
            </a:r>
            <a:r>
              <a:rPr lang="x-none" sz="26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600" dirty="0"/>
              <a:t>Društva za osiguranje koja obavljaju poslove neživotnih osiguranja dužna su da usklade visinu akcijskog kapitala sa članom 21 ovog zakona, u roku od godinu dana od dana stupanja na snagu ovog zakona</a:t>
            </a:r>
            <a:r>
              <a:rPr lang="x-none" sz="26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2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600" dirty="0"/>
              <a:t>Društva za osiguranje koja obavljaju poslove životnih osiguranja dužna su da usklade visinu akcijskog kapitala sa članom 21 ovog </a:t>
            </a:r>
            <a:r>
              <a:rPr lang="x-none" sz="2600" dirty="0" smtClean="0"/>
              <a:t>zakona u roku od sedam godine od dana stupanaj ovog zakona</a:t>
            </a:r>
            <a:r>
              <a:rPr lang="x-none" dirty="0" smtClean="0"/>
              <a:t>.</a:t>
            </a:r>
            <a:endParaRPr lang="x-non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smtClean="0"/>
              <a:t>Limiti odgovornosti po novom Zakonu o obaveznom osiguzranju u saobraćaju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Najniža osigurana suma na koju može biti ugovoreno osiguranje od autoodgovornosti iznosi</a:t>
            </a:r>
            <a:r>
              <a:rPr lang="x-none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1) za štetu zbog smrti, tjelesne povrede i narušenog zdravlja: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- za autobuse i teretna vozila, 750.000 Eura;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- za druga motorna i nepoznata vozila, 550.000 Eura;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- vozila kojima se prevoze opasne materije, 800.000 Eura</a:t>
            </a:r>
            <a:r>
              <a:rPr lang="x-none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2) za štetu zbog uništenja ili oštećenja stvari: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- za autobuse i teretna vozila, 500.000 Eura;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- za druga motorna vozila, 300.000 Eura;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- vozila kojima se prevoze opasne materije, 550.000 Eura</a:t>
            </a:r>
            <a:r>
              <a:rPr lang="x-none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 smtClean="0"/>
              <a:t>Ovi limiti primjenjivaće se nakon isteka  tri godine od dana stupanja na snagu novog zakona, tj. od avgusta 2015. godine.</a:t>
            </a:r>
            <a:endParaRPr lang="x-non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smtClean="0"/>
              <a:t>Limiti odgovornosti po novom Zakonu o obaveznom osiguzranju u saobraćaju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sz="1800" dirty="0"/>
              <a:t>Društva za osiguranje dužna su da, nakon isteka godine dana od dana stupanja na snagu ovog zakona, primijene sljedeće najniže osigurane sume: </a:t>
            </a:r>
            <a:endParaRPr lang="x-none" sz="1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x-none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1) za štetu zbog smrti, tjelesne povrede i narušenog zdravlja: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autobuse i teretna vozila - 400.000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druga motorna i nepoznata vozila - 250.000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vozila kojima se prevoze opasne materije - 450.000 Eura; </a:t>
            </a:r>
            <a:endParaRPr lang="x-none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2) za štetu zbog uništenja ili oštećenja stvari: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autobuse i teretna vozila - 200.000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druga motorna vozila - 150.000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vozila kojima se prevoze opasne materije - 250.000 Eura.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smtClean="0"/>
              <a:t>Limiti odgovornosti po novom Zakonu o obaveznom osiguzranju u saobraćaju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sz="1800" dirty="0"/>
              <a:t>Društva za osiguranje dužna su da, nakon isteka dvije godine od dana stupanja na snagu ovog zakona, primijene sljedeće najniže osigurane sume: </a:t>
            </a:r>
            <a:endParaRPr lang="x-none" sz="1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x-none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1) za štetu zbog smrti, tjelesne povrede i narušenog zdravlja: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autobuse i teretna vozila - 550.000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druga motorna i nepoznata vozila - 400.000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vozila kojima se prevoze opasne materije - 600.000 Eura; </a:t>
            </a:r>
            <a:endParaRPr lang="x-none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2) za štetu zbog uništenja ili oštećenja stvari: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autobuse i teretna vozila - 300.000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za druga motorna vozila - 220.000 Eura,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800" dirty="0"/>
              <a:t>- vozila kojima se prevoze opasne materije - 400.000 Eura.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Broj dru</a:t>
            </a:r>
            <a:r>
              <a:rPr lang="bs-Latn-BA" smtClean="0"/>
              <a:t>š</a:t>
            </a:r>
            <a:r>
              <a:rPr lang="en-US" smtClean="0"/>
              <a:t>tava na tr</a:t>
            </a:r>
            <a:r>
              <a:rPr lang="bs-Latn-BA" smtClean="0"/>
              <a:t>ž</a:t>
            </a:r>
            <a:r>
              <a:rPr lang="en-US" smtClean="0"/>
              <a:t>i</a:t>
            </a:r>
            <a:r>
              <a:rPr lang="bs-Latn-BA" smtClean="0"/>
              <a:t>š</a:t>
            </a:r>
            <a:r>
              <a:rPr lang="en-US" smtClean="0"/>
              <a:t>tu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2708275"/>
          <a:ext cx="8229600" cy="1430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bs-Latn-BA" sz="200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sz="200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Kompozitna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Reosiguranje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9280">
                <a:tc>
                  <a:txBody>
                    <a:bodyPr/>
                    <a:lstStyle/>
                    <a:p>
                      <a:pPr algn="ctr"/>
                      <a:r>
                        <a:rPr lang="x-none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x-none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Premija osiguranja u EUR 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2420938"/>
          <a:ext cx="8229600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Godina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r>
                        <a:rPr lang="x-none" b="1" dirty="0" smtClean="0"/>
                        <a:t>10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8,467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54,285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62,753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</a:t>
                      </a:r>
                      <a:r>
                        <a:rPr lang="x-none" b="1" dirty="0" smtClean="0"/>
                        <a:t>1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9,056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55,734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64,791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Rast</a:t>
                      </a:r>
                      <a:r>
                        <a:rPr lang="en-US" b="1" dirty="0" smtClean="0"/>
                        <a:t> 201</a:t>
                      </a:r>
                      <a:r>
                        <a:rPr lang="x-none" b="1" dirty="0" smtClean="0"/>
                        <a:t>2</a:t>
                      </a:r>
                      <a:r>
                        <a:rPr lang="en-US" b="1" dirty="0" smtClean="0"/>
                        <a:t>.</a:t>
                      </a:r>
                      <a:r>
                        <a:rPr lang="en-US" b="1" baseline="0" dirty="0" smtClean="0"/>
                        <a:t> : 201</a:t>
                      </a:r>
                      <a:r>
                        <a:rPr lang="x-none" b="1" baseline="0" dirty="0" smtClean="0"/>
                        <a:t>1</a:t>
                      </a:r>
                      <a:r>
                        <a:rPr lang="en-US" b="1" baseline="0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4,33</a:t>
                      </a:r>
                      <a:r>
                        <a:rPr lang="x-none" b="1" baseline="0" dirty="0" smtClean="0"/>
                        <a:t> 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3,07 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3,25 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</a:t>
                      </a:r>
                      <a:r>
                        <a:rPr lang="x-none" b="1" dirty="0" smtClean="0"/>
                        <a:t>2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9,448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57,447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66,895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Koncentracija premije osiguranja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850" y="2636838"/>
          <a:ext cx="8569325" cy="2079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/>
                <a:gridCol w="1992098"/>
                <a:gridCol w="1968342"/>
                <a:gridCol w="2016225"/>
              </a:tblGrid>
              <a:tr h="5040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Bruto premija osiguranja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62,753,517.32 €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64,791,699 €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66,895,809 €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5203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Prve tri kompanije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78,92 % </a:t>
                      </a:r>
                      <a:r>
                        <a:rPr lang="x-none" sz="1200" dirty="0" smtClean="0"/>
                        <a:t>ukupne premije</a:t>
                      </a:r>
                      <a:endParaRPr 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72,36 % </a:t>
                      </a:r>
                      <a:r>
                        <a:rPr lang="x-none" sz="1200" dirty="0" smtClean="0"/>
                        <a:t>ukupne premije</a:t>
                      </a:r>
                      <a:endParaRPr 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71,21 % </a:t>
                      </a:r>
                      <a:r>
                        <a:rPr lang="x-none" sz="1200" dirty="0" smtClean="0"/>
                        <a:t>ukupne premije</a:t>
                      </a:r>
                      <a:endParaRPr 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x-none" b="1" dirty="0" smtClean="0"/>
                        <a:t>Vodeća kompanija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53,94 % </a:t>
                      </a:r>
                      <a:r>
                        <a:rPr lang="x-none" sz="1200" dirty="0" smtClean="0"/>
                        <a:t>ukupne premije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45,37 % </a:t>
                      </a:r>
                      <a:r>
                        <a:rPr lang="x-none" sz="1200" dirty="0" smtClean="0"/>
                        <a:t>ukupne</a:t>
                      </a:r>
                      <a:r>
                        <a:rPr lang="x-none" sz="1200" baseline="0" dirty="0" smtClean="0"/>
                        <a:t> premije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40,78 % </a:t>
                      </a:r>
                      <a:r>
                        <a:rPr lang="x-none" sz="1200" dirty="0" smtClean="0"/>
                        <a:t>ukupne premije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936</Words>
  <Application>Microsoft Office PowerPoint</Application>
  <PresentationFormat>On-screen Show (4:3)</PresentationFormat>
  <Paragraphs>258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Arial</vt:lpstr>
      <vt:lpstr>Office Theme</vt:lpstr>
      <vt:lpstr>Microsoft Excel Chart</vt:lpstr>
      <vt:lpstr>  - CRNA GORA –   PREGLED TRŽIŠTA OSIGURANJA U 2012. GODINI </vt:lpstr>
      <vt:lpstr>Regulativa</vt:lpstr>
      <vt:lpstr>Zakon o osiguranju-izmjene i dopune   Akcijski kapital</vt:lpstr>
      <vt:lpstr>Limiti odgovornosti po novom Zakonu o obaveznom osiguzranju u saobraćaju</vt:lpstr>
      <vt:lpstr>Limiti odgovornosti po novom Zakonu o obaveznom osiguzranju u saobraćaju</vt:lpstr>
      <vt:lpstr>Limiti odgovornosti po novom Zakonu o obaveznom osiguzranju u saobraćaju</vt:lpstr>
      <vt:lpstr>Broj društava na tržištu</vt:lpstr>
      <vt:lpstr>Premija osiguranja u EUR 000</vt:lpstr>
      <vt:lpstr>Koncentracija premije osiguranja</vt:lpstr>
      <vt:lpstr>Struktura kapitala</vt:lpstr>
      <vt:lpstr>Učešće vrsta osiguranja u ukupnoj premiji</vt:lpstr>
      <vt:lpstr>Vodeća društva - Život</vt:lpstr>
      <vt:lpstr>Vodeća društva - Neživot</vt:lpstr>
      <vt:lpstr>Vodećih 10 društava - Ukupno</vt:lpstr>
      <vt:lpstr>Bitni događaji na tržištu</vt:lpstr>
      <vt:lpstr>Slide 16</vt:lpstr>
    </vt:vector>
  </TitlesOfParts>
  <Company>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 filipovic</dc:creator>
  <cp:lastModifiedBy>TEST</cp:lastModifiedBy>
  <cp:revision>61</cp:revision>
  <dcterms:created xsi:type="dcterms:W3CDTF">2012-05-06T19:27:53Z</dcterms:created>
  <dcterms:modified xsi:type="dcterms:W3CDTF">2013-06-24T06:14:10Z</dcterms:modified>
</cp:coreProperties>
</file>