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60" r:id="rId4"/>
    <p:sldId id="257" r:id="rId5"/>
    <p:sldId id="258" r:id="rId6"/>
    <p:sldId id="263" r:id="rId7"/>
    <p:sldId id="259" r:id="rId8"/>
    <p:sldId id="264" r:id="rId9"/>
    <p:sldId id="267" r:id="rId10"/>
    <p:sldId id="268" r:id="rId11"/>
    <p:sldId id="269" r:id="rId12"/>
    <p:sldId id="270" r:id="rId13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74162"/>
    <a:srgbClr val="0030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EBD441-CF02-4A04-8081-701D19A15AF3}" type="datetimeFigureOut">
              <a:rPr lang="sl-SI"/>
              <a:pPr>
                <a:defRPr/>
              </a:pPr>
              <a:t>24.6.2013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3500BC-0343-40BD-94D0-DCBE144A8C4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D4D0361-0527-4494-9677-05DA2823720F}" type="datetimeFigureOut">
              <a:rPr lang="sl-SI"/>
              <a:pPr>
                <a:defRPr/>
              </a:pPr>
              <a:t>24.6.2013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16280D-300B-4C66-826E-0C4113AC54A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8195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C0F0F8-1C66-472A-B352-789E0EE07A0D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6627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06BA4E-AA56-45B5-A915-94C076B37682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8675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31463B-BB04-4CB5-9B7F-340A98D7EF72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0723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44A2D0-7E0B-4B2F-B7FD-9775413CDEF5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0243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A4339A-4CFA-434D-8FDF-0218FBF6870F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2291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594759-D7C1-4EF1-BCA0-6AD2FB3C9C73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4339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780B65-C02F-45BF-8FDF-2DB515D10804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6387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C2541F-0598-4A00-A847-2A4B1C6E851C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8435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4DD539-8EE7-4090-8938-325F59E293BA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0483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03C98D-E96A-4DF3-B71E-AD2EC7055684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2531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86B814-306B-4AA6-8592-6343F40BD059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4579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AFB3-9C65-4DDF-A404-BFD40103F7B3}" type="slidenum">
              <a:rPr lang="sl-SI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0" descr="logo_AME_ECM_sl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78213" y="306388"/>
            <a:ext cx="2173287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>
                <a:solidFill>
                  <a:srgbClr val="07416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dirty="0" smtClean="0"/>
              <a:t>Uredite slog podnaslova matrice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>
          <a:xfrm>
            <a:off x="7667625" y="6356350"/>
            <a:ext cx="865188" cy="365125"/>
          </a:xfrm>
        </p:spPr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F485FD0-0260-4492-B0EC-E6FF5064DFC8}" type="datetimeFigureOut">
              <a:rPr lang="sl-SI"/>
              <a:pPr>
                <a:defRPr/>
              </a:pPr>
              <a:t>24.6.2013</a:t>
            </a:fld>
            <a:endParaRPr lang="sl-SI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CC36E6-EF21-4FBA-9FD5-01603E704238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58813" y="6356350"/>
            <a:ext cx="7008812" cy="365125"/>
          </a:xfrm>
        </p:spPr>
        <p:txBody>
          <a:bodyPr/>
          <a:lstStyle>
            <a:lvl1pPr>
              <a:defRPr dirty="0"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sl-SI"/>
              <a:t>   Gosposka ulica 1, Maribor                       </a:t>
            </a:r>
            <a:r>
              <a:rPr lang="sl-SI" b="1"/>
              <a:t>— </a:t>
            </a:r>
            <a:r>
              <a:rPr lang="sl-SI" b="1" err="1"/>
              <a:t>www.almamater.si</a:t>
            </a:r>
            <a:r>
              <a:rPr lang="sl-SI" b="1"/>
              <a:t> —                   </a:t>
            </a:r>
            <a:r>
              <a:rPr lang="sl-SI" err="1"/>
              <a:t>info@almamater.si</a:t>
            </a:r>
            <a:endParaRPr lang="sl-SI" b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02288" y="2060575"/>
            <a:ext cx="3506787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0" descr="logo_AME_ECM_sl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1600" y="44450"/>
            <a:ext cx="14859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07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4983C3B-0812-4EF1-8E11-DAAB247771CA}" type="datetimeFigureOut">
              <a:rPr lang="sl-SI"/>
              <a:pPr>
                <a:defRPr/>
              </a:pPr>
              <a:t>24.6.2013</a:t>
            </a:fld>
            <a:endParaRPr lang="sl-S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DE02FBB-C843-46DC-B51B-3FB41389122F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02288" y="2060575"/>
            <a:ext cx="3506787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0" descr="logo_AME_ECM_sl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1600" y="44450"/>
            <a:ext cx="14859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07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2A98B31-4652-419A-9333-9FC1DAB251E6}" type="datetimeFigureOut">
              <a:rPr lang="sl-SI"/>
              <a:pPr>
                <a:defRPr/>
              </a:pPr>
              <a:t>24.6.2013</a:t>
            </a:fld>
            <a:endParaRPr lang="sl-SI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4B6CDB6-4D9B-4F18-9BA9-15974282E56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8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5602288" y="2060575"/>
            <a:ext cx="3506787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250" y="0"/>
            <a:ext cx="706755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AEDE949-E64F-4DBF-A678-F90A29D30731}" type="datetimeFigureOut">
              <a:rPr lang="sl-SI"/>
              <a:pPr>
                <a:defRPr/>
              </a:pPr>
              <a:t>24.6.2013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84321B1-51DB-4868-B156-82EDD03841F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rgbClr val="07416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rgbClr val="07416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mamater.s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mamater.s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58813" y="2349500"/>
            <a:ext cx="7773987" cy="29511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1500" b="1" dirty="0">
                <a:effectLst/>
              </a:rPr>
              <a:t/>
            </a:r>
            <a:br>
              <a:rPr lang="en-US" sz="1500" b="1" dirty="0">
                <a:effectLst/>
              </a:rPr>
            </a:br>
            <a:r>
              <a:rPr lang="en-US" sz="1500" b="1" dirty="0">
                <a:effectLst/>
              </a:rPr>
              <a:t>24th Meeting of Insurance and Reinsurance – SORS </a:t>
            </a:r>
            <a:r>
              <a:rPr lang="sl-SI" sz="1500" b="1" dirty="0" smtClean="0">
                <a:effectLst/>
              </a:rPr>
              <a:t/>
            </a:r>
            <a:br>
              <a:rPr lang="sl-SI" sz="1500" b="1" dirty="0" smtClean="0">
                <a:effectLst/>
              </a:rPr>
            </a:br>
            <a:r>
              <a:rPr lang="sl-SI" sz="5000" dirty="0"/>
              <a:t/>
            </a:r>
            <a:br>
              <a:rPr lang="sl-SI" sz="5000" dirty="0"/>
            </a:br>
            <a:r>
              <a:rPr lang="sl-SI" sz="5000" dirty="0" err="1" smtClean="0"/>
              <a:t>Obrazovanje</a:t>
            </a:r>
            <a:r>
              <a:rPr lang="sl-SI" sz="5000" dirty="0" smtClean="0"/>
              <a:t> </a:t>
            </a:r>
            <a:r>
              <a:rPr lang="sl-SI" sz="5000" dirty="0" err="1" smtClean="0"/>
              <a:t>kadrova</a:t>
            </a:r>
            <a:r>
              <a:rPr lang="sl-SI" sz="5000" dirty="0" smtClean="0"/>
              <a:t> u oblasti </a:t>
            </a:r>
            <a:r>
              <a:rPr lang="sl-SI" sz="5000" dirty="0" err="1" smtClean="0"/>
              <a:t>osiguranja</a:t>
            </a:r>
            <a:r>
              <a:rPr lang="sl-SI" sz="5000" dirty="0" smtClean="0"/>
              <a:t/>
            </a:r>
            <a:br>
              <a:rPr lang="sl-SI" sz="5000" dirty="0" smtClean="0"/>
            </a:br>
            <a:endParaRPr lang="sl-SI" sz="5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46200" y="4656138"/>
            <a:ext cx="6400800" cy="1219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>
                <a:solidFill>
                  <a:schemeClr val="tx1"/>
                </a:solidFill>
              </a:rPr>
              <a:t>prof. dr. Ludvik Toplak </a:t>
            </a:r>
            <a:endParaRPr lang="sl-SI" sz="48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2"/>
          </p:nvPr>
        </p:nvSpPr>
        <p:spPr>
          <a:xfrm>
            <a:off x="658813" y="6122988"/>
            <a:ext cx="7008812" cy="598487"/>
          </a:xfrm>
        </p:spPr>
        <p:txBody>
          <a:bodyPr/>
          <a:lstStyle/>
          <a:p>
            <a:pPr>
              <a:defRPr/>
            </a:pPr>
            <a:r>
              <a:rPr lang="sl-SI"/>
              <a:t>Gosposka ulica 1, SI – 2000 Maribor</a:t>
            </a:r>
          </a:p>
          <a:p>
            <a:pPr>
              <a:defRPr/>
            </a:pPr>
            <a:r>
              <a:rPr lang="sl-SI"/>
              <a:t>Tel: +386 2 250 1999</a:t>
            </a:r>
          </a:p>
          <a:p>
            <a:pPr>
              <a:defRPr/>
            </a:pPr>
            <a:r>
              <a:rPr lang="sl-SI" err="1">
                <a:solidFill>
                  <a:srgbClr val="074162"/>
                </a:solidFill>
                <a:hlinkClick r:id="rId3"/>
              </a:rPr>
              <a:t>www.almamater.si</a:t>
            </a:r>
            <a:r>
              <a:rPr lang="sl-SI">
                <a:solidFill>
                  <a:srgbClr val="074162"/>
                </a:solidFill>
              </a:rPr>
              <a:t>, </a:t>
            </a:r>
          </a:p>
          <a:p>
            <a:pPr>
              <a:defRPr/>
            </a:pPr>
            <a:r>
              <a:rPr lang="sl-SI" err="1">
                <a:solidFill>
                  <a:schemeClr val="tx2">
                    <a:lumMod val="75000"/>
                  </a:schemeClr>
                </a:solidFill>
              </a:rPr>
              <a:t>info@almamater.si</a:t>
            </a:r>
            <a:r>
              <a:rPr lang="sl-SI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E94DDA1-827C-4B02-969C-D066378E8B14}" type="datetime1">
              <a:rPr lang="sl-SI"/>
              <a:pPr>
                <a:defRPr/>
              </a:pPr>
              <a:t>24.6.2013</a:t>
            </a:fld>
            <a:endParaRPr lang="sl-SI" dirty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9825" y="5013325"/>
            <a:ext cx="1731963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http://www.sors.ba/UserFiles/images/SORS%202012/Sors%20201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330200"/>
            <a:ext cx="2919413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slov 1"/>
          <p:cNvSpPr>
            <a:spLocks noGrp="1"/>
          </p:cNvSpPr>
          <p:nvPr>
            <p:ph type="title"/>
          </p:nvPr>
        </p:nvSpPr>
        <p:spPr bwMode="auto">
          <a:xfrm>
            <a:off x="1547813" y="34925"/>
            <a:ext cx="7067550" cy="18097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sl-SI" sz="2600" b="1" smtClean="0">
                <a:effectLst/>
              </a:rPr>
              <a:t>Predlozi </a:t>
            </a:r>
            <a:r>
              <a:rPr lang="sl-SI" sz="2600" smtClean="0">
                <a:effectLst/>
              </a:rPr>
              <a:t/>
            </a:r>
            <a:br>
              <a:rPr lang="sl-SI" sz="2600" smtClean="0">
                <a:effectLst/>
              </a:rPr>
            </a:br>
            <a:r>
              <a:rPr lang="sl-SI" sz="2600" smtClean="0">
                <a:effectLst/>
              </a:rPr>
              <a:t>za provedbu studija managementa u  poslovima osiguranja u Podunavskoj regiji </a:t>
            </a:r>
            <a:br>
              <a:rPr lang="sl-SI" sz="2600" smtClean="0">
                <a:effectLst/>
              </a:rPr>
            </a:br>
            <a:endParaRPr lang="sl-SI" sz="2600" smtClean="0">
              <a:effectLst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>
            <a:normAutofit/>
          </a:bodyPr>
          <a:lstStyle/>
          <a:p>
            <a:r>
              <a:rPr lang="sl-SI" sz="2200" smtClean="0">
                <a:solidFill>
                  <a:schemeClr val="tx1"/>
                </a:solidFill>
              </a:rPr>
              <a:t>AME - ECM definira sadržaje sa strateškim partnerima – osiguravajućim društvima i reosiguravajućim društvima,</a:t>
            </a:r>
          </a:p>
          <a:p>
            <a:r>
              <a:rPr lang="sl-SI" sz="2200" smtClean="0">
                <a:solidFill>
                  <a:schemeClr val="tx1"/>
                </a:solidFill>
              </a:rPr>
              <a:t>studijski programi svih stupnjeva  uključuju  aktualizirati sadržaje potrebne za poslove osiguranja, kao što su Financije poslova osiguranja, Management poslova osiguranja, Aktuarstvo, Poslovi reosiguranja i novi produkti osiguranja,  </a:t>
            </a:r>
          </a:p>
          <a:p>
            <a:r>
              <a:rPr lang="sl-SI" sz="2200" smtClean="0">
                <a:solidFill>
                  <a:schemeClr val="tx1"/>
                </a:solidFill>
              </a:rPr>
              <a:t>AME - ECM uključuje u program vrhunske, međunarodno priznate stručnjake iz institucija EU iz uglednih sveučilišta i iz prakse za provedbu programa,</a:t>
            </a:r>
          </a:p>
          <a:p>
            <a:r>
              <a:rPr lang="sl-SI" sz="2200" smtClean="0">
                <a:solidFill>
                  <a:schemeClr val="tx1"/>
                </a:solidFill>
              </a:rPr>
              <a:t>AME - ECM obezbedi akreditaciju predmeta za magistarski i doktorski studij iz područja  prava osiguranja, financija i managementa osiguranja,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mtClean="0">
                <a:solidFill>
                  <a:schemeClr val="tx1"/>
                </a:solidFill>
              </a:rPr>
              <a:t>ECM sklapa ugovor sa kompetentnim strateškim tehnološkim partnerima iz područja poslova osiguranja,</a:t>
            </a:r>
          </a:p>
          <a:p>
            <a:r>
              <a:rPr lang="sl-SI" smtClean="0">
                <a:solidFill>
                  <a:schemeClr val="tx1"/>
                </a:solidFill>
              </a:rPr>
              <a:t>opredijeljuje se način financiranja studija: osiguravajuća društva i reosiguravajuća društva odnosno druge institucije, kandidati sami, javni fondovi, europska sredstva i posebice u okviru EU programa Danubian Strategy,</a:t>
            </a:r>
          </a:p>
          <a:p>
            <a:r>
              <a:rPr lang="sl-SI" smtClean="0">
                <a:solidFill>
                  <a:schemeClr val="tx1"/>
                </a:solidFill>
              </a:rPr>
              <a:t>osnivanje Evrospkog gospodarskog interesnog udruženja za osiguranje (European Economic Interest Group for insurance) i fundacije za razvoj obrazovanja i istraživanja na području poslova osiguranja. </a:t>
            </a:r>
          </a:p>
          <a:p>
            <a:pPr>
              <a:buFont typeface="Arial" charset="0"/>
              <a:buNone/>
            </a:pPr>
            <a:endParaRPr lang="sl-SI" smtClean="0">
              <a:solidFill>
                <a:schemeClr val="tx1"/>
              </a:solidFill>
            </a:endParaRPr>
          </a:p>
          <a:p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smtClean="0"/>
          </a:p>
          <a:p>
            <a:pPr>
              <a:buFont typeface="Arial" charset="0"/>
              <a:buNone/>
            </a:pPr>
            <a:endParaRPr lang="sl-SI" smtClean="0"/>
          </a:p>
          <a:p>
            <a:endParaRPr lang="sl-SI" smtClean="0"/>
          </a:p>
          <a:p>
            <a:pPr algn="ctr">
              <a:buFont typeface="Arial" charset="0"/>
              <a:buNone/>
            </a:pPr>
            <a:r>
              <a:rPr lang="sl-SI" sz="3000" smtClean="0"/>
              <a:t>Hvala na pažnji!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6375" y="765175"/>
            <a:ext cx="7065963" cy="1150938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>             </a:t>
            </a:r>
            <a:r>
              <a:rPr lang="sl-SI" sz="4000" dirty="0" smtClean="0"/>
              <a:t>Misija</a:t>
            </a:r>
            <a:r>
              <a:rPr lang="sl-SI" sz="4000" dirty="0"/>
              <a:t/>
            </a:r>
            <a:br>
              <a:rPr lang="sl-SI" sz="4000" dirty="0"/>
            </a:br>
            <a:endParaRPr lang="sl-SI" sz="4000" dirty="0"/>
          </a:p>
        </p:txBody>
      </p:sp>
      <p:sp>
        <p:nvSpPr>
          <p:cNvPr id="9218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sl-SI" b="1" smtClean="0"/>
              <a:t> </a:t>
            </a:r>
          </a:p>
          <a:p>
            <a:pPr marL="0" indent="0">
              <a:buFont typeface="Arial" charset="0"/>
              <a:buNone/>
            </a:pPr>
            <a:endParaRPr lang="sl-SI" b="1" smtClean="0"/>
          </a:p>
          <a:p>
            <a:pPr marL="0" indent="0" algn="ctr">
              <a:buFont typeface="Arial" charset="0"/>
              <a:buNone/>
            </a:pPr>
            <a:r>
              <a:rPr lang="sl-SI" sz="3000" smtClean="0">
                <a:solidFill>
                  <a:schemeClr val="tx1"/>
                </a:solidFill>
              </a:rPr>
              <a:t>Alma Mater Europaea – Europski centar, Maribor, je ekselentna visokoškolska institucija registrirana za izvođenje visokoškolskih obrazovnih i istraživačkih programa u Podunavskim zemljama, koji su deficitarni, zaposljivi, aplikativni i konkurenčni na domačem i evropskom tržištu</a:t>
            </a:r>
            <a:r>
              <a:rPr lang="sl-SI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250" y="0"/>
            <a:ext cx="7067550" cy="1125538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sl-SI" sz="4000" dirty="0" smtClean="0"/>
              <a:t>               Vizija  </a:t>
            </a:r>
            <a:endParaRPr lang="sl-SI" sz="4000" dirty="0"/>
          </a:p>
        </p:txBody>
      </p:sp>
      <p:sp>
        <p:nvSpPr>
          <p:cNvPr id="11266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smtClean="0">
                <a:solidFill>
                  <a:schemeClr val="tx1"/>
                </a:solidFill>
              </a:rPr>
              <a:t>da postane međunarodno europsko sveučlište, centar izvrsnosti u obrazovanju i istraživanju, koji će strateškim i aplikativnim razvojem kreativno riješavati gospodarsko-tehnološke, socijalno-političke, ekološko-klimatske i međukulturne probleme Centralne Europe, posebice Podunavlja i Balkana, s naglaskom na razvoj inovativnosti i kreativnosti managementa tehnoloških, poslovnih i financijskih sustava. </a:t>
            </a:r>
          </a:p>
          <a:p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slov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sl-SI" sz="4000" smtClean="0">
                <a:effectLst/>
              </a:rPr>
              <a:t>   Organizacija i program</a:t>
            </a:r>
            <a:br>
              <a:rPr lang="sl-SI" sz="4000" smtClean="0">
                <a:effectLst/>
              </a:rPr>
            </a:br>
            <a:endParaRPr lang="sl-SI" sz="4000" smtClean="0">
              <a:effectLst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sl-SI" sz="2200" smtClean="0"/>
          </a:p>
          <a:p>
            <a:pPr marL="0" indent="0">
              <a:lnSpc>
                <a:spcPct val="90000"/>
              </a:lnSpc>
            </a:pPr>
            <a:r>
              <a:rPr lang="sl-SI" sz="2200" smtClean="0">
                <a:solidFill>
                  <a:schemeClr val="tx1"/>
                </a:solidFill>
              </a:rPr>
              <a:t>Alma Mater Europaea - Europski centar, Maribor (</a:t>
            </a:r>
            <a:r>
              <a:rPr lang="sl-SI" sz="2200" u="sng" smtClean="0">
                <a:solidFill>
                  <a:schemeClr val="tx1"/>
                </a:solidFill>
                <a:hlinkClick r:id="rId3"/>
              </a:rPr>
              <a:t>www.almamater.si</a:t>
            </a:r>
            <a:r>
              <a:rPr lang="sl-SI" sz="2200" smtClean="0">
                <a:solidFill>
                  <a:schemeClr val="tx1"/>
                </a:solidFill>
              </a:rPr>
              <a:t>), je samostalna visokoškolska ustanova uključena u europsko sveučilište Alma Mater Europaea, fouded by European Academy of Sciences and Arts  (EASA) Salzburg. Surađuje s najreprezentativnijim akademskim institucijama u Europi i u svijetu, u koju je uključeno više od 250 sveučilišnih profesora i 40 akademskih institucija  iz 12 država Podunavlja.</a:t>
            </a:r>
          </a:p>
          <a:p>
            <a:pPr marL="0" indent="0">
              <a:lnSpc>
                <a:spcPct val="90000"/>
              </a:lnSpc>
            </a:pPr>
            <a:r>
              <a:rPr lang="sl-SI" sz="2200" smtClean="0">
                <a:solidFill>
                  <a:schemeClr val="tx1"/>
                </a:solidFill>
              </a:rPr>
              <a:t>EASA povezuje 1400 vrhunskih znanstvenika među kojima 29 dobitnika Nobelove  nagrade. </a:t>
            </a:r>
          </a:p>
          <a:p>
            <a:pPr marL="0" indent="0">
              <a:lnSpc>
                <a:spcPct val="90000"/>
              </a:lnSpc>
            </a:pPr>
            <a:r>
              <a:rPr lang="sl-SI" sz="2200" smtClean="0">
                <a:solidFill>
                  <a:schemeClr val="tx1"/>
                </a:solidFill>
              </a:rPr>
              <a:t>Godine 2011 je EASA snovala sveučilište Alma Mater Europaea Salzburg, Europskom centru dodijelila je institucionalni patronat za Podunavlje.</a:t>
            </a:r>
          </a:p>
          <a:p>
            <a:pPr marL="0" indent="0">
              <a:lnSpc>
                <a:spcPct val="90000"/>
              </a:lnSpc>
            </a:pPr>
            <a:endParaRPr lang="sl-SI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250" y="1052513"/>
            <a:ext cx="7067550" cy="1081087"/>
          </a:xfrm>
        </p:spPr>
        <p:txBody>
          <a:bodyPr/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sl-SI" sz="4000" dirty="0" smtClean="0">
                <a:effectLst/>
              </a:rPr>
              <a:t>	Studijski </a:t>
            </a:r>
            <a:r>
              <a:rPr lang="sl-SI" sz="4000" dirty="0">
                <a:effectLst/>
              </a:rPr>
              <a:t>programi za </a:t>
            </a:r>
            <a:r>
              <a:rPr lang="sl-SI" sz="4000" dirty="0" smtClean="0">
                <a:effectLst/>
              </a:rPr>
              <a:t>			</a:t>
            </a:r>
            <a:r>
              <a:rPr lang="sl-SI" sz="4000" dirty="0" err="1" smtClean="0">
                <a:effectLst/>
              </a:rPr>
              <a:t>Poduavlje</a:t>
            </a:r>
            <a:r>
              <a:rPr lang="sl-SI" sz="4000" dirty="0" smtClean="0">
                <a:effectLst/>
              </a:rPr>
              <a:t> </a:t>
            </a:r>
            <a:r>
              <a:rPr lang="sl-SI" sz="3000" dirty="0"/>
              <a:t/>
            </a:r>
            <a:br>
              <a:rPr lang="sl-SI" sz="3000" dirty="0"/>
            </a:br>
            <a:endParaRPr lang="sl-SI" sz="3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sl-SI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l-SI" smtClean="0">
                <a:solidFill>
                  <a:schemeClr val="tx1"/>
                </a:solidFill>
              </a:rPr>
              <a:t>Međunarodna zajednica ocjenjuje, da je reintegracija Podunavlja sa Balkanom od ključnog značaja za daljnji proces integracije, mir i održivi razvoj u Europi.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l-SI" smtClean="0">
                <a:solidFill>
                  <a:schemeClr val="tx1"/>
                </a:solidFill>
              </a:rPr>
              <a:t>Akademska zajednica ocjenjuje, da je ubrzani program edukacije u Podunavlju, preduvjet za njegovu reintegraciju.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l-SI" smtClean="0">
                <a:solidFill>
                  <a:schemeClr val="tx1"/>
                </a:solidFill>
              </a:rPr>
              <a:t>Ubrzani program obrazovanja za sve generacijena i na svim nivojima danas je moguć uvođenjem novih informacijskih tehnologija u obrazovanju.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sl-SI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l-SI" smtClean="0">
                <a:solidFill>
                  <a:schemeClr val="tx1"/>
                </a:solidFill>
              </a:rPr>
              <a:t>U tu svrhu i na temelju tih ishodišta,  razvijeni su sledeći studijski programi: </a:t>
            </a:r>
          </a:p>
          <a:p>
            <a:pPr marL="0" indent="0">
              <a:lnSpc>
                <a:spcPct val="90000"/>
              </a:lnSpc>
            </a:pPr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000" dirty="0" err="1" smtClean="0"/>
              <a:t>European</a:t>
            </a:r>
            <a:r>
              <a:rPr lang="sl-SI" sz="4000" dirty="0" smtClean="0"/>
              <a:t> </a:t>
            </a:r>
            <a:r>
              <a:rPr lang="sl-SI" sz="4000" dirty="0" err="1" smtClean="0"/>
              <a:t>Business</a:t>
            </a:r>
            <a:r>
              <a:rPr lang="sl-SI" sz="4000" dirty="0" smtClean="0"/>
              <a:t> </a:t>
            </a:r>
            <a:r>
              <a:rPr lang="sl-SI" sz="4000" dirty="0" err="1" smtClean="0"/>
              <a:t>studies</a:t>
            </a:r>
            <a:r>
              <a:rPr lang="sl-SI" sz="3000" dirty="0" smtClean="0"/>
              <a:t>,  </a:t>
            </a:r>
            <a:br>
              <a:rPr lang="sl-SI" sz="3000" dirty="0" smtClean="0"/>
            </a:br>
            <a:r>
              <a:rPr lang="sl-SI" sz="4000" dirty="0" err="1" smtClean="0"/>
              <a:t>Financial</a:t>
            </a:r>
            <a:r>
              <a:rPr lang="sl-SI" sz="4000" dirty="0" smtClean="0"/>
              <a:t> </a:t>
            </a:r>
            <a:r>
              <a:rPr lang="sl-SI" sz="4000" dirty="0" err="1" smtClean="0"/>
              <a:t>services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sl-SI" b="1" smtClean="0">
                <a:solidFill>
                  <a:schemeClr val="tx1"/>
                </a:solidFill>
              </a:rPr>
              <a:t>Financijske usluge s modulima,</a:t>
            </a:r>
            <a:r>
              <a:rPr lang="sl-SI" smtClean="0">
                <a:solidFill>
                  <a:schemeClr val="tx1"/>
                </a:solidFill>
              </a:rPr>
              <a:t>preddiplomski in magistarski program: </a:t>
            </a:r>
          </a:p>
          <a:p>
            <a:pPr marL="0" indent="0"/>
            <a:r>
              <a:rPr lang="sl-SI" smtClean="0">
                <a:solidFill>
                  <a:schemeClr val="tx1"/>
                </a:solidFill>
              </a:rPr>
              <a:t>Osiguravajuća društva,</a:t>
            </a:r>
          </a:p>
          <a:p>
            <a:pPr marL="0" indent="0"/>
            <a:r>
              <a:rPr lang="sl-SI" smtClean="0">
                <a:solidFill>
                  <a:schemeClr val="tx1"/>
                </a:solidFill>
              </a:rPr>
              <a:t>Bankarstvo,</a:t>
            </a:r>
          </a:p>
          <a:p>
            <a:pPr marL="0" indent="0"/>
            <a:r>
              <a:rPr lang="sl-SI" smtClean="0">
                <a:solidFill>
                  <a:schemeClr val="tx1"/>
                </a:solidFill>
              </a:rPr>
              <a:t>Porezi,</a:t>
            </a:r>
          </a:p>
          <a:p>
            <a:pPr marL="0" indent="0"/>
            <a:r>
              <a:rPr lang="sl-SI" smtClean="0">
                <a:solidFill>
                  <a:schemeClr val="tx1"/>
                </a:solidFill>
              </a:rPr>
              <a:t>Korporativne financije,</a:t>
            </a:r>
          </a:p>
          <a:p>
            <a:pPr marL="0" indent="0"/>
            <a:r>
              <a:rPr lang="sl-SI" smtClean="0">
                <a:solidFill>
                  <a:schemeClr val="tx1"/>
                </a:solidFill>
              </a:rPr>
              <a:t>Revizija. </a:t>
            </a:r>
          </a:p>
          <a:p>
            <a:pPr marL="0" indent="0"/>
            <a:endParaRPr lang="sl-SI" smtClean="0"/>
          </a:p>
        </p:txBody>
      </p:sp>
      <p:sp>
        <p:nvSpPr>
          <p:cNvPr id="4" name="Ograda vsebine 3"/>
          <p:cNvSpPr>
            <a:spLocks noGrp="1"/>
          </p:cNvSpPr>
          <p:nvPr>
            <p:ph sz="quarter" idx="13"/>
          </p:nvPr>
        </p:nvSpPr>
        <p:spPr>
          <a:xfrm>
            <a:off x="365125" y="1600200"/>
            <a:ext cx="4041775" cy="4525963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b="1" i="1" dirty="0" err="1">
                <a:solidFill>
                  <a:schemeClr val="tx1"/>
                </a:solidFill>
              </a:rPr>
              <a:t>Europski</a:t>
            </a:r>
            <a:r>
              <a:rPr lang="sl-SI" b="1" i="1" dirty="0">
                <a:solidFill>
                  <a:schemeClr val="tx1"/>
                </a:solidFill>
              </a:rPr>
              <a:t> poslovni </a:t>
            </a:r>
            <a:r>
              <a:rPr lang="sl-SI" b="1" i="1" dirty="0" err="1">
                <a:solidFill>
                  <a:schemeClr val="tx1"/>
                </a:solidFill>
              </a:rPr>
              <a:t>studiji</a:t>
            </a:r>
            <a:r>
              <a:rPr lang="sl-SI" b="1" i="1" dirty="0">
                <a:solidFill>
                  <a:schemeClr val="tx1"/>
                </a:solidFill>
              </a:rPr>
              <a:t> / </a:t>
            </a:r>
            <a:r>
              <a:rPr lang="sl-SI" b="1" i="1" dirty="0" err="1">
                <a:solidFill>
                  <a:schemeClr val="tx1"/>
                </a:solidFill>
              </a:rPr>
              <a:t>European</a:t>
            </a:r>
            <a:r>
              <a:rPr lang="sl-SI" b="1" i="1" dirty="0">
                <a:solidFill>
                  <a:schemeClr val="tx1"/>
                </a:solidFill>
              </a:rPr>
              <a:t> </a:t>
            </a:r>
            <a:r>
              <a:rPr lang="sl-SI" b="1" i="1" dirty="0" err="1">
                <a:solidFill>
                  <a:schemeClr val="tx1"/>
                </a:solidFill>
              </a:rPr>
              <a:t>Business</a:t>
            </a:r>
            <a:r>
              <a:rPr lang="sl-SI" b="1" i="1" dirty="0">
                <a:solidFill>
                  <a:schemeClr val="tx1"/>
                </a:solidFill>
              </a:rPr>
              <a:t> </a:t>
            </a:r>
            <a:r>
              <a:rPr lang="sl-SI" b="1" i="1" dirty="0" err="1">
                <a:solidFill>
                  <a:schemeClr val="tx1"/>
                </a:solidFill>
              </a:rPr>
              <a:t>Studies</a:t>
            </a:r>
            <a:r>
              <a:rPr lang="sl-SI" dirty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magistarski</a:t>
            </a:r>
            <a:r>
              <a:rPr lang="sl-SI" dirty="0" smtClean="0">
                <a:solidFill>
                  <a:schemeClr val="tx1"/>
                </a:solidFill>
              </a:rPr>
              <a:t> program, tri </a:t>
            </a:r>
            <a:r>
              <a:rPr lang="sl-SI" dirty="0" err="1">
                <a:solidFill>
                  <a:schemeClr val="tx1"/>
                </a:solidFill>
              </a:rPr>
              <a:t>smjera</a:t>
            </a:r>
            <a:r>
              <a:rPr lang="sl-SI" dirty="0">
                <a:solidFill>
                  <a:schemeClr val="tx1"/>
                </a:solidFill>
              </a:rPr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err="1">
                <a:solidFill>
                  <a:schemeClr val="tx1"/>
                </a:solidFill>
              </a:rPr>
              <a:t>Europske</a:t>
            </a:r>
            <a:r>
              <a:rPr lang="sl-SI" dirty="0">
                <a:solidFill>
                  <a:schemeClr val="tx1"/>
                </a:solidFill>
              </a:rPr>
              <a:t> integracije / </a:t>
            </a:r>
            <a:r>
              <a:rPr lang="sl-SI" dirty="0" err="1">
                <a:solidFill>
                  <a:schemeClr val="tx1"/>
                </a:solidFill>
              </a:rPr>
              <a:t>European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Integrations</a:t>
            </a:r>
            <a:endParaRPr lang="sl-SI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err="1">
                <a:solidFill>
                  <a:schemeClr val="tx1"/>
                </a:solidFill>
              </a:rPr>
              <a:t>Europski</a:t>
            </a:r>
            <a:r>
              <a:rPr lang="sl-SI" dirty="0">
                <a:solidFill>
                  <a:schemeClr val="tx1"/>
                </a:solidFill>
              </a:rPr>
              <a:t> projektni </a:t>
            </a:r>
            <a:r>
              <a:rPr lang="sl-SI" dirty="0" err="1">
                <a:solidFill>
                  <a:schemeClr val="tx1"/>
                </a:solidFill>
              </a:rPr>
              <a:t>management</a:t>
            </a:r>
            <a:r>
              <a:rPr lang="sl-SI" dirty="0">
                <a:solidFill>
                  <a:schemeClr val="tx1"/>
                </a:solidFill>
              </a:rPr>
              <a:t> / </a:t>
            </a:r>
            <a:r>
              <a:rPr lang="sl-SI" dirty="0" err="1">
                <a:solidFill>
                  <a:schemeClr val="tx1"/>
                </a:solidFill>
              </a:rPr>
              <a:t>European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project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management</a:t>
            </a:r>
            <a:endParaRPr lang="sl-SI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tx1"/>
                </a:solidFill>
              </a:rPr>
              <a:t>Gospodarski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razvoj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regija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gradova</a:t>
            </a:r>
            <a:r>
              <a:rPr lang="en-US" dirty="0">
                <a:solidFill>
                  <a:schemeClr val="tx1"/>
                </a:solidFill>
              </a:rPr>
              <a:t> / Regional development and urban planning</a:t>
            </a:r>
            <a:endParaRPr lang="sl-SI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250" y="0"/>
            <a:ext cx="7067550" cy="19891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sl-SI" sz="25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25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25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25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3500" smtClean="0">
                <a:effectLst/>
              </a:rPr>
              <a:t>Međunarodna razvojna i istraživačka djelatnost</a:t>
            </a:r>
            <a:br>
              <a:rPr lang="sl-SI" sz="3500" smtClean="0">
                <a:effectLst/>
              </a:rPr>
            </a:br>
            <a:endParaRPr lang="sl-SI" sz="3500" smtClean="0">
              <a:effectLst/>
            </a:endParaRPr>
          </a:p>
        </p:txBody>
      </p:sp>
      <p:sp>
        <p:nvSpPr>
          <p:cNvPr id="19458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sl-SI" smtClean="0"/>
          </a:p>
          <a:p>
            <a:pPr marL="0" indent="0">
              <a:buFont typeface="Arial" charset="0"/>
              <a:buNone/>
            </a:pPr>
            <a:r>
              <a:rPr lang="hr-HR" smtClean="0">
                <a:solidFill>
                  <a:schemeClr val="tx1"/>
                </a:solidFill>
              </a:rPr>
              <a:t>Alma Mater Europaea – ECM se uspješno kandidira na domaćim i međunarodnim natečajima.</a:t>
            </a:r>
          </a:p>
          <a:p>
            <a:pPr marL="0" indent="0">
              <a:buFont typeface="Arial" charset="0"/>
              <a:buNone/>
            </a:pPr>
            <a:r>
              <a:rPr lang="hr-HR" smtClean="0">
                <a:solidFill>
                  <a:schemeClr val="tx1"/>
                </a:solidFill>
              </a:rPr>
              <a:t>Akademsko surađuje sa reprezentativnim institucijama i uključuje najbolje znanstvenike</a:t>
            </a:r>
            <a:r>
              <a:rPr lang="sl-SI" smtClean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813" y="260350"/>
            <a:ext cx="7067550" cy="108108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sl-SI" sz="3000" b="1" dirty="0" smtClean="0">
                <a:effectLst/>
              </a:rPr>
              <a:t/>
            </a:r>
            <a:br>
              <a:rPr lang="sl-SI" sz="3000" b="1" dirty="0" smtClean="0">
                <a:effectLst/>
              </a:rPr>
            </a:br>
            <a:r>
              <a:rPr lang="sl-SI" sz="3000" b="1" dirty="0">
                <a:effectLst/>
              </a:rPr>
              <a:t/>
            </a:r>
            <a:br>
              <a:rPr lang="sl-SI" sz="3000" b="1" dirty="0">
                <a:effectLst/>
              </a:rPr>
            </a:br>
            <a:r>
              <a:rPr lang="sl-SI" sz="3000" b="1" dirty="0" smtClean="0">
                <a:effectLst/>
              </a:rPr>
              <a:t/>
            </a:r>
            <a:br>
              <a:rPr lang="sl-SI" sz="3000" b="1" dirty="0" smtClean="0">
                <a:effectLst/>
              </a:rPr>
            </a:br>
            <a:r>
              <a:rPr lang="sl-SI" sz="3000" b="1" dirty="0">
                <a:effectLst/>
              </a:rPr>
              <a:t/>
            </a:r>
            <a:br>
              <a:rPr lang="sl-SI" sz="3000" b="1" dirty="0">
                <a:effectLst/>
              </a:rPr>
            </a:br>
            <a:r>
              <a:rPr lang="sl-SI" sz="3000" b="1" dirty="0" smtClean="0">
                <a:effectLst/>
              </a:rPr>
              <a:t/>
            </a:r>
            <a:br>
              <a:rPr lang="sl-SI" sz="3000" b="1" dirty="0" smtClean="0">
                <a:effectLst/>
              </a:rPr>
            </a:br>
            <a:r>
              <a:rPr lang="sl-SI" sz="3000" b="1" dirty="0">
                <a:effectLst/>
              </a:rPr>
              <a:t> </a:t>
            </a:r>
            <a:r>
              <a:rPr lang="sl-SI" sz="3000" b="1" dirty="0" smtClean="0">
                <a:effectLst/>
              </a:rPr>
              <a:t/>
            </a:r>
            <a:br>
              <a:rPr lang="sl-SI" sz="3000" b="1" dirty="0" smtClean="0">
                <a:effectLst/>
              </a:rPr>
            </a:br>
            <a:r>
              <a:rPr lang="sl-SI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 </a:t>
            </a:r>
            <a:r>
              <a:rPr lang="sl-SI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 i g u r a n j a</a:t>
            </a:r>
            <a:br>
              <a:rPr lang="sl-SI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sl-SI" sz="2200" b="1" smtClean="0">
                <a:solidFill>
                  <a:schemeClr val="tx1"/>
                </a:solidFill>
              </a:rPr>
              <a:t>Program managementa za područje Poslova osiguranja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izvodi se: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	- u suradnji s najvrsnijim stručnjacima iz područja prava osiguranja, financija i managementa i starteških partnera,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	- kao </a:t>
            </a:r>
            <a:r>
              <a:rPr lang="hr-HR" sz="2200" b="1" smtClean="0">
                <a:solidFill>
                  <a:schemeClr val="tx1"/>
                </a:solidFill>
              </a:rPr>
              <a:t>funkcionalno</a:t>
            </a:r>
            <a:r>
              <a:rPr lang="hr-HR" sz="2200" smtClean="0">
                <a:solidFill>
                  <a:schemeClr val="tx1"/>
                </a:solidFill>
              </a:rPr>
              <a:t>, </a:t>
            </a:r>
            <a:r>
              <a:rPr lang="hr-HR" sz="2200" b="1" smtClean="0">
                <a:solidFill>
                  <a:schemeClr val="tx1"/>
                </a:solidFill>
              </a:rPr>
              <a:t>neformalno</a:t>
            </a:r>
            <a:r>
              <a:rPr lang="hr-HR" sz="2200" smtClean="0">
                <a:solidFill>
                  <a:schemeClr val="tx1"/>
                </a:solidFill>
              </a:rPr>
              <a:t> obrazovanje,	 za različite stupnjeve managementa,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	- kao </a:t>
            </a:r>
            <a:r>
              <a:rPr lang="hr-HR" sz="2200" b="1" smtClean="0">
                <a:solidFill>
                  <a:schemeClr val="tx1"/>
                </a:solidFill>
              </a:rPr>
              <a:t>formalno</a:t>
            </a:r>
            <a:r>
              <a:rPr lang="hr-HR" sz="2200" smtClean="0">
                <a:solidFill>
                  <a:schemeClr val="tx1"/>
                </a:solidFill>
              </a:rPr>
              <a:t> obrazovanje tako, da sadržajno odgovara pojedinim formalnim stupnjevima studija: preddiplomskom, magistarskom i doktorskom studiju.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hr-HR" sz="220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Obzirom na sadržajnu usklađenost programa i formalnu akreditaciju sadržaja na pojedinim razinama, studij će biti i  formalno priznat na pojedinim akademskim nivoima. </a:t>
            </a:r>
            <a:endParaRPr lang="sl-SI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Izvodi se:</a:t>
            </a:r>
          </a:p>
          <a:p>
            <a:pPr marL="0" indent="0">
              <a:lnSpc>
                <a:spcPct val="90000"/>
              </a:lnSpc>
            </a:pPr>
            <a:r>
              <a:rPr lang="hr-HR" sz="2200" smtClean="0">
                <a:solidFill>
                  <a:schemeClr val="tx1"/>
                </a:solidFill>
              </a:rPr>
              <a:t>početkom u školskoj godini 2013/2014, </a:t>
            </a:r>
          </a:p>
          <a:p>
            <a:pPr marL="0" indent="0">
              <a:lnSpc>
                <a:spcPct val="90000"/>
              </a:lnSpc>
            </a:pPr>
            <a:r>
              <a:rPr lang="hr-HR" sz="2200" smtClean="0">
                <a:solidFill>
                  <a:schemeClr val="tx1"/>
                </a:solidFill>
              </a:rPr>
              <a:t>s funkcionalnim obrazovanjem top managementa na području poslova osiguranja, koje odgovara doktorskom i magistarskom stupnju, </a:t>
            </a:r>
          </a:p>
          <a:p>
            <a:pPr marL="0" indent="0">
              <a:lnSpc>
                <a:spcPct val="90000"/>
              </a:lnSpc>
            </a:pPr>
            <a:r>
              <a:rPr lang="hr-HR" sz="2200" smtClean="0">
                <a:solidFill>
                  <a:schemeClr val="tx1"/>
                </a:solidFill>
              </a:rPr>
              <a:t>predavanja iz specifičnih stručnih sadržaja iz područja poslova osiguranja će se izvoditi za funkcionalne potrebe managementa, </a:t>
            </a:r>
          </a:p>
          <a:p>
            <a:pPr marL="0" indent="0">
              <a:lnSpc>
                <a:spcPct val="90000"/>
              </a:lnSpc>
            </a:pPr>
            <a:r>
              <a:rPr lang="hr-HR" sz="2200" smtClean="0">
                <a:solidFill>
                  <a:schemeClr val="tx1"/>
                </a:solidFill>
              </a:rPr>
              <a:t>a ujedno će biti sadržaji priznati i kao dio formalnog akreditiranog studija po bolonjskom programu, koji traži, da izborni predmeti obuhvaćaju 1/3 studijskog programa.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hr-HR" sz="2200" smtClean="0">
                <a:solidFill>
                  <a:schemeClr val="tx1"/>
                </a:solidFill>
              </a:rPr>
              <a:t>U studij se uključuju manageri, koji izaberu stupanj studija obzirom na svoju prethodnu obrazovanje i obzirom na potrebe rada. U drugoj fazi započinje formalno izvođenje studija za management druge i treće stupnja. </a:t>
            </a:r>
            <a:endParaRPr lang="sl-SI" sz="220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sl-SI" sz="220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</a:pPr>
            <a:endParaRPr lang="sl-SI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odstveno">
  <a:themeElements>
    <a:clrScheme name="Vodstve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odstve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odstve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115</TotalTime>
  <Words>684</Words>
  <Application>Microsoft Office PowerPoint</Application>
  <PresentationFormat>On-screen Show (4:3)</PresentationFormat>
  <Paragraphs>78</Paragraphs>
  <Slides>12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Palatino Linotype</vt:lpstr>
      <vt:lpstr>Arial</vt:lpstr>
      <vt:lpstr>Tahoma</vt:lpstr>
      <vt:lpstr>Courier New</vt:lpstr>
      <vt:lpstr>Calibri</vt:lpstr>
      <vt:lpstr>Vodstveno</vt:lpstr>
      <vt:lpstr>Vodstveno</vt:lpstr>
      <vt:lpstr>Vodstveno</vt:lpstr>
      <vt:lpstr>Vodstveno</vt:lpstr>
      <vt:lpstr> 24th Meeting of Insurance and Reinsurance – SORS   Obrazovanje kadrova u oblasti osiguranja </vt:lpstr>
      <vt:lpstr>                        Misija </vt:lpstr>
      <vt:lpstr>               Vizija  </vt:lpstr>
      <vt:lpstr>   Organizacija i program </vt:lpstr>
      <vt:lpstr> Studijski programi za    Poduavlje  </vt:lpstr>
      <vt:lpstr>European Business studies,   Financial services</vt:lpstr>
      <vt:lpstr>  Međunarodna razvojna i istraživačka djelatnost </vt:lpstr>
      <vt:lpstr>       Program  o s i g u r a n j a </vt:lpstr>
      <vt:lpstr>Slide 9</vt:lpstr>
      <vt:lpstr>Predlozi  za provedbu studija managementa u  poslovima osiguranja u Podunavskoj regiji  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Tom Fly</dc:creator>
  <cp:lastModifiedBy>TEST</cp:lastModifiedBy>
  <cp:revision>26</cp:revision>
  <cp:lastPrinted>2013-06-19T14:33:33Z</cp:lastPrinted>
  <dcterms:created xsi:type="dcterms:W3CDTF">2013-05-28T08:31:00Z</dcterms:created>
  <dcterms:modified xsi:type="dcterms:W3CDTF">2013-06-24T06:18:53Z</dcterms:modified>
</cp:coreProperties>
</file>