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xlsb" ContentType="application/vnd.ms-excel.sheet.binary.macroEnabled.12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4" r:id="rId2"/>
    <p:sldId id="263" r:id="rId3"/>
    <p:sldId id="266" r:id="rId4"/>
    <p:sldId id="276" r:id="rId5"/>
    <p:sldId id="267" r:id="rId6"/>
    <p:sldId id="262" r:id="rId7"/>
    <p:sldId id="257" r:id="rId8"/>
    <p:sldId id="277" r:id="rId9"/>
    <p:sldId id="268" r:id="rId10"/>
    <p:sldId id="261" r:id="rId11"/>
    <p:sldId id="259" r:id="rId12"/>
    <p:sldId id="258" r:id="rId13"/>
    <p:sldId id="272" r:id="rId14"/>
    <p:sldId id="260" r:id="rId15"/>
    <p:sldId id="26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1" autoAdjust="0"/>
    <p:restoredTop sz="94885" autoAdjust="0"/>
  </p:normalViewPr>
  <p:slideViewPr>
    <p:cSldViewPr>
      <p:cViewPr>
        <p:scale>
          <a:sx n="70" d="100"/>
          <a:sy n="70" d="100"/>
        </p:scale>
        <p:origin x="-29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y%20Documents\MA\P%20%20O%20%20S%20%20A%20%20O\PERSONS\SO\ISTANBUL%20-%20SO(AI)\Branches-ma-translate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y%20Documents\MA\P%20%20O%20%20S%20%20A%20%20O\PERSONS\SO\ISTANBUL%20-%20SO(AI)\Branches-ma-translate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y%20Documents\MA\P%20%20O%20%20S%20%20A%20%20O\PERSONS\SO\ISTANBUL%20-%20SO(AI)\Branches-ma-translate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y%20Documents\MA\P%20%20O%20%20S%20%20A%20%20O\PERSONS\SO\ISTANBUL%20-%20SO(AI)\Branches-ma-translate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y%20Documents\MA\P%20%20O%20%20S%20%20A%20%20O\PERSONS\AI\SORS\Pregled%20SP%20za%20SO%20u%20BiH%20EUR%20+%20pie%20(MA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y%20Documents\MA\P%20%20O%20%20S%20%20A%20%20O\PERSONS\AI\SORS\Pregled%20SP%20za%20SO%20u%20BiH%20EUR%20+%20pie%20(MA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y%20Documents\MA\P%20%20O%20%20S%20%20A%20%20O\PERSONS\AI\SORS\Pregled%20SP%20za%20SO%20u%20BiH%20EUR%20+%20pie%20(MA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y%20Documents\MA\P%20%20O%20%20S%20%20A%20%20O\PERSONS\AI\SORS\Pregled%20SP%20za%20SO%20u%20BiH%20EUR%20+%20pie%20(MA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tx>
        <c:rich>
          <a:bodyPr/>
          <a:lstStyle/>
          <a:p>
            <a:pPr>
              <a:defRPr sz="1050"/>
            </a:pPr>
            <a:r>
              <a:rPr lang="bs-Latn-BA" sz="1050" dirty="0"/>
              <a:t>Društva za</a:t>
            </a:r>
            <a:r>
              <a:rPr lang="bs-Latn-BA" sz="1050" baseline="0" dirty="0"/>
              <a:t> osiguranje iz FBiH sa filijalama registrovanim u RS u </a:t>
            </a:r>
            <a:r>
              <a:rPr lang="bs-Latn-BA" sz="1050" dirty="0"/>
              <a:t>2009. </a:t>
            </a:r>
            <a:r>
              <a:rPr lang="bs-Latn-BA" sz="1050" dirty="0" smtClean="0"/>
              <a:t> godini</a:t>
            </a:r>
            <a:endParaRPr lang="en-US" sz="1050" dirty="0"/>
          </a:p>
        </c:rich>
      </c:tx>
      <c:layout>
        <c:manualLayout>
          <c:xMode val="edge"/>
          <c:yMode val="edge"/>
          <c:x val="0.11896289301188773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7761784638308629E-2"/>
          <c:y val="0.33497666925897435"/>
          <c:w val="0.51805954022537803"/>
          <c:h val="0.53691314390993283"/>
        </c:manualLayout>
      </c:layout>
      <c:pie3DChart>
        <c:varyColors val="1"/>
        <c:ser>
          <c:idx val="0"/>
          <c:order val="0"/>
          <c:tx>
            <c:strRef>
              <c:f>'Udio premije podružnica'!$A$5</c:f>
              <c:strCache>
                <c:ptCount val="1"/>
                <c:pt idx="0">
                  <c:v>Insurance companies from FBiH with registered branches in RS </c:v>
                </c:pt>
              </c:strCache>
            </c:strRef>
          </c:tx>
          <c:dLbls>
            <c:dLbl>
              <c:idx val="0"/>
              <c:layout>
                <c:manualLayout>
                  <c:x val="3.5953849518810317E-2"/>
                  <c:y val="-5.2758457276173933E-2"/>
                </c:manualLayout>
              </c:layout>
              <c:spPr/>
              <c:txPr>
                <a:bodyPr/>
                <a:lstStyle/>
                <a:p>
                  <a:pPr>
                    <a:defRPr sz="1000"/>
                  </a:pPr>
                  <a:endParaRPr lang="sr-Latn-CS"/>
                </a:p>
              </c:txPr>
              <c:showPercent val="1"/>
            </c:dLbl>
            <c:dLbl>
              <c:idx val="1"/>
              <c:layout>
                <c:manualLayout>
                  <c:x val="-8.3228127734033763E-2"/>
                  <c:y val="2.7296587926509321E-2"/>
                </c:manualLayout>
              </c:layout>
              <c:spPr/>
              <c:txPr>
                <a:bodyPr/>
                <a:lstStyle/>
                <a:p>
                  <a:pPr>
                    <a:defRPr sz="1000"/>
                  </a:pPr>
                  <a:endParaRPr lang="sr-Latn-CS"/>
                </a:p>
              </c:txPr>
              <c:showPercent val="1"/>
            </c:dLbl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'Udio premije podružnica'!$C$4:$D$4</c:f>
              <c:strCache>
                <c:ptCount val="2"/>
                <c:pt idx="0">
                  <c:v>Premija u filijalama</c:v>
                </c:pt>
                <c:pt idx="1">
                  <c:v>Ukupna premija u Entitetu</c:v>
                </c:pt>
              </c:strCache>
            </c:strRef>
          </c:cat>
          <c:val>
            <c:numRef>
              <c:f>'Udio premije podružnica'!$B$5:$D$5</c:f>
              <c:numCache>
                <c:formatCode>#,##0.00</c:formatCode>
                <c:ptCount val="2"/>
                <c:pt idx="0">
                  <c:v>5034018.8053153902</c:v>
                </c:pt>
                <c:pt idx="1">
                  <c:v>61344981.414540105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rtl="0">
            <a:defRPr sz="1000"/>
          </a:pPr>
          <a:endParaRPr lang="sr-Latn-CS"/>
        </a:p>
      </c:txPr>
    </c:legend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tx>
        <c:rich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r>
              <a:rPr lang="bs-Latn-BA" sz="1050" b="1" i="0" baseline="0" dirty="0"/>
              <a:t>Društva za osiguranje iz FBiH sa filijalama registrovanim u RS u 2012. </a:t>
            </a:r>
            <a:r>
              <a:rPr lang="bs-Latn-BA" sz="1050" b="1" i="0" baseline="0" dirty="0" smtClean="0"/>
              <a:t> godini</a:t>
            </a:r>
            <a:endParaRPr lang="en-US" sz="1050" b="1" i="0" baseline="0" dirty="0"/>
          </a:p>
        </c:rich>
      </c:tx>
      <c:layout>
        <c:manualLayout>
          <c:xMode val="edge"/>
          <c:yMode val="edge"/>
          <c:x val="0.12017384106654309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3787384190427637"/>
          <c:y val="0.32631874236196207"/>
          <c:w val="0.41236676317010756"/>
          <c:h val="0.50066603710698809"/>
        </c:manualLayout>
      </c:layout>
      <c:pie3DChart>
        <c:varyColors val="1"/>
        <c:ser>
          <c:idx val="0"/>
          <c:order val="0"/>
          <c:tx>
            <c:strRef>
              <c:f>'Udio premije podružnica'!$A$5</c:f>
              <c:strCache>
                <c:ptCount val="1"/>
                <c:pt idx="0">
                  <c:v>Insurance companies from FBiH with registered branches in RS </c:v>
                </c:pt>
              </c:strCache>
            </c:strRef>
          </c:tx>
          <c:dLbls>
            <c:dLbl>
              <c:idx val="0"/>
              <c:layout>
                <c:manualLayout>
                  <c:x val="2.8292868593478952E-2"/>
                  <c:y val="-4.566330126245161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bs-Latn-BA">
                        <a:latin typeface="Arial" pitchFamily="34" charset="0"/>
                        <a:cs typeface="Arial" pitchFamily="34" charset="0"/>
                      </a:rPr>
                      <a:t>9</a:t>
                    </a:r>
                    <a:r>
                      <a:rPr lang="en-US">
                        <a:latin typeface="Arial" pitchFamily="34" charset="0"/>
                        <a:cs typeface="Arial" pitchFamily="34" charset="0"/>
                      </a:rPr>
                      <a:t>%</a:t>
                    </a:r>
                  </a:p>
                </c:rich>
              </c:tx>
              <c:numFmt formatCode="0.00%" sourceLinked="0"/>
              <c:spPr/>
              <c:showVal val="1"/>
              <c:showPercent val="1"/>
            </c:dLbl>
            <c:dLbl>
              <c:idx val="1"/>
              <c:layout>
                <c:manualLayout>
                  <c:x val="-2.706911848127775E-2"/>
                  <c:y val="5.358961519877895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bs-Latn-BA">
                        <a:latin typeface="Arial" pitchFamily="34" charset="0"/>
                        <a:cs typeface="Arial" pitchFamily="34" charset="0"/>
                      </a:rPr>
                      <a:t>81</a:t>
                    </a:r>
                    <a:r>
                      <a:rPr lang="en-US">
                        <a:latin typeface="Arial" pitchFamily="34" charset="0"/>
                        <a:cs typeface="Arial" pitchFamily="34" charset="0"/>
                      </a:rPr>
                      <a:t>%</a:t>
                    </a:r>
                  </a:p>
                </c:rich>
              </c:tx>
              <c:numFmt formatCode="0.00%" sourceLinked="0"/>
              <c:spPr/>
              <c:showVal val="1"/>
              <c:showPercent val="1"/>
            </c:dLbl>
            <c:numFmt formatCode="0.00%" sourceLinked="0"/>
            <c:showVal val="1"/>
            <c:showPercent val="1"/>
            <c:showLeaderLines val="1"/>
          </c:dLbls>
          <c:cat>
            <c:strRef>
              <c:f>'Udio premije podružnica'!$Q$4:$R$4</c:f>
              <c:strCache>
                <c:ptCount val="2"/>
                <c:pt idx="0">
                  <c:v>Premija u filijalama</c:v>
                </c:pt>
                <c:pt idx="1">
                  <c:v>Ukupna premija u Entitetu</c:v>
                </c:pt>
              </c:strCache>
            </c:strRef>
          </c:cat>
          <c:val>
            <c:numRef>
              <c:f>'Udio premije podružnica'!$Q$5:$R$5</c:f>
              <c:numCache>
                <c:formatCode>#,##0.00</c:formatCode>
                <c:ptCount val="2"/>
                <c:pt idx="0">
                  <c:v>13866222.079628589</c:v>
                </c:pt>
                <c:pt idx="1">
                  <c:v>71440228.240695924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rtl="0">
            <a:defRPr>
              <a:latin typeface="Arial" pitchFamily="34" charset="0"/>
              <a:cs typeface="Arial" pitchFamily="34" charset="0"/>
            </a:defRPr>
          </a:pPr>
          <a:endParaRPr lang="sr-Latn-CS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tx>
        <c:rich>
          <a:bodyPr/>
          <a:lstStyle/>
          <a:p>
            <a:pPr>
              <a:defRPr sz="1050"/>
            </a:pPr>
            <a:r>
              <a:rPr lang="bs-Latn-BA" sz="1050" b="1" i="0" baseline="0" dirty="0"/>
              <a:t>Društva za osiguranje iz RS sa filijalama registrovanim u FBiH u 2009. godini</a:t>
            </a:r>
            <a:endParaRPr lang="en-US" sz="1050" b="1" i="0" baseline="0" dirty="0"/>
          </a:p>
        </c:rich>
      </c:tx>
      <c:layout>
        <c:manualLayout>
          <c:xMode val="edge"/>
          <c:yMode val="edge"/>
          <c:x val="0.13685715926252834"/>
          <c:y val="3.5273858460171295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7347729885709884E-2"/>
          <c:y val="0.39462504166203782"/>
          <c:w val="0.48592664007595487"/>
          <c:h val="0.51516331518719949"/>
        </c:manualLayout>
      </c:layout>
      <c:pie3DChart>
        <c:varyColors val="1"/>
        <c:ser>
          <c:idx val="0"/>
          <c:order val="0"/>
          <c:tx>
            <c:strRef>
              <c:f>'Udio premije podružnica'!$A$6</c:f>
              <c:strCache>
                <c:ptCount val="1"/>
                <c:pt idx="0">
                  <c:v>Insurance companies from RS with registered branches in FBiH</c:v>
                </c:pt>
              </c:strCache>
            </c:strRef>
          </c:tx>
          <c:dLbls>
            <c:dLbl>
              <c:idx val="0"/>
              <c:layout>
                <c:manualLayout>
                  <c:x val="3.5953849518810282E-2"/>
                  <c:y val="-5.2758457276173822E-2"/>
                </c:manualLayout>
              </c:layout>
              <c:showPercent val="1"/>
            </c:dLbl>
            <c:dLbl>
              <c:idx val="1"/>
              <c:layout>
                <c:manualLayout>
                  <c:x val="-8.3228127734033736E-2"/>
                  <c:y val="2.7296587926509252E-2"/>
                </c:manualLayout>
              </c:layout>
              <c:showPercent val="1"/>
            </c:dLbl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'Udio premije podružnica'!$C$4:$D$4</c:f>
              <c:strCache>
                <c:ptCount val="2"/>
                <c:pt idx="0">
                  <c:v>Premija u filijalama</c:v>
                </c:pt>
                <c:pt idx="1">
                  <c:v>Ukupna premija u Entitetu</c:v>
                </c:pt>
              </c:strCache>
            </c:strRef>
          </c:cat>
          <c:val>
            <c:numRef>
              <c:f>'Udio premije podružnica'!$C$6:$D$6</c:f>
              <c:numCache>
                <c:formatCode>#,##0.00</c:formatCode>
                <c:ptCount val="2"/>
                <c:pt idx="0">
                  <c:v>478933.75191095361</c:v>
                </c:pt>
                <c:pt idx="1">
                  <c:v>173150649.08504319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rtl="0">
            <a:defRPr sz="1000"/>
          </a:pPr>
          <a:endParaRPr lang="sr-Latn-CS"/>
        </a:p>
      </c:txPr>
    </c:legend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tx>
        <c:rich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r>
              <a:rPr lang="bs-Latn-BA" sz="1050" b="1" i="0" baseline="0"/>
              <a:t>Društva za osiguranje iz RS sa filijalama registrovanim u FBiH u 2012. godini</a:t>
            </a:r>
            <a:endParaRPr lang="en-US" sz="1050" b="1" i="0" baseline="0"/>
          </a:p>
        </c:rich>
      </c:tx>
      <c:layout>
        <c:manualLayout>
          <c:xMode val="edge"/>
          <c:yMode val="edge"/>
          <c:x val="0.15012629460082474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5450461931245121"/>
          <c:y val="0.31612121264684445"/>
          <c:w val="0.4423488202165573"/>
          <c:h val="0.51160821874492579"/>
        </c:manualLayout>
      </c:layout>
      <c:pie3DChart>
        <c:varyColors val="1"/>
        <c:ser>
          <c:idx val="3"/>
          <c:order val="1"/>
          <c:tx>
            <c:strRef>
              <c:f>'Udio premije podružnica'!$A$5</c:f>
              <c:strCache>
                <c:ptCount val="1"/>
                <c:pt idx="0">
                  <c:v>Insurance companies from FBiH with registered branches in RS </c:v>
                </c:pt>
              </c:strCache>
            </c:strRef>
          </c:tx>
          <c:dLbls>
            <c:dLbl>
              <c:idx val="0"/>
              <c:layout>
                <c:manualLayout>
                  <c:x val="3.8595929428320602E-2"/>
                  <c:y val="-2.4494477521975113E-2"/>
                </c:manualLayout>
              </c:layout>
              <c:showPercent val="1"/>
            </c:dLbl>
            <c:dLbl>
              <c:idx val="1"/>
              <c:layout>
                <c:manualLayout>
                  <c:x val="-5.2391782176708104E-2"/>
                  <c:y val="-4.4172235400233547E-3"/>
                </c:manualLayout>
              </c:layout>
              <c:showPercent val="1"/>
            </c:dLbl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'Udio premije podružnica'!$Q$4:$R$4</c:f>
              <c:strCache>
                <c:ptCount val="2"/>
                <c:pt idx="0">
                  <c:v>Premija u filijalama</c:v>
                </c:pt>
                <c:pt idx="1">
                  <c:v>Ukupna premija u Entitetu</c:v>
                </c:pt>
              </c:strCache>
            </c:strRef>
          </c:cat>
          <c:val>
            <c:numRef>
              <c:f>'Udio premije podružnica'!$Q$6:$R$6</c:f>
              <c:numCache>
                <c:formatCode>#,##0.00</c:formatCode>
                <c:ptCount val="2"/>
                <c:pt idx="0">
                  <c:v>6998469.4528665608</c:v>
                </c:pt>
                <c:pt idx="1">
                  <c:v>186834270.78529319</c:v>
                </c:pt>
              </c:numCache>
            </c:numRef>
          </c:val>
        </c:ser>
        <c:ser>
          <c:idx val="2"/>
          <c:order val="0"/>
          <c:cat>
            <c:strRef>
              <c:f>'Udio premije podružnica'!$Q$4:$R$4</c:f>
              <c:strCache>
                <c:ptCount val="2"/>
                <c:pt idx="0">
                  <c:v>Premija u filijalama</c:v>
                </c:pt>
                <c:pt idx="1">
                  <c:v>Ukupna premija u Entitetu</c:v>
                </c:pt>
              </c:strCache>
            </c:strRef>
          </c:cat>
          <c:val>
            <c:numRef>
              <c:f>'Udio premije podružnica'!#REF!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rtl="0">
            <a:defRPr>
              <a:latin typeface="Arial" pitchFamily="34" charset="0"/>
              <a:cs typeface="Arial" pitchFamily="34" charset="0"/>
            </a:defRPr>
          </a:pPr>
          <a:endParaRPr lang="sr-Latn-CS"/>
        </a:p>
      </c:txPr>
    </c:legend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tx>
        <c:rich>
          <a:bodyPr/>
          <a:lstStyle/>
          <a:p>
            <a:pPr>
              <a:defRPr sz="1600"/>
            </a:pPr>
            <a:r>
              <a:rPr lang="bs-Latn-BA" sz="1600" dirty="0"/>
              <a:t>Učešće</a:t>
            </a:r>
            <a:r>
              <a:rPr lang="bs-Latn-BA" sz="1600" baseline="0" dirty="0"/>
              <a:t> životnog i neživotnog osiguranja</a:t>
            </a:r>
            <a:endParaRPr lang="en-US" sz="1600" dirty="0"/>
          </a:p>
        </c:rich>
      </c:tx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307909142992933E-2"/>
          <c:y val="0.13291688350417247"/>
          <c:w val="0.56460717327704324"/>
          <c:h val="0.76038956197849361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7.3837489063867034E-3"/>
                  <c:y val="2.1254374453193451E-2"/>
                </c:manualLayout>
              </c:layout>
              <c:tx>
                <c:rich>
                  <a:bodyPr/>
                  <a:lstStyle/>
                  <a:p>
                    <a:r>
                      <a:rPr lang="bs-Latn-BA" dirty="0" smtClean="0"/>
                      <a:t>82,94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3.8115048118985181E-2"/>
                  <c:y val="-7.10083114610673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</a:t>
                    </a:r>
                    <a:r>
                      <a:rPr lang="bs-Latn-BA" dirty="0" smtClean="0"/>
                      <a:t>,06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'UP u N i Ž'!$D$25:$D$26</c:f>
              <c:strCache>
                <c:ptCount val="2"/>
                <c:pt idx="0">
                  <c:v>Životno osiguranje</c:v>
                </c:pt>
                <c:pt idx="1">
                  <c:v>Neživotno osiguranje</c:v>
                </c:pt>
              </c:strCache>
            </c:strRef>
          </c:cat>
          <c:val>
            <c:numRef>
              <c:f>'UP u N i Ž'!$E$25:$E$26</c:f>
              <c:numCache>
                <c:formatCode>General</c:formatCode>
                <c:ptCount val="2"/>
                <c:pt idx="0">
                  <c:v>82.940000000000026</c:v>
                </c:pt>
                <c:pt idx="1">
                  <c:v>17.059999999999999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sr-Latn-C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sr-Latn-CS"/>
          </a:p>
        </c:txPr>
      </c:legendEntry>
      <c:txPr>
        <a:bodyPr/>
        <a:lstStyle/>
        <a:p>
          <a:pPr>
            <a:defRPr sz="1200"/>
          </a:pPr>
          <a:endParaRPr lang="sr-Latn-CS"/>
        </a:p>
      </c:txPr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7937161357685942E-2"/>
          <c:y val="9.2347004179022862E-2"/>
          <c:w val="0.55344280822288183"/>
          <c:h val="0.8153059916419542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6.6918197725284404E-3"/>
                  <c:y val="-1.1535433070866144E-2"/>
                </c:manualLayout>
              </c:layout>
              <c:showPercent val="1"/>
            </c:dLbl>
            <c:dLbl>
              <c:idx val="1"/>
              <c:layout>
                <c:manualLayout>
                  <c:x val="2.58584864391951E-2"/>
                  <c:y val="-2.3790099154272378E-2"/>
                </c:manualLayout>
              </c:layout>
              <c:showPercent val="1"/>
            </c:dLbl>
            <c:dLbl>
              <c:idx val="2"/>
              <c:layout>
                <c:manualLayout>
                  <c:x val="3.8367782152230974E-2"/>
                  <c:y val="-5.3512321376494712E-2"/>
                </c:manualLayout>
              </c:layout>
              <c:showPercent val="1"/>
            </c:dLbl>
            <c:dLbl>
              <c:idx val="3"/>
              <c:layout>
                <c:manualLayout>
                  <c:x val="2.4673665791776149E-2"/>
                  <c:y val="-4.636993292505124E-2"/>
                </c:manualLayout>
              </c:layout>
              <c:showPercent val="1"/>
            </c:dLbl>
            <c:dLbl>
              <c:idx val="4"/>
              <c:layout>
                <c:manualLayout>
                  <c:x val="1.6243219597550321E-2"/>
                  <c:y val="3.3408063575386414E-2"/>
                </c:manualLayout>
              </c:layout>
              <c:showPercent val="1"/>
            </c:dLbl>
            <c:dLbl>
              <c:idx val="5"/>
              <c:layout>
                <c:manualLayout>
                  <c:x val="-1.5929571303587176E-2"/>
                  <c:y val="2.6534339457567852E-2"/>
                </c:manualLayout>
              </c:layout>
              <c:showPercent val="1"/>
            </c:dLbl>
            <c:dLbl>
              <c:idx val="6"/>
              <c:layout>
                <c:manualLayout>
                  <c:x val="-3.1233595800525097E-2"/>
                  <c:y val="-3.5239501312335962E-2"/>
                </c:manualLayout>
              </c:layout>
              <c:showPercent val="1"/>
            </c:dLbl>
            <c:dLbl>
              <c:idx val="7"/>
              <c:layout>
                <c:manualLayout>
                  <c:x val="-2.8354986876640398E-2"/>
                  <c:y val="-2.968941382327220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'P p GV BIH'!$B$33:$B$40</c:f>
              <c:strCache>
                <c:ptCount val="8"/>
                <c:pt idx="0">
                  <c:v>Osiguranje od nesreće</c:v>
                </c:pt>
                <c:pt idx="1">
                  <c:v>Zdravstveno osiguranje</c:v>
                </c:pt>
                <c:pt idx="2">
                  <c:v>Osiguranje motornih vozila - KASKO</c:v>
                </c:pt>
                <c:pt idx="3">
                  <c:v>Osiguranje imovine od požara i prirodnih sila</c:v>
                </c:pt>
                <c:pt idx="4">
                  <c:v>Ostale štete na imovini</c:v>
                </c:pt>
                <c:pt idx="5">
                  <c:v>Osiguranje od autoodgovornosti</c:v>
                </c:pt>
                <c:pt idx="6">
                  <c:v>Životna osiguranja </c:v>
                </c:pt>
                <c:pt idx="7">
                  <c:v>Ostalo</c:v>
                </c:pt>
              </c:strCache>
            </c:strRef>
          </c:cat>
          <c:val>
            <c:numRef>
              <c:f>'P p GV BIH'!$I$33:$I$40</c:f>
              <c:numCache>
                <c:formatCode>#,##0</c:formatCode>
                <c:ptCount val="8"/>
                <c:pt idx="0">
                  <c:v>18215005.639549453</c:v>
                </c:pt>
                <c:pt idx="1">
                  <c:v>3019273.5820597867</c:v>
                </c:pt>
                <c:pt idx="2">
                  <c:v>29480358.640577149</c:v>
                </c:pt>
                <c:pt idx="3">
                  <c:v>14104987.73410777</c:v>
                </c:pt>
                <c:pt idx="4">
                  <c:v>16122808.40359336</c:v>
                </c:pt>
                <c:pt idx="5">
                  <c:v>125172050.27533059</c:v>
                </c:pt>
                <c:pt idx="6">
                  <c:v>44053402.299791038</c:v>
                </c:pt>
                <c:pt idx="7">
                  <c:v>8081916.9406339005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sr-Latn-CS"/>
          </a:p>
        </c:txPr>
      </c:legendEntry>
      <c:legendEntry>
        <c:idx val="1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sr-Latn-CS"/>
          </a:p>
        </c:txPr>
      </c:legendEntry>
      <c:legendEntry>
        <c:idx val="2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sr-Latn-CS"/>
          </a:p>
        </c:txPr>
      </c:legendEntry>
      <c:legendEntry>
        <c:idx val="3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sr-Latn-CS"/>
          </a:p>
        </c:txPr>
      </c:legendEntry>
      <c:legendEntry>
        <c:idx val="4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sr-Latn-CS"/>
          </a:p>
        </c:txPr>
      </c:legendEntry>
      <c:legendEntry>
        <c:idx val="5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sr-Latn-CS"/>
          </a:p>
        </c:txPr>
      </c:legendEntry>
      <c:legendEntry>
        <c:idx val="6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sr-Latn-CS"/>
          </a:p>
        </c:txPr>
      </c:legendEntry>
      <c:legendEntry>
        <c:idx val="7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sr-Latn-CS"/>
          </a:p>
        </c:txPr>
      </c:legendEntry>
      <c:layout>
        <c:manualLayout>
          <c:xMode val="edge"/>
          <c:yMode val="edge"/>
          <c:x val="0.67959177102249413"/>
          <c:y val="2.8510080076572679E-2"/>
          <c:w val="0.30998468941382556"/>
          <c:h val="0.96063648293963255"/>
        </c:manualLayout>
      </c:layout>
      <c:txPr>
        <a:bodyPr/>
        <a:lstStyle/>
        <a:p>
          <a:pPr>
            <a:defRPr sz="1400"/>
          </a:pPr>
          <a:endParaRPr lang="sr-Latn-CS"/>
        </a:p>
      </c:txPr>
    </c:legend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tx>
        <c:rich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r>
              <a:rPr lang="bs-Latn-BA" sz="1800">
                <a:latin typeface="Arial" pitchFamily="34" charset="0"/>
                <a:cs typeface="Arial" pitchFamily="34" charset="0"/>
              </a:rPr>
              <a:t>Struktura premije reosiguranja</a:t>
            </a:r>
            <a:endParaRPr lang="en-US" sz="1800">
              <a:latin typeface="Arial" pitchFamily="34" charset="0"/>
              <a:cs typeface="Arial" pitchFamily="34" charset="0"/>
            </a:endParaRP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2.868810148731421E-2"/>
                  <c:y val="-6.3203557888597273E-2"/>
                </c:manualLayout>
              </c:layout>
              <c:showPercent val="1"/>
            </c:dLbl>
            <c:dLbl>
              <c:idx val="1"/>
              <c:layout>
                <c:manualLayout>
                  <c:x val="7.6036307961504818E-2"/>
                  <c:y val="4.976997666958297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100">
                    <a:latin typeface="Arial" pitchFamily="34" charset="0"/>
                    <a:cs typeface="Arial" pitchFamily="34" charset="0"/>
                  </a:defRPr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'UP u N i Ž'!$S$29:$S$30</c:f>
              <c:strCache>
                <c:ptCount val="2"/>
                <c:pt idx="0">
                  <c:v>Životno osiguranje</c:v>
                </c:pt>
                <c:pt idx="1">
                  <c:v>Neživotno osiguranje</c:v>
                </c:pt>
              </c:strCache>
            </c:strRef>
          </c:cat>
          <c:val>
            <c:numRef>
              <c:f>'UP u N i Ž'!$T$29:$T$30</c:f>
              <c:numCache>
                <c:formatCode>#,##0</c:formatCode>
                <c:ptCount val="2"/>
                <c:pt idx="0">
                  <c:v>880000</c:v>
                </c:pt>
                <c:pt idx="1">
                  <c:v>26600000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sr-Latn-CS"/>
        </a:p>
      </c:txPr>
    </c:legend>
    <c:plotVisOnly val="1"/>
  </c:chart>
  <c:spPr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bs-Latn-BA">
                <a:latin typeface="Arial" pitchFamily="34" charset="0"/>
                <a:cs typeface="Arial" pitchFamily="34" charset="0"/>
              </a:rPr>
              <a:t>Struktura premije reosiguranja</a:t>
            </a:r>
            <a:endParaRPr lang="en-US">
              <a:latin typeface="Arial" pitchFamily="34" charset="0"/>
              <a:cs typeface="Arial" pitchFamily="34" charset="0"/>
            </a:endParaRP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'UP u N i Ž'!$S$34:$S$35</c:f>
              <c:strCache>
                <c:ptCount val="1"/>
                <c:pt idx="0">
                  <c:v>Pasivan posao Samopridržaj</c:v>
                </c:pt>
              </c:strCache>
            </c:strRef>
          </c:tx>
          <c:dLbls>
            <c:dLbl>
              <c:idx val="0"/>
              <c:layout>
                <c:manualLayout>
                  <c:x val="1.7576990376203076E-2"/>
                  <c:y val="0.10924662808316199"/>
                </c:manualLayout>
              </c:layout>
              <c:spPr/>
              <c:txPr>
                <a:bodyPr/>
                <a:lstStyle/>
                <a:p>
                  <a:pPr>
                    <a:defRPr sz="1100">
                      <a:latin typeface="Arial" pitchFamily="34" charset="0"/>
                      <a:cs typeface="Arial" pitchFamily="34" charset="0"/>
                    </a:defRPr>
                  </a:pPr>
                  <a:endParaRPr lang="sr-Latn-CS"/>
                </a:p>
              </c:txPr>
              <c:showPercent val="1"/>
            </c:dLbl>
            <c:dLbl>
              <c:idx val="1"/>
              <c:layout>
                <c:manualLayout>
                  <c:x val="3.7147419072616011E-2"/>
                  <c:y val="-0.11426778277321062"/>
                </c:manualLayout>
              </c:layout>
              <c:spPr/>
              <c:txPr>
                <a:bodyPr/>
                <a:lstStyle/>
                <a:p>
                  <a:pPr>
                    <a:defRPr sz="1100">
                      <a:latin typeface="Arial" pitchFamily="34" charset="0"/>
                      <a:cs typeface="Arial" pitchFamily="34" charset="0"/>
                    </a:defRPr>
                  </a:pPr>
                  <a:endParaRPr lang="sr-Latn-CS"/>
                </a:p>
              </c:txPr>
              <c:showPercent val="1"/>
            </c:dLbl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'UP u N i Ž'!$S$34:$S$35</c:f>
              <c:strCache>
                <c:ptCount val="2"/>
                <c:pt idx="0">
                  <c:v>Pasivan posao</c:v>
                </c:pt>
                <c:pt idx="1">
                  <c:v>Samopridržaj</c:v>
                </c:pt>
              </c:strCache>
            </c:strRef>
          </c:cat>
          <c:val>
            <c:numRef>
              <c:f>'UP u N i Ž'!$T$34:$T$35</c:f>
              <c:numCache>
                <c:formatCode>#,##0</c:formatCode>
                <c:ptCount val="2"/>
                <c:pt idx="0">
                  <c:v>57.68</c:v>
                </c:pt>
                <c:pt idx="1">
                  <c:v>42.32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sr-Latn-CS"/>
        </a:p>
      </c:txPr>
    </c:legend>
    <c:plotVisOnly val="1"/>
  </c:chart>
  <c:spPr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AFCE518-E0D7-448E-A599-C94F1AECEF20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A54250-16BE-45FC-87C5-7CEF3ACA7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1DF1B69-7340-4B51-8945-9A1388CB1684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D1E206-9DA2-46F2-9F93-073BFBC3C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8EAA83-46C9-4A6B-B3AA-AF9F95DAB42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7B2537-8F72-4927-956E-0FC586885A1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E24BBB-4CB8-4C4A-9A74-92540993676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230018-80B1-4806-90FD-A938B713DA6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CE6BD8-7D70-4E4D-AF64-87FC04B0610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11318F-7F6B-4CD8-BB81-4968B88FD4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8F0898-B5C8-46A3-AB2C-5A6F37DF33B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6813B9-04EE-418F-A9F4-3C5D31D440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028DFD-2D90-4FE5-AA3D-44CCDE9C51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F94DB0-D7D6-4018-A7CC-31772B1DF5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8368D8-67A1-4716-8CA3-862496CDBF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F7659C-E5C5-4383-94E8-BFB865E57F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8D70E4-C737-4F4D-B8E9-B57A23978A2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5FBE6A-EBFB-406B-A788-843024C350E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D2977-7713-46AA-B2AC-405F12D69CF1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538A1-03BB-44C5-AE6A-6EEE599B6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31739-DA6C-410C-B6AE-9A1693D99188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6302F-EA64-415B-9FFF-64FEE8442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89D7-C012-4F43-A728-AB83F2C52899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B91BB-AE30-4C31-BF8E-1C7A81A43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FF6DF-7BB2-4A1A-ACFA-1C0D3A13EF5F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639DE-5E38-4FF6-A8CA-E214749CC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BE231-66F4-45DC-BDB7-D38D0E20DFFA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4F83C-C7F9-4764-A22C-6A0693D8E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AD669-53B7-464B-A3CE-27BAEC379FEC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1DC6-3456-4D8C-92CE-05AD9A3B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272F4-FC29-4756-9895-C87A9C52DD01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123B8-FA6C-4A9F-BCB2-70AEDEEBD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B1007-237C-41A5-A0AC-CC8505A19D14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46FA6-96CC-4609-974A-F910C1E81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B22D-3128-4FEE-B23F-A1D14347DD6B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D87DA-E6C8-4566-AAA9-D21C1B3A8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6C986-F198-4E0B-B8C3-FC2BA68B7978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C9388-C0C0-4D21-A69D-C914368E4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D26DF-3529-4020-ACD0-69492459BC64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26312-7C3D-4D0D-89E5-4944EDEDB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1173FE-7203-49AC-BB74-A2F0E72DD2E6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F20865-DBE3-4CE4-9773-5EAEEF3F7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Binary_Worksheet11.xlsb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700213"/>
            <a:ext cx="8229600" cy="2305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>
                <a:latin typeface="Arial" pitchFamily="34" charset="0"/>
                <a:cs typeface="Arial" pitchFamily="34" charset="0"/>
              </a:rPr>
              <a:t>BOSNA I HERCEGOVINA</a:t>
            </a:r>
            <a:br>
              <a:rPr lang="bs-Latn-BA" dirty="0" smtClean="0">
                <a:latin typeface="Arial" pitchFamily="34" charset="0"/>
                <a:cs typeface="Arial" pitchFamily="34" charset="0"/>
              </a:rPr>
            </a:br>
            <a:r>
              <a:rPr lang="bs-Latn-BA" dirty="0" smtClean="0">
                <a:latin typeface="Arial" pitchFamily="34" charset="0"/>
                <a:cs typeface="Arial" pitchFamily="34" charset="0"/>
              </a:rPr>
              <a:t> PREGLED TRŽIŠTA OSIGURANJA </a:t>
            </a:r>
            <a:br>
              <a:rPr lang="bs-Latn-BA" dirty="0" smtClean="0">
                <a:latin typeface="Arial" pitchFamily="34" charset="0"/>
                <a:cs typeface="Arial" pitchFamily="34" charset="0"/>
              </a:rPr>
            </a:br>
            <a:r>
              <a:rPr lang="bs-Latn-BA" dirty="0" smtClean="0">
                <a:latin typeface="Arial" pitchFamily="34" charset="0"/>
                <a:cs typeface="Arial" pitchFamily="34" charset="0"/>
              </a:rPr>
              <a:t>U 2012. GODINI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68313" y="4221163"/>
            <a:ext cx="8229600" cy="20161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bs-Latn-BA" sz="2400" smtClean="0">
                <a:latin typeface="Arial" charset="0"/>
                <a:cs typeface="Arial" charset="0"/>
              </a:rPr>
              <a:t>Suzana Šakotić</a:t>
            </a:r>
          </a:p>
          <a:p>
            <a:pPr algn="ctr">
              <a:buFont typeface="Arial" charset="0"/>
              <a:buNone/>
            </a:pPr>
            <a:r>
              <a:rPr lang="bs-Latn-BA" sz="2400" smtClean="0">
                <a:latin typeface="Arial" charset="0"/>
                <a:cs typeface="Arial" charset="0"/>
              </a:rPr>
              <a:t>Agencija za osiguranje u BiH</a:t>
            </a:r>
          </a:p>
          <a:p>
            <a:pPr algn="ctr">
              <a:buFont typeface="Arial" charset="0"/>
              <a:buNone/>
            </a:pPr>
            <a:endParaRPr lang="bs-Latn-BA" sz="2400" smtClean="0"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endParaRPr lang="bs-Latn-BA" sz="2400" smtClean="0"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lang="bs-Latn-BA" sz="1800" smtClean="0">
                <a:latin typeface="Arial" charset="0"/>
                <a:cs typeface="Arial" charset="0"/>
              </a:rPr>
              <a:t>Sarajevo, 20.6.2013. godine</a:t>
            </a:r>
            <a:endParaRPr lang="en-US" sz="16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Vode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u BiH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Ukupno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229600" cy="43497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36104"/>
                <a:gridCol w="3168352"/>
                <a:gridCol w="1954560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bs-Latn-BA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 EUR 000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udio</a:t>
                      </a:r>
                      <a:r>
                        <a:rPr lang="bs-Latn-BA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u %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Sarajevo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33.005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12,78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Bosna-sunce osiguranje d.d.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22.482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8,71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Euroherc osiguranje d.d.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21.474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8,32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Uniqa osiguranje d.d.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21.324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8,26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Croatia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18.612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7,21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Triglav osiguranje d.d.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16.676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6,46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Jahorina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15.729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6,09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VGT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12.518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4,85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Merkur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BH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11.564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4,48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Grawe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11.688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4,53</a:t>
                      </a:r>
                    </a:p>
                  </a:txBody>
                  <a:tcPr marL="72000" marR="720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Vode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u BiH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Ne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ivot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73238"/>
          <a:ext cx="8229600" cy="434816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36104"/>
                <a:gridCol w="3096344"/>
                <a:gridCol w="2026568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bs-Latn-BA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 EUR 000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udio</a:t>
                      </a:r>
                      <a:r>
                        <a:rPr lang="bs-Latn-BA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u %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Sarajevo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31.413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14,67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Euroherc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21.474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10,03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Bosna-sunce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21.196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9,90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Croatia osiguranje d.d.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15.689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7,32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Jahorina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15.332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7,16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Triglav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14.381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6,71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VGT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12.518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5,84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Uniqa osiguranje d.d.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11.765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5,49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Dunav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8.980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4,19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Bobar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7.611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3,55</a:t>
                      </a:r>
                    </a:p>
                  </a:txBody>
                  <a:tcPr marL="72000" marR="720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Vode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tava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u BiH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bs-Latn-BA" dirty="0" err="1" smtClean="0">
                <a:latin typeface="Arial" pitchFamily="34" charset="0"/>
                <a:cs typeface="Arial" pitchFamily="34" charset="0"/>
              </a:rPr>
              <a:t>Ž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ivot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95288" y="1773238"/>
          <a:ext cx="8229600" cy="434816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36104"/>
                <a:gridCol w="3096344"/>
                <a:gridCol w="2026568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bs-Latn-BA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 EUR 000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udio</a:t>
                      </a:r>
                      <a:r>
                        <a:rPr lang="bs-Latn-BA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u %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Merkur BH osiguranje d.d.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11.176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25,37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Uniqa osiguranje d.d.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9.559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21,70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bs-Latn-BA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Grawe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9.238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20,97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Grawe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5.243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11,90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Croatia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2.923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6,64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Triglav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2.295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5,21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Sarajevo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1.592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3,61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Bosna-sunce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1.286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2,92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Jahorina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397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0,90</a:t>
                      </a:r>
                    </a:p>
                  </a:txBody>
                  <a:tcPr marL="72000" marR="720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Dunav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osiguranje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269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0,61</a:t>
                      </a:r>
                    </a:p>
                  </a:txBody>
                  <a:tcPr marL="72000" marR="720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>
                <a:latin typeface="Arial" charset="0"/>
                <a:cs typeface="Arial" charset="0"/>
              </a:rPr>
              <a:t>Projekat Svjetske banke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962" name="Rectangle 1"/>
          <p:cNvSpPr>
            <a:spLocks noChangeArrowheads="1"/>
          </p:cNvSpPr>
          <p:nvPr/>
        </p:nvSpPr>
        <p:spPr bwMode="auto">
          <a:xfrm>
            <a:off x="323850" y="1341438"/>
            <a:ext cx="84963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80975" indent="-180975" algn="just">
              <a:buFont typeface="Wingdings" pitchFamily="2" charset="2"/>
              <a:buChar char="§"/>
            </a:pPr>
            <a:r>
              <a:rPr lang="bs-Latn-BA" sz="2000">
                <a:cs typeface="Arial" charset="0"/>
              </a:rPr>
              <a:t>„Liberalizacija tržišta obaveznog osiguranja od autoodgovornosti“ - projekat Svjetske banke</a:t>
            </a:r>
          </a:p>
          <a:p>
            <a:pPr marL="180975" indent="-180975" algn="just">
              <a:buFont typeface="Wingdings" pitchFamily="2" charset="2"/>
              <a:buChar char="§"/>
            </a:pPr>
            <a:endParaRPr lang="bs-Latn-BA" sz="2000">
              <a:cs typeface="Arial" charset="0"/>
            </a:endParaRPr>
          </a:p>
          <a:p>
            <a:pPr marL="180975" indent="-180975" algn="just">
              <a:buFont typeface="Wingdings" pitchFamily="2" charset="2"/>
              <a:buChar char="§"/>
            </a:pPr>
            <a:r>
              <a:rPr lang="bs-Latn-BA" sz="2000">
                <a:cs typeface="Arial" charset="0"/>
              </a:rPr>
              <a:t>Osnovni ciljevi projekta su:</a:t>
            </a:r>
          </a:p>
          <a:p>
            <a:pPr marL="542925" lvl="1" indent="-276225" algn="just">
              <a:buFont typeface="Wingdings" pitchFamily="2" charset="2"/>
              <a:buChar char="ü"/>
            </a:pPr>
            <a:r>
              <a:rPr lang="bs-Latn-BA" sz="2000">
                <a:cs typeface="Arial" charset="0"/>
              </a:rPr>
              <a:t>pružiti pomoć entitetskim agencijama za nadzor osiguranja u eventualnoj liberalizaciji tržišta osiguranja u BiH</a:t>
            </a:r>
          </a:p>
          <a:p>
            <a:pPr marL="542925" lvl="1" indent="-276225" algn="just">
              <a:buFont typeface="Wingdings" pitchFamily="2" charset="2"/>
              <a:buChar char="ü"/>
            </a:pPr>
            <a:r>
              <a:rPr lang="bs-Latn-BA" sz="2000">
                <a:cs typeface="Arial" charset="0"/>
              </a:rPr>
              <a:t>razviti regulatorni okvir i tehničke alate neophodne za aktuarski izračun premija i tehničkih rezervi obaveznog osiguranja od autodgovornosti i </a:t>
            </a:r>
          </a:p>
          <a:p>
            <a:pPr marL="542925" lvl="1" indent="-276225" algn="just">
              <a:buFont typeface="Wingdings" pitchFamily="2" charset="2"/>
              <a:buChar char="ü"/>
            </a:pPr>
            <a:r>
              <a:rPr lang="it-IT" sz="2000">
                <a:cs typeface="Arial" charset="0"/>
              </a:rPr>
              <a:t>osigurati da je predloženi regulatorni okvir za MTPL tržište osiguranja u skladu s EU zakonodavstvom, a u skladu sa obavezama koje proizlaze iz  Sporazuma o stabilizaciji i pridruživanju sa Evropskom unijom</a:t>
            </a:r>
            <a:r>
              <a:rPr lang="bs-Latn-BA" sz="2000">
                <a:cs typeface="Arial" charset="0"/>
              </a:rPr>
              <a:t>.</a:t>
            </a:r>
          </a:p>
          <a:p>
            <a:pPr marL="180975" indent="-180975" algn="just">
              <a:buFont typeface="Wingdings" pitchFamily="2" charset="2"/>
              <a:buChar char="§"/>
            </a:pPr>
            <a:endParaRPr lang="bs-Latn-BA" sz="2000">
              <a:cs typeface="Arial" charset="0"/>
            </a:endParaRPr>
          </a:p>
          <a:p>
            <a:pPr marL="180975" indent="-180975" algn="just">
              <a:buFont typeface="Wingdings" pitchFamily="2" charset="2"/>
              <a:buChar char="§"/>
            </a:pPr>
            <a:r>
              <a:rPr lang="it-IT" sz="2000">
                <a:cs typeface="Arial" charset="0"/>
              </a:rPr>
              <a:t>Predviđeni period trajanja projekta je januar 2013.</a:t>
            </a:r>
            <a:r>
              <a:rPr lang="bs-Latn-BA" sz="2000">
                <a:cs typeface="Arial" charset="0"/>
              </a:rPr>
              <a:t> </a:t>
            </a:r>
            <a:r>
              <a:rPr lang="it-IT" sz="2000">
                <a:cs typeface="Arial" charset="0"/>
              </a:rPr>
              <a:t>-</a:t>
            </a:r>
            <a:r>
              <a:rPr lang="bs-Latn-BA" sz="2000">
                <a:cs typeface="Arial" charset="0"/>
              </a:rPr>
              <a:t> </a:t>
            </a:r>
            <a:r>
              <a:rPr lang="it-IT" sz="2000">
                <a:cs typeface="Arial" charset="0"/>
              </a:rPr>
              <a:t>septembar 2014. godine.</a:t>
            </a:r>
            <a:endParaRPr lang="en-US" sz="20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Bitni doga</a:t>
            </a:r>
            <a:r>
              <a:rPr lang="bs-Latn-BA" smtClean="0">
                <a:latin typeface="Arial" charset="0"/>
                <a:cs typeface="Arial" charset="0"/>
              </a:rPr>
              <a:t>đ</a:t>
            </a:r>
            <a:r>
              <a:rPr lang="en-US" smtClean="0">
                <a:latin typeface="Arial" charset="0"/>
                <a:cs typeface="Arial" charset="0"/>
              </a:rPr>
              <a:t>aji na tr</a:t>
            </a:r>
            <a:r>
              <a:rPr lang="bs-Latn-BA" smtClean="0">
                <a:latin typeface="Arial" charset="0"/>
                <a:cs typeface="Arial" charset="0"/>
              </a:rPr>
              <a:t>ž</a:t>
            </a:r>
            <a:r>
              <a:rPr lang="en-US" smtClean="0">
                <a:latin typeface="Arial" charset="0"/>
                <a:cs typeface="Arial" charset="0"/>
              </a:rPr>
              <a:t>i</a:t>
            </a:r>
            <a:r>
              <a:rPr lang="bs-Latn-BA" smtClean="0">
                <a:latin typeface="Arial" charset="0"/>
                <a:cs typeface="Arial" charset="0"/>
              </a:rPr>
              <a:t>š</a:t>
            </a:r>
            <a:r>
              <a:rPr lang="en-US" smtClean="0">
                <a:latin typeface="Arial" charset="0"/>
                <a:cs typeface="Arial" charset="0"/>
              </a:rPr>
              <a:t>tu</a:t>
            </a:r>
            <a:r>
              <a:rPr lang="bs-Latn-BA" smtClean="0">
                <a:latin typeface="Arial" charset="0"/>
                <a:cs typeface="Arial" charset="0"/>
              </a:rPr>
              <a:t> BiH</a:t>
            </a:r>
            <a:endParaRPr 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313" y="1412875"/>
          <a:ext cx="8229600" cy="5033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02432"/>
                <a:gridCol w="7427168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Projekt „Liberalizacija tržišta obaveznog osiguranja od autoodgovornosti“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 Federaciji BiH u parlamentarnoj proceduri našao se novi Zakon o obaveznim osiguranjima u saobraćaju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Ministarstvo finansija FBiH je pripremilo prednacrt Zakona o izmjenama i dopunama Zakona o društvima za osiguranje u privatnom osiguranju </a:t>
                      </a:r>
                      <a:r>
                        <a:rPr lang="bs-Latn-BA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 Zakona o izmjenama i dopunama Zakona o osiguranju od odgovornosti za motorna vozila i ostale odredbe o obaveznom osiguranju od odgovornosti kao i inicijalni tekst Zakona o osiguranju FBiH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Izmjene i dopune Zakona o zaštiti od požara i vatrogastvu </a:t>
                      </a:r>
                      <a:r>
                        <a:rPr lang="bs-Latn-BA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nalazi se u parlamentarnoj proceduri Zastupničkog doma Parlamenta FBiH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 RS također su pokrenute aktivnosti oko izrade Zakona o obaveznom osiguranju od autoodgovornosti i Zakona o društvima za osiguranje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 u FBiH i u RS postoji namjera da se radi na izmjenama Zakona o posredovanju u osiguranju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Jednom društvu za osiguranje u FBiH oduzeta je dozvola za rad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bs-Latn-BA" smtClean="0"/>
          </a:p>
          <a:p>
            <a:pPr algn="ctr">
              <a:buFont typeface="Arial" charset="0"/>
              <a:buNone/>
            </a:pPr>
            <a:endParaRPr lang="bs-Latn-BA" smtClean="0"/>
          </a:p>
          <a:p>
            <a:pPr algn="ctr">
              <a:buFont typeface="Arial" charset="0"/>
              <a:buNone/>
            </a:pPr>
            <a:r>
              <a:rPr lang="bs-Latn-BA" sz="3600" smtClean="0">
                <a:latin typeface="Arial" charset="0"/>
                <a:cs typeface="Arial" charset="0"/>
              </a:rPr>
              <a:t>Hvala na pažnji</a:t>
            </a:r>
            <a:endParaRPr lang="en-US" sz="36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BiH u 2012.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6088" y="1484313"/>
          <a:ext cx="8229600" cy="7413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Kompozitna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Reosiguranje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30" name="Rectangle 5"/>
          <p:cNvSpPr>
            <a:spLocks noChangeArrowheads="1"/>
          </p:cNvSpPr>
          <p:nvPr/>
        </p:nvSpPr>
        <p:spPr bwMode="auto">
          <a:xfrm>
            <a:off x="468313" y="5445125"/>
            <a:ext cx="820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just">
              <a:buFont typeface="Wingdings" pitchFamily="2" charset="2"/>
              <a:buChar char="§"/>
            </a:pPr>
            <a:r>
              <a:rPr lang="bs-Latn-BA">
                <a:cs typeface="Arial" charset="0"/>
              </a:rPr>
              <a:t>Na cjelokupnom tržištu BiH je registrovano </a:t>
            </a:r>
            <a:r>
              <a:rPr lang="bs-Latn-BA" b="1">
                <a:cs typeface="Arial" charset="0"/>
              </a:rPr>
              <a:t>299</a:t>
            </a:r>
            <a:r>
              <a:rPr lang="bs-Latn-BA">
                <a:cs typeface="Arial" charset="0"/>
              </a:rPr>
              <a:t> agenata i </a:t>
            </a:r>
            <a:r>
              <a:rPr lang="bs-Latn-BA" b="1">
                <a:cs typeface="Arial" charset="0"/>
              </a:rPr>
              <a:t>13</a:t>
            </a:r>
            <a:r>
              <a:rPr lang="bs-Latn-BA">
                <a:cs typeface="Arial" charset="0"/>
              </a:rPr>
              <a:t> brokera u osiguranju</a:t>
            </a:r>
            <a:endParaRPr lang="en-US">
              <a:cs typeface="Arial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68313" y="3044825"/>
          <a:ext cx="8207375" cy="1752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Osiguranje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Osiguranje i reosiguranje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Reosiguranje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BiH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FBiH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RS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bs-Latn-BA" smtClean="0">
                <a:latin typeface="Arial" charset="0"/>
                <a:cs typeface="Arial" charset="0"/>
              </a:rPr>
              <a:t>Tržište osiguranja u BiH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323850" y="2876550"/>
            <a:ext cx="849630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80975" indent="-180975"/>
            <a:endParaRPr lang="bs-Latn-BA" sz="1900">
              <a:latin typeface="Calibri" pitchFamily="34" charset="0"/>
              <a:cs typeface="Times New Roman" pitchFamily="18" charset="0"/>
            </a:endParaRPr>
          </a:p>
          <a:p>
            <a:pPr marL="180975" indent="-180975"/>
            <a:endParaRPr lang="bs-Latn-BA" sz="1900">
              <a:latin typeface="Calibri" pitchFamily="34" charset="0"/>
              <a:cs typeface="Times New Roman" pitchFamily="18" charset="0"/>
            </a:endParaRPr>
          </a:p>
          <a:p>
            <a:pPr marL="180975" indent="-180975">
              <a:buFont typeface="Wingdings" pitchFamily="2" charset="2"/>
              <a:buChar char="§"/>
            </a:pPr>
            <a:r>
              <a:rPr lang="bs-Latn-BA" sz="1900">
                <a:latin typeface="Calibri" pitchFamily="34" charset="0"/>
                <a:cs typeface="Times New Roman" pitchFamily="18" charset="0"/>
              </a:rPr>
              <a:t>Lagana integracija </a:t>
            </a:r>
            <a:r>
              <a:rPr lang="en-US" sz="1900">
                <a:latin typeface="Calibri" pitchFamily="34" charset="0"/>
                <a:cs typeface="Times New Roman" pitchFamily="18" charset="0"/>
              </a:rPr>
              <a:t>tržišt</a:t>
            </a:r>
            <a:r>
              <a:rPr lang="bs-Latn-BA" sz="1900">
                <a:latin typeface="Calibri" pitchFamily="34" charset="0"/>
                <a:cs typeface="Times New Roman" pitchFamily="18" charset="0"/>
              </a:rPr>
              <a:t>a</a:t>
            </a:r>
            <a:r>
              <a:rPr lang="en-US" sz="1900">
                <a:latin typeface="Calibri" pitchFamily="34" charset="0"/>
                <a:cs typeface="Times New Roman" pitchFamily="18" charset="0"/>
              </a:rPr>
              <a:t> </a:t>
            </a:r>
            <a:r>
              <a:rPr lang="bs-Latn-BA" sz="1900">
                <a:latin typeface="Calibri" pitchFamily="34" charset="0"/>
                <a:cs typeface="Times New Roman" pitchFamily="18" charset="0"/>
              </a:rPr>
              <a:t>osiguranja </a:t>
            </a:r>
            <a:r>
              <a:rPr lang="en-US" sz="1900">
                <a:latin typeface="Calibri" pitchFamily="34" charset="0"/>
                <a:cs typeface="Times New Roman" pitchFamily="18" charset="0"/>
              </a:rPr>
              <a:t>Bosne i Hercegovine</a:t>
            </a:r>
            <a:endParaRPr lang="en-US" sz="1900"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288" y="3357563"/>
          <a:ext cx="8353425" cy="14398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06927"/>
                <a:gridCol w="5446001"/>
              </a:tblGrid>
              <a:tr h="480053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Entitet društava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Broj</a:t>
                      </a:r>
                      <a:r>
                        <a:rPr lang="bs-Latn-BA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podružnica u drugom entitetu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FBiH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RS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9985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Filijale društava u drugom Entitet</a:t>
            </a:r>
            <a:r>
              <a:rPr lang="bs-Latn-BA" dirty="0" smtClean="0"/>
              <a:t>u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27584" y="2276872"/>
          <a:ext cx="3456384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860032" y="2276872"/>
          <a:ext cx="3600400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611561" y="4653136"/>
          <a:ext cx="352839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68313" y="1557338"/>
            <a:ext cx="8229600" cy="6477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s-Latn-BA" sz="2000" u="sng" dirty="0">
                <a:latin typeface="Arial" pitchFamily="34" charset="0"/>
                <a:ea typeface="+mj-ea"/>
                <a:cs typeface="Arial" pitchFamily="34" charset="0"/>
              </a:rPr>
              <a:t>Federacija Bosne i Hercegovine</a:t>
            </a:r>
            <a:endParaRPr lang="en-US" sz="2000" u="sng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8313" y="4005263"/>
            <a:ext cx="8229600" cy="6477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s-Latn-BA" sz="2000" u="sng" dirty="0">
                <a:latin typeface="Arial" pitchFamily="34" charset="0"/>
                <a:ea typeface="+mj-ea"/>
                <a:cs typeface="Arial" pitchFamily="34" charset="0"/>
              </a:rPr>
              <a:t>Republika Srpska</a:t>
            </a:r>
            <a:endParaRPr lang="en-US" sz="2000" u="sng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5076056" y="4725144"/>
          <a:ext cx="3528392" cy="1700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512" name="Rectangle 11"/>
          <p:cNvSpPr>
            <a:spLocks noChangeArrowheads="1"/>
          </p:cNvSpPr>
          <p:nvPr/>
        </p:nvSpPr>
        <p:spPr bwMode="auto">
          <a:xfrm>
            <a:off x="250825" y="1196975"/>
            <a:ext cx="86423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just">
              <a:buFont typeface="Wingdings" pitchFamily="2" charset="2"/>
              <a:buChar char="§"/>
            </a:pPr>
            <a:r>
              <a:rPr lang="en-US" sz="1700">
                <a:ea typeface="Times New Roman" pitchFamily="18" charset="0"/>
                <a:cs typeface="Arial" charset="0"/>
              </a:rPr>
              <a:t>Premija društ</a:t>
            </a:r>
            <a:r>
              <a:rPr lang="bs-Latn-BA" sz="1700">
                <a:ea typeface="Times New Roman" pitchFamily="18" charset="0"/>
                <a:cs typeface="Arial" charset="0"/>
              </a:rPr>
              <a:t>a</a:t>
            </a:r>
            <a:r>
              <a:rPr lang="en-US" sz="1700">
                <a:ea typeface="Times New Roman" pitchFamily="18" charset="0"/>
                <a:cs typeface="Arial" charset="0"/>
              </a:rPr>
              <a:t>va za osiguranje putem podružnica u drugom entitetu značajno se povećava</a:t>
            </a:r>
            <a:endParaRPr lang="bs-Latn-BA" sz="170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bs-Latn-BA" smtClean="0">
                <a:latin typeface="Arial" charset="0"/>
                <a:cs typeface="Arial" charset="0"/>
              </a:rPr>
              <a:t>Tržište osiguranja u BiH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028" name="Rectangle 1"/>
          <p:cNvSpPr>
            <a:spLocks noChangeArrowheads="1"/>
          </p:cNvSpPr>
          <p:nvPr/>
        </p:nvSpPr>
        <p:spPr bwMode="auto">
          <a:xfrm flipV="1">
            <a:off x="323850" y="971550"/>
            <a:ext cx="8496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80975" indent="-180975" algn="just"/>
            <a:endParaRPr lang="bs-Latn-BA" sz="2000">
              <a:latin typeface="Calibri" pitchFamily="34" charset="0"/>
            </a:endParaRPr>
          </a:p>
          <a:p>
            <a:pPr marL="180975" indent="-180975">
              <a:buFont typeface="Wingdings" pitchFamily="2" charset="2"/>
              <a:buChar char="§"/>
            </a:pPr>
            <a:endParaRPr lang="en-US" sz="1600">
              <a:latin typeface="Calibri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19250" y="3429000"/>
          <a:ext cx="4968875" cy="2830513"/>
        </p:xfrm>
        <a:graphic>
          <a:graphicData uri="http://schemas.openxmlformats.org/presentationml/2006/ole">
            <p:oleObj spid="_x0000_s1026" name="Binary Worksheet" r:id="rId4" imgW="5362583" imgH="2876499" progId="">
              <p:embed/>
            </p:oleObj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3850" y="1052513"/>
          <a:ext cx="8351838" cy="2232025"/>
        </p:xfrm>
        <a:graphic>
          <a:graphicData uri="http://schemas.openxmlformats.org/drawingml/2006/table">
            <a:tbl>
              <a:tblPr/>
              <a:tblGrid>
                <a:gridCol w="2542814"/>
                <a:gridCol w="752900"/>
                <a:gridCol w="752900"/>
                <a:gridCol w="752900"/>
                <a:gridCol w="752900"/>
                <a:gridCol w="752900"/>
                <a:gridCol w="681872"/>
                <a:gridCol w="681872"/>
                <a:gridCol w="681872"/>
              </a:tblGrid>
              <a:tr h="291262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bs-Latn-BA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Dijelovi sektora finansijskih usluga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bs-Latn-BA" sz="1400" b="1" i="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rtl="0" fontAlgn="ctr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4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finan</a:t>
                      </a:r>
                      <a:r>
                        <a:rPr lang="bs-Latn-BA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sijske </a:t>
                      </a:r>
                      <a:r>
                        <a:rPr lang="en-US" sz="14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institu</a:t>
                      </a:r>
                      <a:r>
                        <a:rPr lang="bs-Latn-BA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cije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Index rasta aktive</a:t>
                      </a:r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0/09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Index rasta aktive</a:t>
                      </a:r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11/10</a:t>
                      </a:r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75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bs-Latn-BA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ktiva</a:t>
                      </a:r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s-Latn-BA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Udio</a:t>
                      </a:r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bs-Latn-BA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ktiva</a:t>
                      </a:r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s-Latn-BA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Udio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bs-Latn-BA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ktiva</a:t>
                      </a:r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s-Latn-BA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Udio</a:t>
                      </a:r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4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bs-Latn-BA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en-US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EUR </a:t>
                      </a:r>
                      <a:r>
                        <a:rPr lang="en-US" sz="1000" b="1" i="0" u="none" strike="noStrike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mln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bs-Latn-BA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en-US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EUR </a:t>
                      </a:r>
                      <a:r>
                        <a:rPr lang="en-US" sz="1000" b="1" i="0" u="none" strike="noStrike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mln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bs-Latn-BA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en-US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EUR </a:t>
                      </a:r>
                      <a:r>
                        <a:rPr lang="en-US" sz="1000" b="1" i="0" u="none" strike="noStrike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mln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448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Bank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10.535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82,07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10.457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84,34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10.713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84,71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99,26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102,45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21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Invest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icioni</a:t>
                      </a:r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f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1000" b="0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nd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ovi</a:t>
                      </a:r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452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3,52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459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3,7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409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3,23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101,47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88,98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48">
                <a:tc>
                  <a:txBody>
                    <a:bodyPr/>
                    <a:lstStyle/>
                    <a:p>
                      <a:pPr algn="just" rtl="0" fontAlgn="ctr"/>
                      <a:r>
                        <a:rPr lang="bs-Latn-BA" sz="12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Društva</a:t>
                      </a:r>
                      <a:r>
                        <a:rPr lang="bs-Latn-BA" sz="1200" b="0" i="0" u="none" strike="noStrike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za osiguranje i reosiguranje</a:t>
                      </a:r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477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3,72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479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3,86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552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4,37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100,32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115,38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448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1000" b="0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ro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1000" b="0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redit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ne</a:t>
                      </a:r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organiza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cije</a:t>
                      </a:r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556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4,33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438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3,53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385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3,04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78,75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87,97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48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iz</a:t>
                      </a:r>
                      <a:r>
                        <a:rPr lang="en-US" sz="1000" b="0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društva</a:t>
                      </a:r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817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6,36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567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4,57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587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4,65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69,34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103,7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58">
                <a:tc>
                  <a:txBody>
                    <a:bodyPr/>
                    <a:lstStyle/>
                    <a:p>
                      <a:pPr algn="just" rtl="0" fontAlgn="ctr"/>
                      <a:r>
                        <a:rPr lang="bs-Latn-BA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Ukupno za sektor</a:t>
                      </a:r>
                      <a:r>
                        <a:rPr lang="en-US" sz="10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12.838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12.399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12.646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96,58</a:t>
                      </a: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  <a:r>
                        <a:rPr lang="bs-Latn-BA" sz="10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,00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10" marR="7910" marT="79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98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Premija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osiguranja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BiH</a:t>
            </a:r>
            <a:br>
              <a:rPr lang="bs-Latn-BA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1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EUR 000</a:t>
            </a:r>
            <a:r>
              <a:rPr lang="bs-Latn-BA" sz="31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6088" y="1214438"/>
          <a:ext cx="8229600" cy="200183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Godina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r>
                        <a:rPr lang="bs-Latn-BA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38.114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203.2</a:t>
                      </a:r>
                      <a:r>
                        <a:rPr lang="bs-Latn-BA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241.334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201</a:t>
                      </a:r>
                      <a:r>
                        <a:rPr lang="bs-Latn-BA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40.93</a:t>
                      </a:r>
                      <a:r>
                        <a:rPr lang="bs-Latn-BA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en-US" sz="1800" kern="120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208.63</a:t>
                      </a:r>
                      <a:r>
                        <a:rPr lang="bs-Latn-BA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en-US" sz="1800" kern="120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249.56</a:t>
                      </a:r>
                      <a:r>
                        <a:rPr lang="bs-Latn-BA" sz="18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en-US" sz="1800" kern="120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latin typeface="Arial" pitchFamily="34" charset="0"/>
                          <a:cs typeface="Arial" pitchFamily="34" charset="0"/>
                        </a:rPr>
                        <a:t>2012.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44.053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214.</a:t>
                      </a:r>
                      <a:r>
                        <a:rPr lang="bs-Latn-BA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258.2</a:t>
                      </a:r>
                      <a:r>
                        <a:rPr lang="bs-Latn-BA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bs-Latn-BA" sz="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b="1" dirty="0" err="1" smtClean="0">
                          <a:latin typeface="Arial" pitchFamily="34" charset="0"/>
                          <a:cs typeface="Arial" pitchFamily="34" charset="0"/>
                        </a:rPr>
                        <a:t>Rast</a:t>
                      </a: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 201</a:t>
                      </a:r>
                      <a:r>
                        <a:rPr lang="bs-Latn-BA" b="1" dirty="0" smtClean="0">
                          <a:latin typeface="Arial" pitchFamily="34" charset="0"/>
                          <a:cs typeface="Arial" pitchFamily="34" charset="0"/>
                        </a:rPr>
                        <a:t>2/</a:t>
                      </a:r>
                      <a:r>
                        <a:rPr lang="en-US" b="1" baseline="0" dirty="0" smtClean="0">
                          <a:latin typeface="Arial" pitchFamily="34" charset="0"/>
                          <a:cs typeface="Arial" pitchFamily="34" charset="0"/>
                        </a:rPr>
                        <a:t>201</a:t>
                      </a:r>
                      <a:r>
                        <a:rPr lang="bs-Latn-BA" b="1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s-Latn-BA" b="1" dirty="0" smtClean="0">
                          <a:latin typeface="Arial" pitchFamily="34" charset="0"/>
                          <a:cs typeface="Arial" pitchFamily="34" charset="0"/>
                        </a:rPr>
                        <a:t>7,62</a:t>
                      </a: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b="1" dirty="0" smtClean="0">
                          <a:latin typeface="Arial" pitchFamily="34" charset="0"/>
                          <a:cs typeface="Arial" pitchFamily="34" charset="0"/>
                        </a:rPr>
                        <a:t>2,68</a:t>
                      </a: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s-Latn-BA" sz="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b="1" dirty="0" smtClean="0">
                          <a:latin typeface="Arial" pitchFamily="34" charset="0"/>
                          <a:cs typeface="Arial" pitchFamily="34" charset="0"/>
                        </a:rPr>
                        <a:t>3,49</a:t>
                      </a: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  <a:p>
                      <a:pPr algn="ctr" fontAlgn="b"/>
                      <a:endParaRPr lang="en-US" sz="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699792" y="3501008"/>
          <a:ext cx="432048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vrsta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osiguranja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/>
            </a:r>
            <a:br>
              <a:rPr lang="bs-Latn-BA" dirty="0" smtClean="0">
                <a:latin typeface="Arial" pitchFamily="34" charset="0"/>
                <a:cs typeface="Arial" pitchFamily="34" charset="0"/>
              </a:rPr>
            </a:br>
            <a:r>
              <a:rPr lang="en-US" dirty="0" err="1" smtClean="0">
                <a:latin typeface="Arial" pitchFamily="34" charset="0"/>
                <a:cs typeface="Arial" pitchFamily="34" charset="0"/>
              </a:rPr>
              <a:t>ukupnoj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premiji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u BiH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467544" y="1700808"/>
          <a:ext cx="813690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bs-Latn-BA" smtClean="0">
                <a:latin typeface="Arial" charset="0"/>
                <a:cs typeface="Arial" charset="0"/>
              </a:rPr>
              <a:t>Ukupno isplaćene štete</a:t>
            </a:r>
            <a:endParaRPr 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850" y="1484313"/>
          <a:ext cx="8496300" cy="3097212"/>
        </p:xfrm>
        <a:graphic>
          <a:graphicData uri="http://schemas.openxmlformats.org/drawingml/2006/table">
            <a:tbl>
              <a:tblPr/>
              <a:tblGrid>
                <a:gridCol w="517438"/>
                <a:gridCol w="1034876"/>
                <a:gridCol w="739197"/>
                <a:gridCol w="1256635"/>
                <a:gridCol w="1034876"/>
                <a:gridCol w="1034876"/>
                <a:gridCol w="739197"/>
                <a:gridCol w="1131737"/>
                <a:gridCol w="1008112"/>
              </a:tblGrid>
              <a:tr h="512020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260" marR="6826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bs-Latn-BA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bs-Latn-BA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86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Prijavljene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štete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Riješene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štete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Riješenih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šteta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Prijavljene štete</a:t>
                      </a: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Riješene štete</a:t>
                      </a: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Riješenih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šteta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6086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Broj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Broj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Vrijednost</a:t>
                      </a:r>
                      <a:endParaRPr lang="bs-Latn-BA" sz="13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(u eurima)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Broj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Broj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Vrijednost</a:t>
                      </a:r>
                      <a:endParaRPr lang="bs-Latn-BA" sz="13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(u eurima)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6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BiH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116.363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94.281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94.912.421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81,02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119.442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96.929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96.235.243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81,15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8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FBiH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95.993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76.263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73.718.956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79,45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98.141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78.782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74.612.786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80,27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58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RS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20.370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18.018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21.193.465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88,45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21.301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18.147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21.622.457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85,19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>
                <a:latin typeface="Arial" charset="0"/>
                <a:cs typeface="Arial" charset="0"/>
              </a:rPr>
              <a:t>Reosiguranje u BiH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323850" y="1751013"/>
            <a:ext cx="8496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80975" indent="-180975" algn="just">
              <a:buFont typeface="Wingdings" pitchFamily="2" charset="2"/>
              <a:buChar char="§"/>
            </a:pPr>
            <a:r>
              <a:rPr lang="bs-Latn-BA" sz="2000">
                <a:cs typeface="Arial" charset="0"/>
              </a:rPr>
              <a:t>Ukupna premija reosiguranja iznosi </a:t>
            </a:r>
            <a:r>
              <a:rPr lang="bs-Latn-BA" sz="2000" b="1">
                <a:cs typeface="Arial" charset="0"/>
              </a:rPr>
              <a:t>27,5</a:t>
            </a:r>
            <a:r>
              <a:rPr lang="bs-Latn-BA" sz="2000">
                <a:cs typeface="Arial" charset="0"/>
              </a:rPr>
              <a:t> miliona EUR u 2012. godini</a:t>
            </a:r>
          </a:p>
          <a:p>
            <a:pPr marL="638175" lvl="1" indent="-180975" algn="just">
              <a:buFont typeface="Wingdings" pitchFamily="2" charset="2"/>
              <a:buChar char="§"/>
            </a:pPr>
            <a:r>
              <a:rPr lang="bs-Latn-BA" sz="2000">
                <a:cs typeface="Arial" charset="0"/>
              </a:rPr>
              <a:t>Neživot: 26,6 miliona EUR</a:t>
            </a:r>
          </a:p>
          <a:p>
            <a:pPr marL="638175" lvl="1" indent="-180975" algn="just">
              <a:buFont typeface="Wingdings" pitchFamily="2" charset="2"/>
              <a:buChar char="§"/>
            </a:pPr>
            <a:r>
              <a:rPr lang="bs-Latn-BA" sz="2000">
                <a:cs typeface="Arial" charset="0"/>
              </a:rPr>
              <a:t>Život: 880 hiljada EUR</a:t>
            </a:r>
            <a:endParaRPr lang="bs-Latn-BA" sz="2000">
              <a:latin typeface="Calibri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23528" y="2996952"/>
          <a:ext cx="435597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932040" y="2996952"/>
          <a:ext cx="392392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903</Words>
  <Application>Microsoft Office PowerPoint</Application>
  <PresentationFormat>On-screen Show (4:3)</PresentationFormat>
  <Paragraphs>380</Paragraphs>
  <Slides>15</Slides>
  <Notes>14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Arial</vt:lpstr>
      <vt:lpstr>Wingdings</vt:lpstr>
      <vt:lpstr>Times New Roman</vt:lpstr>
      <vt:lpstr>Office Theme</vt:lpstr>
      <vt:lpstr>Binary Worksheet</vt:lpstr>
      <vt:lpstr> BOSNA I HERCEGOVINA  PREGLED TRŽIŠTA OSIGURANJA  U 2012. GODINI </vt:lpstr>
      <vt:lpstr>Broj društava na tržištu BiH u 2012.</vt:lpstr>
      <vt:lpstr>Tržište osiguranja u BiH</vt:lpstr>
      <vt:lpstr>Filijale društava u drugom Entitetu</vt:lpstr>
      <vt:lpstr>Tržište osiguranja u BiH</vt:lpstr>
      <vt:lpstr>Premija osiguranja u BiH  u EUR 000 </vt:lpstr>
      <vt:lpstr>Učešće vrsta osiguranja u  ukupnoj premiji u BiH</vt:lpstr>
      <vt:lpstr>Ukupno isplaćene štete</vt:lpstr>
      <vt:lpstr>Reosiguranje u BiH</vt:lpstr>
      <vt:lpstr>Vodećih 10 društava u BiH - Ukupno</vt:lpstr>
      <vt:lpstr>Vodećih 10 društava u BiH - Neživot</vt:lpstr>
      <vt:lpstr>Vodećih 10 društava u BiH - Život</vt:lpstr>
      <vt:lpstr>Projekat Svjetske banke</vt:lpstr>
      <vt:lpstr>Bitni događaji na tržištu BiH</vt:lpstr>
      <vt:lpstr>Slide 15</vt:lpstr>
    </vt:vector>
  </TitlesOfParts>
  <Company>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nina filipovic</dc:creator>
  <cp:lastModifiedBy>TEST</cp:lastModifiedBy>
  <cp:revision>220</cp:revision>
  <dcterms:created xsi:type="dcterms:W3CDTF">2012-05-06T19:27:53Z</dcterms:created>
  <dcterms:modified xsi:type="dcterms:W3CDTF">2013-06-24T06:13:31Z</dcterms:modified>
</cp:coreProperties>
</file>