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gif" ContentType="image/gif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6" r:id="rId2"/>
    <p:sldId id="267" r:id="rId3"/>
    <p:sldId id="268" r:id="rId4"/>
    <p:sldId id="270" r:id="rId5"/>
    <p:sldId id="271" r:id="rId6"/>
    <p:sldId id="272" r:id="rId7"/>
    <p:sldId id="273" r:id="rId8"/>
    <p:sldId id="274" r:id="rId9"/>
    <p:sldId id="275" r:id="rId10"/>
    <p:sldId id="288" r:id="rId11"/>
    <p:sldId id="277" r:id="rId12"/>
    <p:sldId id="278" r:id="rId13"/>
    <p:sldId id="289" r:id="rId14"/>
    <p:sldId id="281" r:id="rId15"/>
    <p:sldId id="283" r:id="rId16"/>
    <p:sldId id="28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37" y="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remor\Application%20Data\Microsoft\Excel\Book1%20(version%202).xlsb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tesla\Home\mpremor\Dokumenti\HP\Podloga%20Sors%2020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tesla\Home\mpremor\Dokumenti\HP\Podloga%20Sors%20201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tesla\Home\mpremor\Dokumenti\HP\Podloga%20Sors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31"/>
  <c:chart>
    <c:autoTitleDeleted val="1"/>
    <c:plotArea>
      <c:layout>
        <c:manualLayout>
          <c:layoutTarget val="inner"/>
          <c:xMode val="edge"/>
          <c:yMode val="edge"/>
          <c:x val="8.0950590074576348E-2"/>
          <c:y val="7.3822520651176407E-2"/>
          <c:w val="0.88759444646290564"/>
          <c:h val="0.71801696363239331"/>
        </c:manualLayout>
      </c:layout>
      <c:barChart>
        <c:barDir val="col"/>
        <c:grouping val="clustered"/>
        <c:varyColors val="1"/>
        <c:ser>
          <c:idx val="2"/>
          <c:order val="0"/>
          <c:tx>
            <c:v>ZBP NO</c:v>
          </c:tx>
          <c:cat>
            <c:strRef>
              <c:f>'graf 41, 42 (2)'!$B$29:$J$29</c:f>
              <c:strCache>
                <c:ptCount val="9"/>
                <c:pt idx="0">
                  <c:v>2003.</c:v>
                </c:pt>
                <c:pt idx="1">
                  <c:v>2004.</c:v>
                </c:pt>
                <c:pt idx="2">
                  <c:v>2005.</c:v>
                </c:pt>
                <c:pt idx="3">
                  <c:v>2006.</c:v>
                </c:pt>
                <c:pt idx="4">
                  <c:v>2007.</c:v>
                </c:pt>
                <c:pt idx="5">
                  <c:v>2008.</c:v>
                </c:pt>
                <c:pt idx="6">
                  <c:v>2009.</c:v>
                </c:pt>
                <c:pt idx="7">
                  <c:v>2010.</c:v>
                </c:pt>
                <c:pt idx="8">
                  <c:v>2011.</c:v>
                </c:pt>
              </c:strCache>
            </c:strRef>
          </c:cat>
          <c:val>
            <c:numRef>
              <c:f>'graf 41, 42 (2)'!$B$30:$J$30</c:f>
              <c:numCache>
                <c:formatCode>#,##0</c:formatCode>
                <c:ptCount val="9"/>
                <c:pt idx="0">
                  <c:v>634507.87737328699</c:v>
                </c:pt>
                <c:pt idx="1">
                  <c:v>680294.2184529776</c:v>
                </c:pt>
                <c:pt idx="2">
                  <c:v>733677.06885632966</c:v>
                </c:pt>
                <c:pt idx="3">
                  <c:v>809110.6996794811</c:v>
                </c:pt>
                <c:pt idx="4">
                  <c:v>885392.57195524918</c:v>
                </c:pt>
                <c:pt idx="5">
                  <c:v>960469.57744635455</c:v>
                </c:pt>
                <c:pt idx="6">
                  <c:v>931190.62133081083</c:v>
                </c:pt>
                <c:pt idx="7">
                  <c:v>913058.0758881513</c:v>
                </c:pt>
                <c:pt idx="8">
                  <c:v>903119.82291580911</c:v>
                </c:pt>
              </c:numCache>
            </c:numRef>
          </c:val>
        </c:ser>
        <c:ser>
          <c:idx val="1"/>
          <c:order val="1"/>
          <c:tx>
            <c:v>ZBP ŽO</c:v>
          </c:tx>
          <c:cat>
            <c:strRef>
              <c:f>'graf 41, 42 (2)'!$B$29:$J$29</c:f>
              <c:strCache>
                <c:ptCount val="9"/>
                <c:pt idx="0">
                  <c:v>2003.</c:v>
                </c:pt>
                <c:pt idx="1">
                  <c:v>2004.</c:v>
                </c:pt>
                <c:pt idx="2">
                  <c:v>2005.</c:v>
                </c:pt>
                <c:pt idx="3">
                  <c:v>2006.</c:v>
                </c:pt>
                <c:pt idx="4">
                  <c:v>2007.</c:v>
                </c:pt>
                <c:pt idx="5">
                  <c:v>2008.</c:v>
                </c:pt>
                <c:pt idx="6">
                  <c:v>2009.</c:v>
                </c:pt>
                <c:pt idx="7">
                  <c:v>2010.</c:v>
                </c:pt>
                <c:pt idx="8">
                  <c:v>2011.</c:v>
                </c:pt>
              </c:strCache>
            </c:strRef>
          </c:cat>
          <c:val>
            <c:numRef>
              <c:f>'graf 41, 42 (2)'!$B$31:$J$31</c:f>
              <c:numCache>
                <c:formatCode>#,##0</c:formatCode>
                <c:ptCount val="9"/>
                <c:pt idx="0">
                  <c:v>181590.52401575205</c:v>
                </c:pt>
                <c:pt idx="1">
                  <c:v>211108.14284891845</c:v>
                </c:pt>
                <c:pt idx="2">
                  <c:v>255006.31943917598</c:v>
                </c:pt>
                <c:pt idx="3">
                  <c:v>291229.69991138257</c:v>
                </c:pt>
                <c:pt idx="4">
                  <c:v>333962.18344290805</c:v>
                </c:pt>
                <c:pt idx="5">
                  <c:v>342440.82832539961</c:v>
                </c:pt>
                <c:pt idx="6">
                  <c:v>334760.06612140324</c:v>
                </c:pt>
                <c:pt idx="7">
                  <c:v>330591.27782880317</c:v>
                </c:pt>
                <c:pt idx="8">
                  <c:v>327038.10656796611</c:v>
                </c:pt>
              </c:numCache>
            </c:numRef>
          </c:val>
        </c:ser>
        <c:ser>
          <c:idx val="0"/>
          <c:order val="2"/>
          <c:tx>
            <c:v>Ukupno</c:v>
          </c:tx>
          <c:cat>
            <c:strRef>
              <c:f>'graf 41, 42 (2)'!$B$29:$J$29</c:f>
              <c:strCache>
                <c:ptCount val="9"/>
                <c:pt idx="0">
                  <c:v>2003.</c:v>
                </c:pt>
                <c:pt idx="1">
                  <c:v>2004.</c:v>
                </c:pt>
                <c:pt idx="2">
                  <c:v>2005.</c:v>
                </c:pt>
                <c:pt idx="3">
                  <c:v>2006.</c:v>
                </c:pt>
                <c:pt idx="4">
                  <c:v>2007.</c:v>
                </c:pt>
                <c:pt idx="5">
                  <c:v>2008.</c:v>
                </c:pt>
                <c:pt idx="6">
                  <c:v>2009.</c:v>
                </c:pt>
                <c:pt idx="7">
                  <c:v>2010.</c:v>
                </c:pt>
                <c:pt idx="8">
                  <c:v>2011.</c:v>
                </c:pt>
              </c:strCache>
            </c:strRef>
          </c:cat>
          <c:val>
            <c:numRef>
              <c:f>'graf 41, 42 (2)'!$B$5:$J$5</c:f>
              <c:numCache>
                <c:formatCode>#,##0</c:formatCode>
                <c:ptCount val="9"/>
                <c:pt idx="0">
                  <c:v>816098.40138903912</c:v>
                </c:pt>
                <c:pt idx="1">
                  <c:v>891402.36130189616</c:v>
                </c:pt>
                <c:pt idx="2">
                  <c:v>988683.38829550543</c:v>
                </c:pt>
                <c:pt idx="3">
                  <c:v>1100340.5341042569</c:v>
                </c:pt>
                <c:pt idx="4">
                  <c:v>1219354.7553981566</c:v>
                </c:pt>
                <c:pt idx="5">
                  <c:v>1302910.4393691644</c:v>
                </c:pt>
                <c:pt idx="6">
                  <c:v>1265950.7325868378</c:v>
                </c:pt>
                <c:pt idx="7">
                  <c:v>1243649.2192035622</c:v>
                </c:pt>
                <c:pt idx="8">
                  <c:v>1230157.9294837748</c:v>
                </c:pt>
              </c:numCache>
            </c:numRef>
          </c:val>
        </c:ser>
        <c:axId val="72742016"/>
        <c:axId val="72743552"/>
      </c:barChart>
      <c:catAx>
        <c:axId val="7274201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sr-Latn-CS"/>
          </a:p>
        </c:txPr>
        <c:crossAx val="72743552"/>
        <c:crosses val="autoZero"/>
        <c:lblAlgn val="ctr"/>
        <c:lblOffset val="100"/>
        <c:tickLblSkip val="1"/>
        <c:tickMarkSkip val="1"/>
      </c:catAx>
      <c:valAx>
        <c:axId val="72743552"/>
        <c:scaling>
          <c:orientation val="minMax"/>
        </c:scaling>
        <c:axPos val="l"/>
        <c:majorGridlines/>
        <c:numFmt formatCode="#,##0" sourceLinked="1"/>
        <c:tickLblPos val="nextTo"/>
        <c:txPr>
          <a:bodyPr rot="0" vert="horz"/>
          <a:lstStyle/>
          <a:p>
            <a:pPr>
              <a:defRPr/>
            </a:pPr>
            <a:endParaRPr lang="sr-Latn-CS"/>
          </a:p>
        </c:txPr>
        <c:crossAx val="727420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txPr>
    <a:bodyPr/>
    <a:lstStyle/>
    <a:p>
      <a:pPr>
        <a:defRPr sz="1000" b="1"/>
      </a:pPr>
      <a:endParaRPr lang="sr-Latn-C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style val="18"/>
  <c:chart>
    <c:autoTitleDeleted val="1"/>
    <c:plotArea>
      <c:layout>
        <c:manualLayout>
          <c:layoutTarget val="inner"/>
          <c:xMode val="edge"/>
          <c:yMode val="edge"/>
          <c:x val="0.11920553893141435"/>
          <c:y val="3.4604042011205129E-2"/>
          <c:w val="0.85265072985663959"/>
          <c:h val="0.84021219864459529"/>
        </c:manualLayout>
      </c:layout>
      <c:lineChart>
        <c:grouping val="standard"/>
        <c:ser>
          <c:idx val="0"/>
          <c:order val="0"/>
          <c:tx>
            <c:strRef>
              <c:f>'grafovi 1,2 i 6'!$A$43</c:f>
              <c:strCache>
                <c:ptCount val="1"/>
                <c:pt idx="0">
                  <c:v>Rast/pad Ukupno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</c:spPr>
          </c:marker>
          <c:dLbls>
            <c:dLbl>
              <c:idx val="5"/>
              <c:layout>
                <c:manualLayout>
                  <c:x val="-4.8297617137190538E-2"/>
                  <c:y val="-4.7564903502785402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3.5992400021396802E-2"/>
                  <c:y val="-8.5358075293221439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3.1958768984516141E-2"/>
                  <c:y val="-6.6461365403844008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3.5224866990087506E-2"/>
                  <c:y val="-5.7013010459155369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sr-Latn-CS"/>
              </a:p>
            </c:txPr>
            <c:dLblPos val="t"/>
            <c:showVal val="1"/>
          </c:dLbls>
          <c:cat>
            <c:strRef>
              <c:f>'grafovi 1,2 i 6'!$B$42:$L$42</c:f>
              <c:strCache>
                <c:ptCount val="11"/>
                <c:pt idx="0">
                  <c:v>2001./2000.</c:v>
                </c:pt>
                <c:pt idx="1">
                  <c:v>2002./2001.</c:v>
                </c:pt>
                <c:pt idx="2">
                  <c:v>2003./2002.</c:v>
                </c:pt>
                <c:pt idx="3">
                  <c:v>2004./2003.</c:v>
                </c:pt>
                <c:pt idx="4">
                  <c:v>2005./2004.</c:v>
                </c:pt>
                <c:pt idx="5">
                  <c:v>2006./2005.</c:v>
                </c:pt>
                <c:pt idx="6">
                  <c:v>2007./2006.</c:v>
                </c:pt>
                <c:pt idx="7">
                  <c:v>2008./2007.</c:v>
                </c:pt>
                <c:pt idx="8">
                  <c:v>2009./2008.</c:v>
                </c:pt>
                <c:pt idx="9">
                  <c:v>2010./2009.</c:v>
                </c:pt>
                <c:pt idx="10">
                  <c:v>2011./2010.</c:v>
                </c:pt>
              </c:strCache>
            </c:strRef>
          </c:cat>
          <c:val>
            <c:numRef>
              <c:f>'grafovi 1,2 i 6'!$B$43:$L$43</c:f>
              <c:numCache>
                <c:formatCode>0.00%</c:formatCode>
                <c:ptCount val="11"/>
                <c:pt idx="0">
                  <c:v>0.125</c:v>
                </c:pt>
                <c:pt idx="1">
                  <c:v>9.4000000000000028E-2</c:v>
                </c:pt>
                <c:pt idx="2">
                  <c:v>8.8000000000000037E-2</c:v>
                </c:pt>
                <c:pt idx="3">
                  <c:v>9.2000000000000026E-2</c:v>
                </c:pt>
                <c:pt idx="4">
                  <c:v>0.10900000000000003</c:v>
                </c:pt>
                <c:pt idx="5">
                  <c:v>0.113</c:v>
                </c:pt>
                <c:pt idx="6">
                  <c:v>0.10800000000000003</c:v>
                </c:pt>
                <c:pt idx="7">
                  <c:v>6.9000000000000034E-2</c:v>
                </c:pt>
                <c:pt idx="8">
                  <c:v>-2.8400000000000002E-2</c:v>
                </c:pt>
                <c:pt idx="9">
                  <c:v>-1.7999999999999999E-2</c:v>
                </c:pt>
                <c:pt idx="10">
                  <c:v>-1.0800000000000004E-2</c:v>
                </c:pt>
              </c:numCache>
            </c:numRef>
          </c:val>
        </c:ser>
        <c:ser>
          <c:idx val="1"/>
          <c:order val="1"/>
          <c:tx>
            <c:strRef>
              <c:f>'grafovi 1,2 i 6'!$A$44</c:f>
              <c:strCache>
                <c:ptCount val="1"/>
                <c:pt idx="0">
                  <c:v>Rast/pad ŽO</c:v>
                </c:pt>
              </c:strCache>
            </c:strRef>
          </c:tx>
          <c:dLbls>
            <c:dLbl>
              <c:idx val="7"/>
              <c:layout>
                <c:manualLayout>
                  <c:x val="-5.5588988054825206E-2"/>
                  <c:y val="4.0619990635961084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4.0124013998444633E-2"/>
                  <c:y val="-0.10425478518259876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3.5224866990087506E-2"/>
                  <c:y val="-7.9059171996762295E-2"/>
                </c:manualLayout>
              </c:layout>
              <c:dLblPos val="r"/>
              <c:showVal val="1"/>
            </c:dLbl>
            <c:dLbl>
              <c:idx val="10"/>
              <c:layout>
                <c:manualLayout>
                  <c:x val="-3.7391421529295116E-2"/>
                  <c:y val="-9.4806430237910078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sr-Latn-CS"/>
              </a:p>
            </c:txPr>
            <c:dLblPos val="t"/>
            <c:showVal val="1"/>
          </c:dLbls>
          <c:cat>
            <c:strRef>
              <c:f>'grafovi 1,2 i 6'!$B$42:$L$42</c:f>
              <c:strCache>
                <c:ptCount val="11"/>
                <c:pt idx="0">
                  <c:v>2001./2000.</c:v>
                </c:pt>
                <c:pt idx="1">
                  <c:v>2002./2001.</c:v>
                </c:pt>
                <c:pt idx="2">
                  <c:v>2003./2002.</c:v>
                </c:pt>
                <c:pt idx="3">
                  <c:v>2004./2003.</c:v>
                </c:pt>
                <c:pt idx="4">
                  <c:v>2005./2004.</c:v>
                </c:pt>
                <c:pt idx="5">
                  <c:v>2006./2005.</c:v>
                </c:pt>
                <c:pt idx="6">
                  <c:v>2007./2006.</c:v>
                </c:pt>
                <c:pt idx="7">
                  <c:v>2008./2007.</c:v>
                </c:pt>
                <c:pt idx="8">
                  <c:v>2009./2008.</c:v>
                </c:pt>
                <c:pt idx="9">
                  <c:v>2010./2009.</c:v>
                </c:pt>
                <c:pt idx="10">
                  <c:v>2011./2010.</c:v>
                </c:pt>
              </c:strCache>
            </c:strRef>
          </c:cat>
          <c:val>
            <c:numRef>
              <c:f>'grafovi 1,2 i 6'!$B$44:$L$44</c:f>
              <c:numCache>
                <c:formatCode>0.00%</c:formatCode>
                <c:ptCount val="11"/>
                <c:pt idx="0">
                  <c:v>0.21900000000000006</c:v>
                </c:pt>
                <c:pt idx="1">
                  <c:v>0.24600000000000005</c:v>
                </c:pt>
                <c:pt idx="2">
                  <c:v>0.17100000000000001</c:v>
                </c:pt>
                <c:pt idx="3">
                  <c:v>0.16300000000000001</c:v>
                </c:pt>
                <c:pt idx="4">
                  <c:v>0.20800000000000005</c:v>
                </c:pt>
                <c:pt idx="5">
                  <c:v>0.14200000000000004</c:v>
                </c:pt>
                <c:pt idx="6">
                  <c:v>0.14700000000000005</c:v>
                </c:pt>
                <c:pt idx="7">
                  <c:v>2.5000000000000001E-2</c:v>
                </c:pt>
                <c:pt idx="8">
                  <c:v>-2.240000000000001E-2</c:v>
                </c:pt>
                <c:pt idx="9">
                  <c:v>-1.2E-2</c:v>
                </c:pt>
                <c:pt idx="10">
                  <c:v>-1.0699999999999998E-2</c:v>
                </c:pt>
              </c:numCache>
            </c:numRef>
          </c:val>
        </c:ser>
        <c:ser>
          <c:idx val="2"/>
          <c:order val="2"/>
          <c:tx>
            <c:strRef>
              <c:f>'grafovi 1,2 i 6'!$A$45</c:f>
              <c:strCache>
                <c:ptCount val="1"/>
                <c:pt idx="0">
                  <c:v>Rast/pad NO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</c:spPr>
          </c:marker>
          <c:dLbls>
            <c:dLbl>
              <c:idx val="7"/>
              <c:layout>
                <c:manualLayout>
                  <c:x val="-3.5992400021396802E-2"/>
                  <c:y val="-9.7310368292411992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7.6051092059729986E-2"/>
                  <c:y val="1.9219590680400599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sr-Latn-CS"/>
              </a:p>
            </c:txPr>
            <c:dLblPos val="b"/>
            <c:showVal val="1"/>
          </c:dLbls>
          <c:cat>
            <c:strRef>
              <c:f>'grafovi 1,2 i 6'!$B$42:$L$42</c:f>
              <c:strCache>
                <c:ptCount val="11"/>
                <c:pt idx="0">
                  <c:v>2001./2000.</c:v>
                </c:pt>
                <c:pt idx="1">
                  <c:v>2002./2001.</c:v>
                </c:pt>
                <c:pt idx="2">
                  <c:v>2003./2002.</c:v>
                </c:pt>
                <c:pt idx="3">
                  <c:v>2004./2003.</c:v>
                </c:pt>
                <c:pt idx="4">
                  <c:v>2005./2004.</c:v>
                </c:pt>
                <c:pt idx="5">
                  <c:v>2006./2005.</c:v>
                </c:pt>
                <c:pt idx="6">
                  <c:v>2007./2006.</c:v>
                </c:pt>
                <c:pt idx="7">
                  <c:v>2008./2007.</c:v>
                </c:pt>
                <c:pt idx="8">
                  <c:v>2009./2008.</c:v>
                </c:pt>
                <c:pt idx="9">
                  <c:v>2010./2009.</c:v>
                </c:pt>
                <c:pt idx="10">
                  <c:v>2011./2010.</c:v>
                </c:pt>
              </c:strCache>
            </c:strRef>
          </c:cat>
          <c:val>
            <c:numRef>
              <c:f>'grafovi 1,2 i 6'!$B$45:$L$45</c:f>
              <c:numCache>
                <c:formatCode>0.00%</c:formatCode>
                <c:ptCount val="11"/>
                <c:pt idx="0">
                  <c:v>0.10700000000000003</c:v>
                </c:pt>
                <c:pt idx="1">
                  <c:v>6.1000000000000013E-2</c:v>
                </c:pt>
                <c:pt idx="2">
                  <c:v>6.6000000000000003E-2</c:v>
                </c:pt>
                <c:pt idx="3">
                  <c:v>7.1999999999999995E-2</c:v>
                </c:pt>
                <c:pt idx="4">
                  <c:v>7.8000000000000014E-2</c:v>
                </c:pt>
                <c:pt idx="5">
                  <c:v>0.10299999999999998</c:v>
                </c:pt>
                <c:pt idx="6">
                  <c:v>9.4000000000000028E-2</c:v>
                </c:pt>
                <c:pt idx="7">
                  <c:v>8.5000000000000006E-2</c:v>
                </c:pt>
                <c:pt idx="8">
                  <c:v>-3.0500000000000006E-2</c:v>
                </c:pt>
                <c:pt idx="9">
                  <c:v>-1.9000000000000006E-2</c:v>
                </c:pt>
                <c:pt idx="10">
                  <c:v>-1.0900000000000003E-2</c:v>
                </c:pt>
              </c:numCache>
            </c:numRef>
          </c:val>
        </c:ser>
        <c:dLbls>
          <c:showVal val="1"/>
        </c:dLbls>
        <c:marker val="1"/>
        <c:axId val="73197440"/>
        <c:axId val="73198976"/>
      </c:lineChart>
      <c:catAx>
        <c:axId val="73197440"/>
        <c:scaling>
          <c:orientation val="minMax"/>
        </c:scaling>
        <c:axPos val="b"/>
        <c:numFmt formatCode="General" sourceLinked="1"/>
        <c:tickLblPos val="low"/>
        <c:txPr>
          <a:bodyPr rot="-840000" vert="horz"/>
          <a:lstStyle/>
          <a:p>
            <a:pPr>
              <a:defRPr/>
            </a:pPr>
            <a:endParaRPr lang="sr-Latn-CS"/>
          </a:p>
        </c:txPr>
        <c:crossAx val="73198976"/>
        <c:crosses val="autoZero"/>
        <c:lblAlgn val="ctr"/>
        <c:lblOffset val="100"/>
        <c:tickLblSkip val="1"/>
        <c:tickMarkSkip val="1"/>
      </c:catAx>
      <c:valAx>
        <c:axId val="73198976"/>
        <c:scaling>
          <c:orientation val="minMax"/>
        </c:scaling>
        <c:axPos val="l"/>
        <c:majorGridlines/>
        <c:numFmt formatCode="0.00%" sourceLinked="1"/>
        <c:tickLblPos val="nextTo"/>
        <c:txPr>
          <a:bodyPr rot="0" vert="horz"/>
          <a:lstStyle/>
          <a:p>
            <a:pPr>
              <a:defRPr/>
            </a:pPr>
            <a:endParaRPr lang="sr-Latn-CS"/>
          </a:p>
        </c:txPr>
        <c:crossAx val="73197440"/>
        <c:crosses val="autoZero"/>
        <c:crossBetween val="between"/>
        <c:majorUnit val="2.5000000000000012E-2"/>
      </c:valAx>
      <c:spPr>
        <a:solidFill>
          <a:schemeClr val="bg1"/>
        </a:solidFill>
      </c:spPr>
    </c:plotArea>
    <c:legend>
      <c:legendPos val="r"/>
      <c:layout>
        <c:manualLayout>
          <c:xMode val="edge"/>
          <c:yMode val="edge"/>
          <c:x val="0.75007818061367693"/>
          <c:y val="0.1626168520957989"/>
          <c:w val="0.16826936924703845"/>
          <c:h val="0.17085378410335358"/>
        </c:manualLayout>
      </c:layout>
    </c:legend>
    <c:plotVisOnly val="1"/>
    <c:dispBlanksAs val="gap"/>
  </c:chart>
  <c:txPr>
    <a:bodyPr/>
    <a:lstStyle/>
    <a:p>
      <a:pPr>
        <a:defRPr sz="1000" b="1"/>
      </a:pPr>
      <a:endParaRPr lang="sr-Latn-C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style val="26"/>
  <c:chart>
    <c:autoTitleDeleted val="1"/>
    <c:plotArea>
      <c:layout>
        <c:manualLayout>
          <c:layoutTarget val="inner"/>
          <c:xMode val="edge"/>
          <c:yMode val="edge"/>
          <c:x val="6.9453346167664229E-2"/>
          <c:y val="0.19150470736226441"/>
          <c:w val="0.4439606786159454"/>
          <c:h val="0.71107488952840392"/>
        </c:manualLayout>
      </c:layout>
      <c:pieChart>
        <c:varyColors val="1"/>
        <c:ser>
          <c:idx val="0"/>
          <c:order val="0"/>
          <c:dLbls>
            <c:numFmt formatCode="0.00%" sourceLinked="0"/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sr-Latn-CS"/>
              </a:p>
            </c:txPr>
            <c:dLblPos val="inEnd"/>
            <c:showPercent val="1"/>
          </c:dLbls>
          <c:cat>
            <c:strRef>
              <c:f>'graf 7'!$A$36:$A$43</c:f>
              <c:strCache>
                <c:ptCount val="8"/>
                <c:pt idx="0">
                  <c:v>Osiguranje od odgovornosti za upotrebu motornih vozila</c:v>
                </c:pt>
                <c:pt idx="1">
                  <c:v>Životno osiguranje</c:v>
                </c:pt>
                <c:pt idx="2">
                  <c:v>Osiguranje cestovnih vozila </c:v>
                </c:pt>
                <c:pt idx="3">
                  <c:v>Ostala osiguranja imovine</c:v>
                </c:pt>
                <c:pt idx="4">
                  <c:v>Osiguranje od požara i elementarnih šteta</c:v>
                </c:pt>
                <c:pt idx="5">
                  <c:v>Osiguranje od nezgode</c:v>
                </c:pt>
                <c:pt idx="6">
                  <c:v>Ostala osiguranja od odgovornosti</c:v>
                </c:pt>
                <c:pt idx="7">
                  <c:v>Ostale vrste osiguranja</c:v>
                </c:pt>
              </c:strCache>
            </c:strRef>
          </c:cat>
          <c:val>
            <c:numRef>
              <c:f>'graf 7'!$B$36:$B$43</c:f>
              <c:numCache>
                <c:formatCode>#,##0.00</c:formatCode>
                <c:ptCount val="8"/>
                <c:pt idx="0">
                  <c:v>2935198220.5499988</c:v>
                </c:pt>
                <c:pt idx="1">
                  <c:v>2092895081.4100003</c:v>
                </c:pt>
                <c:pt idx="2">
                  <c:v>797849421.96999967</c:v>
                </c:pt>
                <c:pt idx="3">
                  <c:v>755922476.26999998</c:v>
                </c:pt>
                <c:pt idx="4">
                  <c:v>565981448.44999981</c:v>
                </c:pt>
                <c:pt idx="5">
                  <c:v>517410367.35000008</c:v>
                </c:pt>
                <c:pt idx="6">
                  <c:v>289347728.91000003</c:v>
                </c:pt>
                <c:pt idx="7" formatCode="#,##0">
                  <c:v>1190640633.5100005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8356815003133244"/>
          <c:y val="0.1428981009278539"/>
          <c:w val="0.40577542093244323"/>
          <c:h val="0.71420379814429225"/>
        </c:manualLayout>
      </c:layout>
      <c:txPr>
        <a:bodyPr/>
        <a:lstStyle/>
        <a:p>
          <a:pPr>
            <a:defRPr sz="1200">
              <a:solidFill>
                <a:schemeClr val="tx2"/>
              </a:solidFill>
            </a:defRPr>
          </a:pPr>
          <a:endParaRPr lang="sr-Latn-CS"/>
        </a:p>
      </c:txPr>
    </c:legend>
    <c:plotVisOnly val="1"/>
    <c:dispBlanksAs val="zero"/>
  </c:chart>
  <c:txPr>
    <a:bodyPr/>
    <a:lstStyle/>
    <a:p>
      <a:pPr>
        <a:defRPr sz="800" b="1"/>
      </a:pPr>
      <a:endParaRPr lang="sr-Latn-C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26"/>
  <c:chart>
    <c:plotArea>
      <c:layout/>
      <c:barChart>
        <c:barDir val="col"/>
        <c:grouping val="clustered"/>
        <c:ser>
          <c:idx val="1"/>
          <c:order val="0"/>
          <c:tx>
            <c:strRef>
              <c:f>Sheet5!$A$5</c:f>
              <c:strCache>
                <c:ptCount val="1"/>
                <c:pt idx="0">
                  <c:v>AO</c:v>
                </c:pt>
              </c:strCache>
            </c:strRef>
          </c:tx>
          <c:dLbls>
            <c:txPr>
              <a:bodyPr/>
              <a:lstStyle/>
              <a:p>
                <a:pPr>
                  <a:defRPr sz="900"/>
                </a:pPr>
                <a:endParaRPr lang="sr-Latn-CS"/>
              </a:p>
            </c:txPr>
            <c:dLblPos val="outEnd"/>
            <c:showVal val="1"/>
          </c:dLbls>
          <c:cat>
            <c:strRef>
              <c:f>Sheet5!$B$4:$I$4</c:f>
              <c:strCache>
                <c:ptCount val="8"/>
                <c:pt idx="0">
                  <c:v>2000.</c:v>
                </c:pt>
                <c:pt idx="1">
                  <c:v>2002.</c:v>
                </c:pt>
                <c:pt idx="2">
                  <c:v>2004.</c:v>
                </c:pt>
                <c:pt idx="3">
                  <c:v>2006.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</c:strCache>
            </c:strRef>
          </c:cat>
          <c:val>
            <c:numRef>
              <c:f>Sheet5!$B$5:$I$5</c:f>
              <c:numCache>
                <c:formatCode>#,##0.0</c:formatCode>
                <c:ptCount val="8"/>
                <c:pt idx="0">
                  <c:v>34</c:v>
                </c:pt>
                <c:pt idx="1">
                  <c:v>31.9</c:v>
                </c:pt>
                <c:pt idx="2">
                  <c:v>31.9</c:v>
                </c:pt>
                <c:pt idx="3">
                  <c:v>29.7</c:v>
                </c:pt>
                <c:pt idx="4">
                  <c:v>30.2</c:v>
                </c:pt>
                <c:pt idx="5">
                  <c:v>31.1</c:v>
                </c:pt>
                <c:pt idx="6">
                  <c:v>31</c:v>
                </c:pt>
                <c:pt idx="7" formatCode="General">
                  <c:v>31.8</c:v>
                </c:pt>
              </c:numCache>
            </c:numRef>
          </c:val>
        </c:ser>
        <c:ser>
          <c:idx val="2"/>
          <c:order val="1"/>
          <c:tx>
            <c:strRef>
              <c:f>Sheet5!$A$6</c:f>
              <c:strCache>
                <c:ptCount val="1"/>
                <c:pt idx="0">
                  <c:v>ŽO</c:v>
                </c:pt>
              </c:strCache>
            </c:strRef>
          </c:tx>
          <c:dLbls>
            <c:txPr>
              <a:bodyPr/>
              <a:lstStyle/>
              <a:p>
                <a:pPr>
                  <a:defRPr sz="900"/>
                </a:pPr>
                <a:endParaRPr lang="sr-Latn-CS"/>
              </a:p>
            </c:txPr>
            <c:dLblPos val="outEnd"/>
            <c:showVal val="1"/>
          </c:dLbls>
          <c:cat>
            <c:strRef>
              <c:f>Sheet5!$B$4:$I$4</c:f>
              <c:strCache>
                <c:ptCount val="8"/>
                <c:pt idx="0">
                  <c:v>2000.</c:v>
                </c:pt>
                <c:pt idx="1">
                  <c:v>2002.</c:v>
                </c:pt>
                <c:pt idx="2">
                  <c:v>2004.</c:v>
                </c:pt>
                <c:pt idx="3">
                  <c:v>2006.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</c:strCache>
            </c:strRef>
          </c:cat>
          <c:val>
            <c:numRef>
              <c:f>Sheet5!$B$6:$I$6</c:f>
              <c:numCache>
                <c:formatCode>#,##0.0</c:formatCode>
                <c:ptCount val="8"/>
                <c:pt idx="0">
                  <c:v>16.8</c:v>
                </c:pt>
                <c:pt idx="1">
                  <c:v>20.7</c:v>
                </c:pt>
                <c:pt idx="2">
                  <c:v>23.7</c:v>
                </c:pt>
                <c:pt idx="3">
                  <c:v>26.6</c:v>
                </c:pt>
                <c:pt idx="4">
                  <c:v>26.3</c:v>
                </c:pt>
                <c:pt idx="5">
                  <c:v>26.4</c:v>
                </c:pt>
                <c:pt idx="6">
                  <c:v>26.6</c:v>
                </c:pt>
                <c:pt idx="7" formatCode="General">
                  <c:v>26.6</c:v>
                </c:pt>
              </c:numCache>
            </c:numRef>
          </c:val>
        </c:ser>
        <c:ser>
          <c:idx val="3"/>
          <c:order val="2"/>
          <c:tx>
            <c:strRef>
              <c:f>Sheet5!$A$7</c:f>
              <c:strCache>
                <c:ptCount val="1"/>
                <c:pt idx="0">
                  <c:v>IMOV</c:v>
                </c:pt>
              </c:strCache>
            </c:strRef>
          </c:tx>
          <c:dLbls>
            <c:txPr>
              <a:bodyPr/>
              <a:lstStyle/>
              <a:p>
                <a:pPr>
                  <a:defRPr sz="900"/>
                </a:pPr>
                <a:endParaRPr lang="sr-Latn-CS"/>
              </a:p>
            </c:txPr>
            <c:dLblPos val="outEnd"/>
            <c:showVal val="1"/>
          </c:dLbls>
          <c:cat>
            <c:strRef>
              <c:f>Sheet5!$B$4:$I$4</c:f>
              <c:strCache>
                <c:ptCount val="8"/>
                <c:pt idx="0">
                  <c:v>2000.</c:v>
                </c:pt>
                <c:pt idx="1">
                  <c:v>2002.</c:v>
                </c:pt>
                <c:pt idx="2">
                  <c:v>2004.</c:v>
                </c:pt>
                <c:pt idx="3">
                  <c:v>2006.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</c:strCache>
            </c:strRef>
          </c:cat>
          <c:val>
            <c:numRef>
              <c:f>Sheet5!$B$7:$I$7</c:f>
              <c:numCache>
                <c:formatCode>#,##0.0</c:formatCode>
                <c:ptCount val="8"/>
                <c:pt idx="0">
                  <c:v>17.399999999999999</c:v>
                </c:pt>
                <c:pt idx="1">
                  <c:v>16.2</c:v>
                </c:pt>
                <c:pt idx="2">
                  <c:v>15.4</c:v>
                </c:pt>
                <c:pt idx="3">
                  <c:v>14.2</c:v>
                </c:pt>
                <c:pt idx="4">
                  <c:v>13.9</c:v>
                </c:pt>
                <c:pt idx="5">
                  <c:v>14.4</c:v>
                </c:pt>
                <c:pt idx="6">
                  <c:v>14.5</c:v>
                </c:pt>
                <c:pt idx="7" formatCode="General">
                  <c:v>14.4</c:v>
                </c:pt>
              </c:numCache>
            </c:numRef>
          </c:val>
        </c:ser>
        <c:ser>
          <c:idx val="4"/>
          <c:order val="3"/>
          <c:tx>
            <c:strRef>
              <c:f>Sheet5!$A$8</c:f>
              <c:strCache>
                <c:ptCount val="1"/>
                <c:pt idx="0">
                  <c:v>AK</c:v>
                </c:pt>
              </c:strCache>
            </c:strRef>
          </c:tx>
          <c:dLbls>
            <c:txPr>
              <a:bodyPr/>
              <a:lstStyle/>
              <a:p>
                <a:pPr>
                  <a:defRPr sz="900"/>
                </a:pPr>
                <a:endParaRPr lang="sr-Latn-CS"/>
              </a:p>
            </c:txPr>
            <c:dLblPos val="outEnd"/>
            <c:showVal val="1"/>
          </c:dLbls>
          <c:cat>
            <c:strRef>
              <c:f>Sheet5!$B$4:$I$4</c:f>
              <c:strCache>
                <c:ptCount val="8"/>
                <c:pt idx="0">
                  <c:v>2000.</c:v>
                </c:pt>
                <c:pt idx="1">
                  <c:v>2002.</c:v>
                </c:pt>
                <c:pt idx="2">
                  <c:v>2004.</c:v>
                </c:pt>
                <c:pt idx="3">
                  <c:v>2006.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</c:strCache>
            </c:strRef>
          </c:cat>
          <c:val>
            <c:numRef>
              <c:f>Sheet5!$B$8:$I$8</c:f>
              <c:numCache>
                <c:formatCode>#,##0.0</c:formatCode>
                <c:ptCount val="8"/>
                <c:pt idx="0">
                  <c:v>10.3</c:v>
                </c:pt>
                <c:pt idx="1">
                  <c:v>12.2</c:v>
                </c:pt>
                <c:pt idx="2">
                  <c:v>12</c:v>
                </c:pt>
                <c:pt idx="3">
                  <c:v>11.6</c:v>
                </c:pt>
                <c:pt idx="4">
                  <c:v>11.9</c:v>
                </c:pt>
                <c:pt idx="5">
                  <c:v>10.7</c:v>
                </c:pt>
                <c:pt idx="6">
                  <c:v>9.6</c:v>
                </c:pt>
                <c:pt idx="7" formatCode="General">
                  <c:v>8.7000000000000011</c:v>
                </c:pt>
              </c:numCache>
            </c:numRef>
          </c:val>
        </c:ser>
        <c:dLbls>
          <c:showVal val="1"/>
        </c:dLbls>
        <c:axId val="72563712"/>
        <c:axId val="72581888"/>
      </c:barChart>
      <c:catAx>
        <c:axId val="72563712"/>
        <c:scaling>
          <c:orientation val="minMax"/>
        </c:scaling>
        <c:axPos val="b"/>
        <c:numFmt formatCode="General" sourceLinked="1"/>
        <c:tickLblPos val="nextTo"/>
        <c:crossAx val="72581888"/>
        <c:crosses val="autoZero"/>
        <c:auto val="1"/>
        <c:lblAlgn val="ctr"/>
        <c:lblOffset val="100"/>
      </c:catAx>
      <c:valAx>
        <c:axId val="72581888"/>
        <c:scaling>
          <c:orientation val="minMax"/>
        </c:scaling>
        <c:axPos val="l"/>
        <c:majorGridlines/>
        <c:numFmt formatCode="#,##0" sourceLinked="0"/>
        <c:tickLblPos val="nextTo"/>
        <c:crossAx val="72563712"/>
        <c:crosses val="autoZero"/>
        <c:crossBetween val="between"/>
      </c:valAx>
    </c:plotArea>
    <c:plotVisOnly val="1"/>
  </c:chart>
  <c:txPr>
    <a:bodyPr/>
    <a:lstStyle/>
    <a:p>
      <a:pPr>
        <a:defRPr b="1"/>
      </a:pPr>
      <a:endParaRPr lang="sr-Latn-C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style val="18"/>
  <c:chart>
    <c:plotArea>
      <c:layout>
        <c:manualLayout>
          <c:layoutTarget val="inner"/>
          <c:xMode val="edge"/>
          <c:yMode val="edge"/>
          <c:x val="9.0909311021381931E-2"/>
          <c:y val="8.7878852893327516E-2"/>
          <c:w val="0.88099386862539264"/>
          <c:h val="0.67878838096915062"/>
        </c:manualLayout>
      </c:layout>
      <c:lineChart>
        <c:grouping val="standard"/>
        <c:ser>
          <c:idx val="2"/>
          <c:order val="0"/>
          <c:tx>
            <c:v>ZBP životnih osiguranja</c:v>
          </c:tx>
          <c:spPr>
            <a:ln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  <a:ln>
                <a:solidFill>
                  <a:srgbClr val="C0504D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chemeClr val="accent2"/>
                    </a:solidFill>
                  </a:defRPr>
                </a:pPr>
                <a:endParaRPr lang="sr-Latn-CS"/>
              </a:p>
            </c:txPr>
            <c:dLblPos val="t"/>
            <c:showVal val="1"/>
          </c:dLbls>
          <c:cat>
            <c:strRef>
              <c:f>'Graf 4,5,6'!$A$5:$A$13</c:f>
              <c:strCache>
                <c:ptCount val="9"/>
                <c:pt idx="0">
                  <c:v>2003.</c:v>
                </c:pt>
                <c:pt idx="1">
                  <c:v>2004.</c:v>
                </c:pt>
                <c:pt idx="2">
                  <c:v>2005.</c:v>
                </c:pt>
                <c:pt idx="3">
                  <c:v>2006.</c:v>
                </c:pt>
                <c:pt idx="4">
                  <c:v>2007.</c:v>
                </c:pt>
                <c:pt idx="5">
                  <c:v>2008.</c:v>
                </c:pt>
                <c:pt idx="6">
                  <c:v>2009.</c:v>
                </c:pt>
                <c:pt idx="7">
                  <c:v>2010.</c:v>
                </c:pt>
                <c:pt idx="8">
                  <c:v>2011.</c:v>
                </c:pt>
              </c:strCache>
            </c:strRef>
          </c:cat>
          <c:val>
            <c:numRef>
              <c:f>'Graf 4,5,6'!$J$5:$J$13</c:f>
              <c:numCache>
                <c:formatCode>#,##0.00</c:formatCode>
                <c:ptCount val="9"/>
                <c:pt idx="0">
                  <c:v>0.58968645711390288</c:v>
                </c:pt>
                <c:pt idx="1">
                  <c:v>0.63429401684530473</c:v>
                </c:pt>
                <c:pt idx="2">
                  <c:v>0.71095247738625622</c:v>
                </c:pt>
                <c:pt idx="3">
                  <c:v>0.74389473756545421</c:v>
                </c:pt>
                <c:pt idx="4">
                  <c:v>0.77998133882905862</c:v>
                </c:pt>
                <c:pt idx="5">
                  <c:v>0.73787370859238011</c:v>
                </c:pt>
                <c:pt idx="6">
                  <c:v>0.7424690615145485</c:v>
                </c:pt>
                <c:pt idx="7">
                  <c:v>0.73459501452342324</c:v>
                </c:pt>
                <c:pt idx="8">
                  <c:v>0.71255132739459481</c:v>
                </c:pt>
              </c:numCache>
            </c:numRef>
          </c:val>
        </c:ser>
        <c:ser>
          <c:idx val="1"/>
          <c:order val="1"/>
          <c:tx>
            <c:v>ZBP neživotnih osiguranja</c:v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rgbClr val="4F81BD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sr-Latn-CS"/>
              </a:p>
            </c:txPr>
            <c:dLblPos val="b"/>
            <c:showVal val="1"/>
          </c:dLbls>
          <c:cat>
            <c:strRef>
              <c:f>'Graf 4,5,6'!$A$5:$A$13</c:f>
              <c:strCache>
                <c:ptCount val="9"/>
                <c:pt idx="0">
                  <c:v>2003.</c:v>
                </c:pt>
                <c:pt idx="1">
                  <c:v>2004.</c:v>
                </c:pt>
                <c:pt idx="2">
                  <c:v>2005.</c:v>
                </c:pt>
                <c:pt idx="3">
                  <c:v>2006.</c:v>
                </c:pt>
                <c:pt idx="4">
                  <c:v>2007.</c:v>
                </c:pt>
                <c:pt idx="5">
                  <c:v>2008.</c:v>
                </c:pt>
                <c:pt idx="6">
                  <c:v>2009.</c:v>
                </c:pt>
                <c:pt idx="7">
                  <c:v>2010.</c:v>
                </c:pt>
                <c:pt idx="8">
                  <c:v>2011.</c:v>
                </c:pt>
              </c:strCache>
            </c:strRef>
          </c:cat>
          <c:val>
            <c:numRef>
              <c:f>'Graf 4,5,6'!$G$5:$G$13</c:f>
              <c:numCache>
                <c:formatCode>#,##0.00</c:formatCode>
                <c:ptCount val="9"/>
                <c:pt idx="0">
                  <c:v>2.0604638058462776</c:v>
                </c:pt>
                <c:pt idx="1">
                  <c:v>2.0440071455130382</c:v>
                </c:pt>
                <c:pt idx="2">
                  <c:v>2.0454768762281925</c:v>
                </c:pt>
                <c:pt idx="3">
                  <c:v>2.0667301164085154</c:v>
                </c:pt>
                <c:pt idx="4">
                  <c:v>2.067867914095781</c:v>
                </c:pt>
                <c:pt idx="5">
                  <c:v>2.0695699533440579</c:v>
                </c:pt>
                <c:pt idx="6">
                  <c:v>2.0653007830984902</c:v>
                </c:pt>
                <c:pt idx="7">
                  <c:v>2.028873348060007</c:v>
                </c:pt>
                <c:pt idx="8">
                  <c:v>1.9677196462752704</c:v>
                </c:pt>
              </c:numCache>
            </c:numRef>
          </c:val>
        </c:ser>
        <c:ser>
          <c:idx val="0"/>
          <c:order val="2"/>
          <c:tx>
            <c:v>ukupna ZBP</c:v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sr-Latn-CS"/>
              </a:p>
            </c:txPr>
            <c:dLblPos val="b"/>
            <c:showVal val="1"/>
          </c:dLbls>
          <c:cat>
            <c:strRef>
              <c:f>'Graf 4,5,6'!$A$5:$A$13</c:f>
              <c:strCache>
                <c:ptCount val="9"/>
                <c:pt idx="0">
                  <c:v>2003.</c:v>
                </c:pt>
                <c:pt idx="1">
                  <c:v>2004.</c:v>
                </c:pt>
                <c:pt idx="2">
                  <c:v>2005.</c:v>
                </c:pt>
                <c:pt idx="3">
                  <c:v>2006.</c:v>
                </c:pt>
                <c:pt idx="4">
                  <c:v>2007.</c:v>
                </c:pt>
                <c:pt idx="5">
                  <c:v>2008.</c:v>
                </c:pt>
                <c:pt idx="6">
                  <c:v>2009.</c:v>
                </c:pt>
                <c:pt idx="7">
                  <c:v>2010.</c:v>
                </c:pt>
                <c:pt idx="8">
                  <c:v>2011.</c:v>
                </c:pt>
              </c:strCache>
            </c:strRef>
          </c:cat>
          <c:val>
            <c:numRef>
              <c:f>'Graf 4,5,6'!$D$5:$D$13</c:f>
              <c:numCache>
                <c:formatCode>#,##0.00</c:formatCode>
                <c:ptCount val="9"/>
                <c:pt idx="0">
                  <c:v>2.6501502629601807</c:v>
                </c:pt>
                <c:pt idx="1">
                  <c:v>2.678301162358343</c:v>
                </c:pt>
                <c:pt idx="2">
                  <c:v>2.7564293536144482</c:v>
                </c:pt>
                <c:pt idx="3">
                  <c:v>2.8106251975646286</c:v>
                </c:pt>
                <c:pt idx="4">
                  <c:v>2.8478492529248398</c:v>
                </c:pt>
                <c:pt idx="5">
                  <c:v>2.8074437343303913</c:v>
                </c:pt>
                <c:pt idx="6">
                  <c:v>2.807769844613039</c:v>
                </c:pt>
                <c:pt idx="7">
                  <c:v>2.7634683625834304</c:v>
                </c:pt>
                <c:pt idx="8">
                  <c:v>2.6802708627632579</c:v>
                </c:pt>
              </c:numCache>
            </c:numRef>
          </c:val>
        </c:ser>
        <c:dLbls>
          <c:showVal val="1"/>
        </c:dLbls>
        <c:marker val="1"/>
        <c:axId val="73794304"/>
        <c:axId val="73795840"/>
      </c:lineChart>
      <c:catAx>
        <c:axId val="73794304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sr-Latn-CS"/>
          </a:p>
        </c:txPr>
        <c:crossAx val="73795840"/>
        <c:crosses val="autoZero"/>
        <c:lblAlgn val="ctr"/>
        <c:lblOffset val="100"/>
        <c:tickLblSkip val="1"/>
        <c:tickMarkSkip val="1"/>
      </c:catAx>
      <c:valAx>
        <c:axId val="73795840"/>
        <c:scaling>
          <c:orientation val="minMax"/>
        </c:scaling>
        <c:axPos val="l"/>
        <c:majorGridlines/>
        <c:numFmt formatCode="#,##0.00" sourceLinked="1"/>
        <c:tickLblPos val="nextTo"/>
        <c:txPr>
          <a:bodyPr rot="0" vert="horz"/>
          <a:lstStyle/>
          <a:p>
            <a:pPr>
              <a:defRPr/>
            </a:pPr>
            <a:endParaRPr lang="sr-Latn-CS"/>
          </a:p>
        </c:txPr>
        <c:crossAx val="737943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2061359125476121E-2"/>
          <c:y val="0.90000079535512612"/>
          <c:w val="0.9253106392589"/>
          <c:h val="7.2727272727272793E-2"/>
        </c:manualLayout>
      </c:layout>
    </c:legend>
    <c:plotVisOnly val="1"/>
    <c:dispBlanksAs val="gap"/>
  </c:chart>
  <c:txPr>
    <a:bodyPr/>
    <a:lstStyle/>
    <a:p>
      <a:pPr>
        <a:defRPr sz="1000" b="1"/>
      </a:pPr>
      <a:endParaRPr lang="sr-Latn-C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style val="18"/>
  <c:chart>
    <c:plotArea>
      <c:layout>
        <c:manualLayout>
          <c:layoutTarget val="inner"/>
          <c:xMode val="edge"/>
          <c:yMode val="edge"/>
          <c:x val="0.10247958696955782"/>
          <c:y val="8.8957355004507577E-2"/>
          <c:w val="0.86942359267721669"/>
          <c:h val="0.67484890003419917"/>
        </c:manualLayout>
      </c:layout>
      <c:lineChart>
        <c:grouping val="standard"/>
        <c:ser>
          <c:idx val="0"/>
          <c:order val="0"/>
          <c:tx>
            <c:v>ukupna ZBP po stanovniku</c:v>
          </c:tx>
          <c:spPr>
            <a:ln>
              <a:solidFill>
                <a:srgbClr val="9BBB59"/>
              </a:solidFill>
            </a:ln>
          </c:spPr>
          <c:marker>
            <c:spPr>
              <a:solidFill>
                <a:schemeClr val="accent3"/>
              </a:solidFill>
              <a:ln>
                <a:solidFill>
                  <a:srgbClr val="9BBB59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chemeClr val="accent3"/>
                    </a:solidFill>
                  </a:defRPr>
                </a:pPr>
                <a:endParaRPr lang="sr-Latn-CS"/>
              </a:p>
            </c:txPr>
            <c:dLblPos val="t"/>
            <c:showVal val="1"/>
          </c:dLbls>
          <c:cat>
            <c:strRef>
              <c:f>'Graf 4,5,6'!$A$40:$A$48</c:f>
              <c:strCache>
                <c:ptCount val="9"/>
                <c:pt idx="0">
                  <c:v>2003.</c:v>
                </c:pt>
                <c:pt idx="1">
                  <c:v>2004.</c:v>
                </c:pt>
                <c:pt idx="2">
                  <c:v>2005.</c:v>
                </c:pt>
                <c:pt idx="3">
                  <c:v>2006.</c:v>
                </c:pt>
                <c:pt idx="4">
                  <c:v>2007.</c:v>
                </c:pt>
                <c:pt idx="5">
                  <c:v>2008.</c:v>
                </c:pt>
                <c:pt idx="6">
                  <c:v>2009.</c:v>
                </c:pt>
                <c:pt idx="7">
                  <c:v>2010.</c:v>
                </c:pt>
                <c:pt idx="8">
                  <c:v>2011.</c:v>
                </c:pt>
              </c:strCache>
            </c:strRef>
          </c:cat>
          <c:val>
            <c:numRef>
              <c:f>'Graf 4,5,6'!$C$40:$C$48</c:f>
              <c:numCache>
                <c:formatCode>#,##0</c:formatCode>
                <c:ptCount val="9"/>
                <c:pt idx="0">
                  <c:v>183.72318806597008</c:v>
                </c:pt>
                <c:pt idx="1">
                  <c:v>200.81152541155575</c:v>
                </c:pt>
                <c:pt idx="2">
                  <c:v>222.57617926508451</c:v>
                </c:pt>
                <c:pt idx="3">
                  <c:v>247.8244446180758</c:v>
                </c:pt>
                <c:pt idx="4">
                  <c:v>274.8770864288</c:v>
                </c:pt>
                <c:pt idx="5">
                  <c:v>293.77912950826703</c:v>
                </c:pt>
                <c:pt idx="6">
                  <c:v>285.83217147261536</c:v>
                </c:pt>
                <c:pt idx="7">
                  <c:v>281.11421964314388</c:v>
                </c:pt>
                <c:pt idx="8">
                  <c:v>279.45432291771357</c:v>
                </c:pt>
              </c:numCache>
            </c:numRef>
          </c:val>
        </c:ser>
        <c:ser>
          <c:idx val="1"/>
          <c:order val="1"/>
          <c:tx>
            <c:v>ZBP neživotih osiguranja po stanovniku</c:v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rgbClr val="4F81BD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sr-Latn-CS"/>
              </a:p>
            </c:txPr>
            <c:dLblPos val="b"/>
            <c:showVal val="1"/>
          </c:dLbls>
          <c:cat>
            <c:strRef>
              <c:f>'Graf 4,5,6'!$A$40:$A$48</c:f>
              <c:strCache>
                <c:ptCount val="9"/>
                <c:pt idx="0">
                  <c:v>2003.</c:v>
                </c:pt>
                <c:pt idx="1">
                  <c:v>2004.</c:v>
                </c:pt>
                <c:pt idx="2">
                  <c:v>2005.</c:v>
                </c:pt>
                <c:pt idx="3">
                  <c:v>2006.</c:v>
                </c:pt>
                <c:pt idx="4">
                  <c:v>2007.</c:v>
                </c:pt>
                <c:pt idx="5">
                  <c:v>2008.</c:v>
                </c:pt>
                <c:pt idx="6">
                  <c:v>2009.</c:v>
                </c:pt>
                <c:pt idx="7">
                  <c:v>2010.</c:v>
                </c:pt>
                <c:pt idx="8">
                  <c:v>2011.</c:v>
                </c:pt>
              </c:strCache>
            </c:strRef>
          </c:cat>
          <c:val>
            <c:numRef>
              <c:f>'Graf 4,5,6'!$E$40:$E$48</c:f>
              <c:numCache>
                <c:formatCode>#,##0</c:formatCode>
                <c:ptCount val="9"/>
                <c:pt idx="0">
                  <c:v>142.84283596877239</c:v>
                </c:pt>
                <c:pt idx="1">
                  <c:v>153.25393522256755</c:v>
                </c:pt>
                <c:pt idx="2">
                  <c:v>165.16818299332044</c:v>
                </c:pt>
                <c:pt idx="3">
                  <c:v>182.23213956745082</c:v>
                </c:pt>
                <c:pt idx="4">
                  <c:v>199.59255454356378</c:v>
                </c:pt>
                <c:pt idx="5">
                  <c:v>216.56585737234604</c:v>
                </c:pt>
                <c:pt idx="6">
                  <c:v>210.24850334856868</c:v>
                </c:pt>
                <c:pt idx="7">
                  <c:v>206.38743533921772</c:v>
                </c:pt>
                <c:pt idx="8">
                  <c:v>205.16126525914814</c:v>
                </c:pt>
              </c:numCache>
            </c:numRef>
          </c:val>
        </c:ser>
        <c:ser>
          <c:idx val="2"/>
          <c:order val="2"/>
          <c:tx>
            <c:v>ZBP životnih osiguranja po stanovniku</c:v>
          </c:tx>
          <c:spPr>
            <a:ln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  <a:ln>
                <a:solidFill>
                  <a:srgbClr val="C0504D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chemeClr val="accent2"/>
                    </a:solidFill>
                  </a:defRPr>
                </a:pPr>
                <a:endParaRPr lang="sr-Latn-CS"/>
              </a:p>
            </c:txPr>
            <c:dLblPos val="t"/>
            <c:showVal val="1"/>
          </c:dLbls>
          <c:cat>
            <c:strRef>
              <c:f>'Graf 4,5,6'!$A$40:$A$48</c:f>
              <c:strCache>
                <c:ptCount val="9"/>
                <c:pt idx="0">
                  <c:v>2003.</c:v>
                </c:pt>
                <c:pt idx="1">
                  <c:v>2004.</c:v>
                </c:pt>
                <c:pt idx="2">
                  <c:v>2005.</c:v>
                </c:pt>
                <c:pt idx="3">
                  <c:v>2006.</c:v>
                </c:pt>
                <c:pt idx="4">
                  <c:v>2007.</c:v>
                </c:pt>
                <c:pt idx="5">
                  <c:v>2008.</c:v>
                </c:pt>
                <c:pt idx="6">
                  <c:v>2009.</c:v>
                </c:pt>
                <c:pt idx="7">
                  <c:v>2010.</c:v>
                </c:pt>
                <c:pt idx="8">
                  <c:v>2011.</c:v>
                </c:pt>
              </c:strCache>
            </c:strRef>
          </c:cat>
          <c:val>
            <c:numRef>
              <c:f>'Graf 4,5,6'!$G$40:$G$48</c:f>
              <c:numCache>
                <c:formatCode>#,##0</c:formatCode>
                <c:ptCount val="9"/>
                <c:pt idx="0">
                  <c:v>40.880352097197665</c:v>
                </c:pt>
                <c:pt idx="1">
                  <c:v>47.557590188988129</c:v>
                </c:pt>
                <c:pt idx="2">
                  <c:v>57.407996271764063</c:v>
                </c:pt>
                <c:pt idx="3">
                  <c:v>65.59227475481589</c:v>
                </c:pt>
                <c:pt idx="4">
                  <c:v>75.284531885236234</c:v>
                </c:pt>
                <c:pt idx="5">
                  <c:v>77.213264560405804</c:v>
                </c:pt>
                <c:pt idx="6">
                  <c:v>75.583668124046753</c:v>
                </c:pt>
                <c:pt idx="7">
                  <c:v>74.726784303926138</c:v>
                </c:pt>
                <c:pt idx="8">
                  <c:v>74.293069222072447</c:v>
                </c:pt>
              </c:numCache>
            </c:numRef>
          </c:val>
        </c:ser>
        <c:dLbls>
          <c:showVal val="1"/>
        </c:dLbls>
        <c:marker val="1"/>
        <c:axId val="73835264"/>
        <c:axId val="73836800"/>
      </c:lineChart>
      <c:catAx>
        <c:axId val="73835264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sr-Latn-CS"/>
          </a:p>
        </c:txPr>
        <c:crossAx val="73836800"/>
        <c:crosses val="autoZero"/>
        <c:lblAlgn val="ctr"/>
        <c:lblOffset val="100"/>
        <c:tickLblSkip val="1"/>
        <c:tickMarkSkip val="1"/>
      </c:catAx>
      <c:valAx>
        <c:axId val="73836800"/>
        <c:scaling>
          <c:orientation val="minMax"/>
        </c:scaling>
        <c:axPos val="l"/>
        <c:majorGridlines/>
        <c:numFmt formatCode="#,##0" sourceLinked="1"/>
        <c:tickLblPos val="nextTo"/>
        <c:txPr>
          <a:bodyPr rot="0" vert="horz"/>
          <a:lstStyle/>
          <a:p>
            <a:pPr>
              <a:defRPr/>
            </a:pPr>
            <a:endParaRPr lang="sr-Latn-CS"/>
          </a:p>
        </c:txPr>
        <c:crossAx val="738352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7202446801587817E-2"/>
          <c:y val="0.85696763194425551"/>
          <c:w val="0.95582981085193064"/>
          <c:h val="0.12936494060103459"/>
        </c:manualLayout>
      </c:layout>
    </c:legend>
    <c:plotVisOnly val="1"/>
    <c:dispBlanksAs val="gap"/>
  </c:chart>
  <c:txPr>
    <a:bodyPr/>
    <a:lstStyle/>
    <a:p>
      <a:pPr>
        <a:defRPr sz="1000" b="1"/>
      </a:pPr>
      <a:endParaRPr lang="sr-Latn-C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26"/>
  <c:chart>
    <c:plotArea>
      <c:layout/>
      <c:barChart>
        <c:barDir val="col"/>
        <c:grouping val="percentStacked"/>
        <c:ser>
          <c:idx val="0"/>
          <c:order val="0"/>
          <c:tx>
            <c:v>Neživot</c:v>
          </c:tx>
          <c:dLbls>
            <c:delete val="1"/>
          </c:dLbls>
          <c:cat>
            <c:strRef>
              <c:f>'2007.-2011.'!$C$7:$H$7</c:f>
              <c:strCache>
                <c:ptCount val="6"/>
                <c:pt idx="0">
                  <c:v>Bez provizije</c:v>
                </c:pt>
                <c:pt idx="1">
                  <c:v>Interni</c:v>
                </c:pt>
                <c:pt idx="2">
                  <c:v>Agencije</c:v>
                </c:pt>
                <c:pt idx="3">
                  <c:v>Brokeri</c:v>
                </c:pt>
                <c:pt idx="4">
                  <c:v>Banko</c:v>
                </c:pt>
                <c:pt idx="5">
                  <c:v>Ostali</c:v>
                </c:pt>
              </c:strCache>
            </c:strRef>
          </c:cat>
          <c:val>
            <c:numRef>
              <c:f>'2007.-2011.'!$C$20:$H$20</c:f>
              <c:numCache>
                <c:formatCode>#,###</c:formatCode>
                <c:ptCount val="6"/>
                <c:pt idx="0">
                  <c:v>1394467.0514300005</c:v>
                </c:pt>
                <c:pt idx="1">
                  <c:v>3418988.5777800013</c:v>
                </c:pt>
                <c:pt idx="2">
                  <c:v>1177204.53232</c:v>
                </c:pt>
                <c:pt idx="3">
                  <c:v>317566.59072000004</c:v>
                </c:pt>
                <c:pt idx="4">
                  <c:v>178372.73812000005</c:v>
                </c:pt>
                <c:pt idx="5">
                  <c:v>227378.00589999996</c:v>
                </c:pt>
              </c:numCache>
            </c:numRef>
          </c:val>
        </c:ser>
        <c:ser>
          <c:idx val="1"/>
          <c:order val="1"/>
          <c:tx>
            <c:v>Život</c:v>
          </c:tx>
          <c:dLbls>
            <c:delete val="1"/>
          </c:dLbls>
          <c:cat>
            <c:strRef>
              <c:f>'2007.-2011.'!$C$7:$H$7</c:f>
              <c:strCache>
                <c:ptCount val="6"/>
                <c:pt idx="0">
                  <c:v>Bez provizije</c:v>
                </c:pt>
                <c:pt idx="1">
                  <c:v>Interni</c:v>
                </c:pt>
                <c:pt idx="2">
                  <c:v>Agencije</c:v>
                </c:pt>
                <c:pt idx="3">
                  <c:v>Brokeri</c:v>
                </c:pt>
                <c:pt idx="4">
                  <c:v>Banko</c:v>
                </c:pt>
                <c:pt idx="5">
                  <c:v>Ostali</c:v>
                </c:pt>
              </c:strCache>
            </c:strRef>
          </c:cat>
          <c:val>
            <c:numRef>
              <c:f>'2007.-2011.'!$C$21:$H$21</c:f>
              <c:numCache>
                <c:formatCode>#,###</c:formatCode>
                <c:ptCount val="6"/>
                <c:pt idx="0">
                  <c:v>312324.93647000002</c:v>
                </c:pt>
                <c:pt idx="1">
                  <c:v>643837.66935999971</c:v>
                </c:pt>
                <c:pt idx="2">
                  <c:v>834187.02210000006</c:v>
                </c:pt>
                <c:pt idx="3">
                  <c:v>60189.01038</c:v>
                </c:pt>
                <c:pt idx="4">
                  <c:v>468630.33396000008</c:v>
                </c:pt>
                <c:pt idx="5">
                  <c:v>112098.90989</c:v>
                </c:pt>
              </c:numCache>
            </c:numRef>
          </c:val>
        </c:ser>
        <c:dLbls>
          <c:showVal val="1"/>
        </c:dLbls>
        <c:overlap val="100"/>
        <c:axId val="73882240"/>
        <c:axId val="73892224"/>
      </c:barChart>
      <c:catAx>
        <c:axId val="73882240"/>
        <c:scaling>
          <c:orientation val="minMax"/>
        </c:scaling>
        <c:axPos val="b"/>
        <c:numFmt formatCode="General" sourceLinked="1"/>
        <c:tickLblPos val="nextTo"/>
        <c:crossAx val="73892224"/>
        <c:crosses val="autoZero"/>
        <c:auto val="1"/>
        <c:lblAlgn val="ctr"/>
        <c:lblOffset val="100"/>
      </c:catAx>
      <c:valAx>
        <c:axId val="73892224"/>
        <c:scaling>
          <c:orientation val="minMax"/>
        </c:scaling>
        <c:axPos val="l"/>
        <c:majorGridlines/>
        <c:numFmt formatCode="0%" sourceLinked="1"/>
        <c:tickLblPos val="nextTo"/>
        <c:crossAx val="7388224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800" b="1"/>
      </a:pPr>
      <a:endParaRPr lang="sr-Latn-C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969428-F2DC-4AE6-AF92-CF72D0FD16F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8C1C0CDD-EFFF-46C2-9D40-46E07EBB5E35}">
      <dgm:prSet phldrT="[Text]"/>
      <dgm:spPr/>
      <dgm:t>
        <a:bodyPr/>
        <a:lstStyle/>
        <a:p>
          <a:pPr algn="l"/>
          <a:r>
            <a:rPr lang="hr-HR" b="1" smtClean="0">
              <a:solidFill>
                <a:schemeClr val="tx2">
                  <a:lumMod val="75000"/>
                </a:schemeClr>
              </a:solidFill>
              <a:latin typeface="+mj-lt"/>
            </a:rPr>
            <a:t>1 Reosiguranje</a:t>
          </a:r>
          <a:endParaRPr lang="en-GB" b="1" dirty="0">
            <a:solidFill>
              <a:schemeClr val="tx2">
                <a:lumMod val="75000"/>
              </a:schemeClr>
            </a:solidFill>
            <a:latin typeface="+mj-lt"/>
          </a:endParaRPr>
        </a:p>
      </dgm:t>
    </dgm:pt>
    <dgm:pt modelId="{E8D67A4F-021E-43F0-962A-01F77BB4588E}" type="parTrans" cxnId="{D15B36DB-0E52-4596-8691-F10E45235ED2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36B5B27A-0A1C-4D0A-A1B8-C69CA51E6CA5}" type="sibTrans" cxnId="{D15B36DB-0E52-4596-8691-F10E45235ED2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55248AFC-CCAD-4F7D-ACA0-0C0BAC6910FA}">
      <dgm:prSet phldrT="[Text]"/>
      <dgm:spPr/>
      <dgm:t>
        <a:bodyPr/>
        <a:lstStyle/>
        <a:p>
          <a:pPr algn="l"/>
          <a:r>
            <a:rPr lang="hr-HR" b="1" smtClean="0">
              <a:solidFill>
                <a:schemeClr val="tx2">
                  <a:lumMod val="75000"/>
                </a:schemeClr>
              </a:solidFill>
              <a:latin typeface="+mj-lt"/>
            </a:rPr>
            <a:t>6 Život</a:t>
          </a:r>
          <a:endParaRPr lang="en-GB" b="1" dirty="0">
            <a:solidFill>
              <a:schemeClr val="tx2">
                <a:lumMod val="75000"/>
              </a:schemeClr>
            </a:solidFill>
            <a:latin typeface="+mj-lt"/>
          </a:endParaRPr>
        </a:p>
      </dgm:t>
    </dgm:pt>
    <dgm:pt modelId="{DCEF8219-27D2-4D13-8E22-4D9621471C12}" type="parTrans" cxnId="{2EDB4A12-A0F2-4864-A66A-FEE2BEAD3846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A2DED661-DCDC-4E66-A407-C08B5054AD5A}" type="sibTrans" cxnId="{2EDB4A12-A0F2-4864-A66A-FEE2BEAD3846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9C541B74-FF52-40A2-B754-B12DF28B5E2C}">
      <dgm:prSet phldrT="[Text]"/>
      <dgm:spPr/>
      <dgm:t>
        <a:bodyPr/>
        <a:lstStyle/>
        <a:p>
          <a:pPr algn="l"/>
          <a:r>
            <a:rPr lang="hr-HR" b="1" smtClean="0">
              <a:solidFill>
                <a:schemeClr val="tx2">
                  <a:lumMod val="75000"/>
                </a:schemeClr>
              </a:solidFill>
              <a:latin typeface="+mj-lt"/>
            </a:rPr>
            <a:t>10 Neživot</a:t>
          </a:r>
          <a:endParaRPr lang="en-GB" b="1" dirty="0">
            <a:solidFill>
              <a:schemeClr val="tx2">
                <a:lumMod val="75000"/>
              </a:schemeClr>
            </a:solidFill>
            <a:latin typeface="+mj-lt"/>
          </a:endParaRPr>
        </a:p>
      </dgm:t>
    </dgm:pt>
    <dgm:pt modelId="{BDEFFD03-E26D-4F98-A72F-880354F6ECCB}" type="parTrans" cxnId="{1F105458-5B09-48E4-9FC5-18A57358EFC8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11386998-2016-470B-9676-0F8D1A4A615D}" type="sibTrans" cxnId="{1F105458-5B09-48E4-9FC5-18A57358EFC8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FEE45693-381E-4241-AC74-8291061D7C31}">
      <dgm:prSet phldrT="[Text]"/>
      <dgm:spPr/>
      <dgm:t>
        <a:bodyPr/>
        <a:lstStyle/>
        <a:p>
          <a:pPr algn="l"/>
          <a:r>
            <a:rPr lang="hr-HR" b="1">
              <a:solidFill>
                <a:schemeClr val="tx2">
                  <a:lumMod val="75000"/>
                </a:schemeClr>
              </a:solidFill>
              <a:latin typeface="+mj-lt"/>
            </a:rPr>
            <a:t>10 </a:t>
          </a:r>
          <a:r>
            <a:rPr lang="hr-HR" b="1" smtClean="0">
              <a:solidFill>
                <a:schemeClr val="tx2">
                  <a:lumMod val="75000"/>
                </a:schemeClr>
              </a:solidFill>
              <a:latin typeface="+mj-lt"/>
            </a:rPr>
            <a:t>Složeno </a:t>
          </a:r>
          <a:endParaRPr lang="en-GB" b="1" dirty="0">
            <a:solidFill>
              <a:schemeClr val="tx2">
                <a:lumMod val="75000"/>
              </a:schemeClr>
            </a:solidFill>
            <a:latin typeface="+mj-lt"/>
          </a:endParaRPr>
        </a:p>
      </dgm:t>
    </dgm:pt>
    <dgm:pt modelId="{251CD3C0-E9D8-4E2D-8C71-8E1CEEB0804D}" type="parTrans" cxnId="{BDCFD71E-9F14-4F6E-A16B-B6AAB2FF85ED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F896E847-2376-4786-872A-100DFC78A1F1}" type="sibTrans" cxnId="{BDCFD71E-9F14-4F6E-A16B-B6AAB2FF85ED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C67BEA5F-C992-4F27-B416-0E353161D6B0}">
      <dgm:prSet phldrT="[Text]"/>
      <dgm:spPr/>
      <dgm:t>
        <a:bodyPr/>
        <a:lstStyle/>
        <a:p>
          <a:pPr algn="l"/>
          <a:r>
            <a:rPr lang="hr-HR" b="1" smtClean="0">
              <a:solidFill>
                <a:schemeClr val="tx2">
                  <a:lumMod val="75000"/>
                </a:schemeClr>
              </a:solidFill>
              <a:latin typeface="+mj-lt"/>
            </a:rPr>
            <a:t>27 Ukupno</a:t>
          </a:r>
          <a:endParaRPr lang="en-GB" b="1" dirty="0">
            <a:solidFill>
              <a:schemeClr val="tx2">
                <a:lumMod val="75000"/>
              </a:schemeClr>
            </a:solidFill>
            <a:latin typeface="+mj-lt"/>
          </a:endParaRPr>
        </a:p>
      </dgm:t>
    </dgm:pt>
    <dgm:pt modelId="{F42E765A-B263-4313-9956-9170DED9AACA}" type="parTrans" cxnId="{582A352A-20B9-4D17-B226-701AC93225F4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BB40A43C-6137-4144-866E-5FF43B9C64ED}" type="sibTrans" cxnId="{582A352A-20B9-4D17-B226-701AC93225F4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A8EC85DD-60C5-42C1-AB95-3666957625C8}" type="pres">
      <dgm:prSet presAssocID="{E7969428-F2DC-4AE6-AF92-CF72D0FD16F6}" presName="compositeShape" presStyleCnt="0">
        <dgm:presLayoutVars>
          <dgm:dir/>
          <dgm:resizeHandles/>
        </dgm:presLayoutVars>
      </dgm:prSet>
      <dgm:spPr/>
    </dgm:pt>
    <dgm:pt modelId="{5B2F0A6F-12D5-43FD-B4C8-2DA2948C85AD}" type="pres">
      <dgm:prSet presAssocID="{E7969428-F2DC-4AE6-AF92-CF72D0FD16F6}" presName="pyramid" presStyleLbl="node1" presStyleIdx="0" presStyleCnt="1"/>
      <dgm:spPr/>
    </dgm:pt>
    <dgm:pt modelId="{229BEEE8-AE3B-466C-BDD7-F02D1FECA650}" type="pres">
      <dgm:prSet presAssocID="{E7969428-F2DC-4AE6-AF92-CF72D0FD16F6}" presName="theList" presStyleCnt="0"/>
      <dgm:spPr/>
    </dgm:pt>
    <dgm:pt modelId="{EF7AF27F-6F51-4AE1-A019-750BAF1E503F}" type="pres">
      <dgm:prSet presAssocID="{C67BEA5F-C992-4F27-B416-0E353161D6B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1893671-3A77-4938-8E59-37447765EF50}" type="pres">
      <dgm:prSet presAssocID="{C67BEA5F-C992-4F27-B416-0E353161D6B0}" presName="aSpace" presStyleCnt="0"/>
      <dgm:spPr/>
    </dgm:pt>
    <dgm:pt modelId="{98B24D09-AC30-4C72-B1F4-494EAE86B9B9}" type="pres">
      <dgm:prSet presAssocID="{8C1C0CDD-EFFF-46C2-9D40-46E07EBB5E35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4BF94A-6E16-4755-9341-337BCCD370B9}" type="pres">
      <dgm:prSet presAssocID="{8C1C0CDD-EFFF-46C2-9D40-46E07EBB5E35}" presName="aSpace" presStyleCnt="0"/>
      <dgm:spPr/>
    </dgm:pt>
    <dgm:pt modelId="{797E9156-280D-4037-A030-F6EFD9E88ECC}" type="pres">
      <dgm:prSet presAssocID="{55248AFC-CCAD-4F7D-ACA0-0C0BAC6910FA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5ADF7D8-81A9-4DB1-977E-F51D1D6110BA}" type="pres">
      <dgm:prSet presAssocID="{55248AFC-CCAD-4F7D-ACA0-0C0BAC6910FA}" presName="aSpace" presStyleCnt="0"/>
      <dgm:spPr/>
    </dgm:pt>
    <dgm:pt modelId="{86B0217F-D8C1-4ECE-A46D-F482A6A7012B}" type="pres">
      <dgm:prSet presAssocID="{9C541B74-FF52-40A2-B754-B12DF28B5E2C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C2F046-2AAC-4058-BF02-C98AC9E65F93}" type="pres">
      <dgm:prSet presAssocID="{9C541B74-FF52-40A2-B754-B12DF28B5E2C}" presName="aSpace" presStyleCnt="0"/>
      <dgm:spPr/>
    </dgm:pt>
    <dgm:pt modelId="{1F8CD611-6F8A-4870-90A1-E4C46C030EAE}" type="pres">
      <dgm:prSet presAssocID="{FEE45693-381E-4241-AC74-8291061D7C31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1A56B5F-D2AA-4ABA-9219-C64AC8FA0024}" type="pres">
      <dgm:prSet presAssocID="{FEE45693-381E-4241-AC74-8291061D7C31}" presName="aSpace" presStyleCnt="0"/>
      <dgm:spPr/>
    </dgm:pt>
  </dgm:ptLst>
  <dgm:cxnLst>
    <dgm:cxn modelId="{6FD70A79-E614-41F8-8727-C8F00B6D83AB}" type="presOf" srcId="{8C1C0CDD-EFFF-46C2-9D40-46E07EBB5E35}" destId="{98B24D09-AC30-4C72-B1F4-494EAE86B9B9}" srcOrd="0" destOrd="0" presId="urn:microsoft.com/office/officeart/2005/8/layout/pyramid2"/>
    <dgm:cxn modelId="{1ABB689C-2D5C-480E-8F11-41ABCD9BA1CC}" type="presOf" srcId="{E7969428-F2DC-4AE6-AF92-CF72D0FD16F6}" destId="{A8EC85DD-60C5-42C1-AB95-3666957625C8}" srcOrd="0" destOrd="0" presId="urn:microsoft.com/office/officeart/2005/8/layout/pyramid2"/>
    <dgm:cxn modelId="{2EDB4A12-A0F2-4864-A66A-FEE2BEAD3846}" srcId="{E7969428-F2DC-4AE6-AF92-CF72D0FD16F6}" destId="{55248AFC-CCAD-4F7D-ACA0-0C0BAC6910FA}" srcOrd="2" destOrd="0" parTransId="{DCEF8219-27D2-4D13-8E22-4D9621471C12}" sibTransId="{A2DED661-DCDC-4E66-A407-C08B5054AD5A}"/>
    <dgm:cxn modelId="{BDCFD71E-9F14-4F6E-A16B-B6AAB2FF85ED}" srcId="{E7969428-F2DC-4AE6-AF92-CF72D0FD16F6}" destId="{FEE45693-381E-4241-AC74-8291061D7C31}" srcOrd="4" destOrd="0" parTransId="{251CD3C0-E9D8-4E2D-8C71-8E1CEEB0804D}" sibTransId="{F896E847-2376-4786-872A-100DFC78A1F1}"/>
    <dgm:cxn modelId="{1F105458-5B09-48E4-9FC5-18A57358EFC8}" srcId="{E7969428-F2DC-4AE6-AF92-CF72D0FD16F6}" destId="{9C541B74-FF52-40A2-B754-B12DF28B5E2C}" srcOrd="3" destOrd="0" parTransId="{BDEFFD03-E26D-4F98-A72F-880354F6ECCB}" sibTransId="{11386998-2016-470B-9676-0F8D1A4A615D}"/>
    <dgm:cxn modelId="{582A352A-20B9-4D17-B226-701AC93225F4}" srcId="{E7969428-F2DC-4AE6-AF92-CF72D0FD16F6}" destId="{C67BEA5F-C992-4F27-B416-0E353161D6B0}" srcOrd="0" destOrd="0" parTransId="{F42E765A-B263-4313-9956-9170DED9AACA}" sibTransId="{BB40A43C-6137-4144-866E-5FF43B9C64ED}"/>
    <dgm:cxn modelId="{D15B36DB-0E52-4596-8691-F10E45235ED2}" srcId="{E7969428-F2DC-4AE6-AF92-CF72D0FD16F6}" destId="{8C1C0CDD-EFFF-46C2-9D40-46E07EBB5E35}" srcOrd="1" destOrd="0" parTransId="{E8D67A4F-021E-43F0-962A-01F77BB4588E}" sibTransId="{36B5B27A-0A1C-4D0A-A1B8-C69CA51E6CA5}"/>
    <dgm:cxn modelId="{57E3006E-6640-467B-AED3-4020E33CF86C}" type="presOf" srcId="{FEE45693-381E-4241-AC74-8291061D7C31}" destId="{1F8CD611-6F8A-4870-90A1-E4C46C030EAE}" srcOrd="0" destOrd="0" presId="urn:microsoft.com/office/officeart/2005/8/layout/pyramid2"/>
    <dgm:cxn modelId="{7602AECB-83E8-41C6-8B64-B9986332B344}" type="presOf" srcId="{C67BEA5F-C992-4F27-B416-0E353161D6B0}" destId="{EF7AF27F-6F51-4AE1-A019-750BAF1E503F}" srcOrd="0" destOrd="0" presId="urn:microsoft.com/office/officeart/2005/8/layout/pyramid2"/>
    <dgm:cxn modelId="{D31A2D49-21A8-4E95-A8AD-3377F5A5C351}" type="presOf" srcId="{55248AFC-CCAD-4F7D-ACA0-0C0BAC6910FA}" destId="{797E9156-280D-4037-A030-F6EFD9E88ECC}" srcOrd="0" destOrd="0" presId="urn:microsoft.com/office/officeart/2005/8/layout/pyramid2"/>
    <dgm:cxn modelId="{68AB9CAF-A106-4AEB-B359-7D4C1762091E}" type="presOf" srcId="{9C541B74-FF52-40A2-B754-B12DF28B5E2C}" destId="{86B0217F-D8C1-4ECE-A46D-F482A6A7012B}" srcOrd="0" destOrd="0" presId="urn:microsoft.com/office/officeart/2005/8/layout/pyramid2"/>
    <dgm:cxn modelId="{8F8D26E3-67A5-473B-A228-FAC53381F8B8}" type="presParOf" srcId="{A8EC85DD-60C5-42C1-AB95-3666957625C8}" destId="{5B2F0A6F-12D5-43FD-B4C8-2DA2948C85AD}" srcOrd="0" destOrd="0" presId="urn:microsoft.com/office/officeart/2005/8/layout/pyramid2"/>
    <dgm:cxn modelId="{41FC848D-7A91-4C87-AF95-C782F5CC3457}" type="presParOf" srcId="{A8EC85DD-60C5-42C1-AB95-3666957625C8}" destId="{229BEEE8-AE3B-466C-BDD7-F02D1FECA650}" srcOrd="1" destOrd="0" presId="urn:microsoft.com/office/officeart/2005/8/layout/pyramid2"/>
    <dgm:cxn modelId="{04D01859-F494-4700-973C-3F89194E1A6A}" type="presParOf" srcId="{229BEEE8-AE3B-466C-BDD7-F02D1FECA650}" destId="{EF7AF27F-6F51-4AE1-A019-750BAF1E503F}" srcOrd="0" destOrd="0" presId="urn:microsoft.com/office/officeart/2005/8/layout/pyramid2"/>
    <dgm:cxn modelId="{55D96C32-3D61-47D6-A269-BCB8BC490C49}" type="presParOf" srcId="{229BEEE8-AE3B-466C-BDD7-F02D1FECA650}" destId="{51893671-3A77-4938-8E59-37447765EF50}" srcOrd="1" destOrd="0" presId="urn:microsoft.com/office/officeart/2005/8/layout/pyramid2"/>
    <dgm:cxn modelId="{7EE3B32C-1ACE-415C-A805-9386500289C0}" type="presParOf" srcId="{229BEEE8-AE3B-466C-BDD7-F02D1FECA650}" destId="{98B24D09-AC30-4C72-B1F4-494EAE86B9B9}" srcOrd="2" destOrd="0" presId="urn:microsoft.com/office/officeart/2005/8/layout/pyramid2"/>
    <dgm:cxn modelId="{BE3B7D7B-970A-4B35-9D12-68B3A227B67E}" type="presParOf" srcId="{229BEEE8-AE3B-466C-BDD7-F02D1FECA650}" destId="{B54BF94A-6E16-4755-9341-337BCCD370B9}" srcOrd="3" destOrd="0" presId="urn:microsoft.com/office/officeart/2005/8/layout/pyramid2"/>
    <dgm:cxn modelId="{2BC25693-225F-4E77-9248-C27CBAE781B6}" type="presParOf" srcId="{229BEEE8-AE3B-466C-BDD7-F02D1FECA650}" destId="{797E9156-280D-4037-A030-F6EFD9E88ECC}" srcOrd="4" destOrd="0" presId="urn:microsoft.com/office/officeart/2005/8/layout/pyramid2"/>
    <dgm:cxn modelId="{6F84EFB0-ABD3-4FB5-A5CD-C076801C93CE}" type="presParOf" srcId="{229BEEE8-AE3B-466C-BDD7-F02D1FECA650}" destId="{55ADF7D8-81A9-4DB1-977E-F51D1D6110BA}" srcOrd="5" destOrd="0" presId="urn:microsoft.com/office/officeart/2005/8/layout/pyramid2"/>
    <dgm:cxn modelId="{5B4DCA6E-9E00-4128-B0A9-67C60C79E4D8}" type="presParOf" srcId="{229BEEE8-AE3B-466C-BDD7-F02D1FECA650}" destId="{86B0217F-D8C1-4ECE-A46D-F482A6A7012B}" srcOrd="6" destOrd="0" presId="urn:microsoft.com/office/officeart/2005/8/layout/pyramid2"/>
    <dgm:cxn modelId="{F5A05FF5-EC0E-431D-9D90-B70CF49A3034}" type="presParOf" srcId="{229BEEE8-AE3B-466C-BDD7-F02D1FECA650}" destId="{9AC2F046-2AAC-4058-BF02-C98AC9E65F93}" srcOrd="7" destOrd="0" presId="urn:microsoft.com/office/officeart/2005/8/layout/pyramid2"/>
    <dgm:cxn modelId="{F620AD70-E63A-4535-8654-0399DFF67DA4}" type="presParOf" srcId="{229BEEE8-AE3B-466C-BDD7-F02D1FECA650}" destId="{1F8CD611-6F8A-4870-90A1-E4C46C030EAE}" srcOrd="8" destOrd="0" presId="urn:microsoft.com/office/officeart/2005/8/layout/pyramid2"/>
    <dgm:cxn modelId="{33F89AE0-C4D1-4645-B776-2D3B4F0F686F}" type="presParOf" srcId="{229BEEE8-AE3B-466C-BDD7-F02D1FECA650}" destId="{01A56B5F-D2AA-4ABA-9219-C64AC8FA0024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2F0A6F-12D5-43FD-B4C8-2DA2948C85AD}">
      <dsp:nvSpPr>
        <dsp:cNvPr id="0" name=""/>
        <dsp:cNvSpPr/>
      </dsp:nvSpPr>
      <dsp:spPr>
        <a:xfrm>
          <a:off x="833406" y="0"/>
          <a:ext cx="2521055" cy="252105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AF27F-6F51-4AE1-A019-750BAF1E503F}">
      <dsp:nvSpPr>
        <dsp:cNvPr id="0" name=""/>
        <dsp:cNvSpPr/>
      </dsp:nvSpPr>
      <dsp:spPr>
        <a:xfrm>
          <a:off x="2093934" y="252351"/>
          <a:ext cx="1638686" cy="35846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smtClean="0">
              <a:solidFill>
                <a:schemeClr val="tx2">
                  <a:lumMod val="75000"/>
                </a:schemeClr>
              </a:solidFill>
              <a:latin typeface="+mj-lt"/>
            </a:rPr>
            <a:t>27 Ukupno</a:t>
          </a:r>
          <a:endParaRPr lang="en-GB" sz="1400" b="1" kern="1200" dirty="0">
            <a:solidFill>
              <a:schemeClr val="tx2">
                <a:lumMod val="75000"/>
              </a:schemeClr>
            </a:solidFill>
            <a:latin typeface="+mj-lt"/>
          </a:endParaRPr>
        </a:p>
      </dsp:txBody>
      <dsp:txXfrm>
        <a:off x="2093934" y="252351"/>
        <a:ext cx="1638686" cy="358462"/>
      </dsp:txXfrm>
    </dsp:sp>
    <dsp:sp modelId="{98B24D09-AC30-4C72-B1F4-494EAE86B9B9}">
      <dsp:nvSpPr>
        <dsp:cNvPr id="0" name=""/>
        <dsp:cNvSpPr/>
      </dsp:nvSpPr>
      <dsp:spPr>
        <a:xfrm>
          <a:off x="2093934" y="655622"/>
          <a:ext cx="1638686" cy="35846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smtClean="0">
              <a:solidFill>
                <a:schemeClr val="tx2">
                  <a:lumMod val="75000"/>
                </a:schemeClr>
              </a:solidFill>
              <a:latin typeface="+mj-lt"/>
            </a:rPr>
            <a:t>1 Reosiguranje</a:t>
          </a:r>
          <a:endParaRPr lang="en-GB" sz="1400" b="1" kern="1200" dirty="0">
            <a:solidFill>
              <a:schemeClr val="tx2">
                <a:lumMod val="75000"/>
              </a:schemeClr>
            </a:solidFill>
            <a:latin typeface="+mj-lt"/>
          </a:endParaRPr>
        </a:p>
      </dsp:txBody>
      <dsp:txXfrm>
        <a:off x="2093934" y="655622"/>
        <a:ext cx="1638686" cy="358462"/>
      </dsp:txXfrm>
    </dsp:sp>
    <dsp:sp modelId="{797E9156-280D-4037-A030-F6EFD9E88ECC}">
      <dsp:nvSpPr>
        <dsp:cNvPr id="0" name=""/>
        <dsp:cNvSpPr/>
      </dsp:nvSpPr>
      <dsp:spPr>
        <a:xfrm>
          <a:off x="2093934" y="1058892"/>
          <a:ext cx="1638686" cy="35846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smtClean="0">
              <a:solidFill>
                <a:schemeClr val="tx2">
                  <a:lumMod val="75000"/>
                </a:schemeClr>
              </a:solidFill>
              <a:latin typeface="+mj-lt"/>
            </a:rPr>
            <a:t>6 Život</a:t>
          </a:r>
          <a:endParaRPr lang="en-GB" sz="1400" b="1" kern="1200" dirty="0">
            <a:solidFill>
              <a:schemeClr val="tx2">
                <a:lumMod val="75000"/>
              </a:schemeClr>
            </a:solidFill>
            <a:latin typeface="+mj-lt"/>
          </a:endParaRPr>
        </a:p>
      </dsp:txBody>
      <dsp:txXfrm>
        <a:off x="2093934" y="1058892"/>
        <a:ext cx="1638686" cy="358462"/>
      </dsp:txXfrm>
    </dsp:sp>
    <dsp:sp modelId="{86B0217F-D8C1-4ECE-A46D-F482A6A7012B}">
      <dsp:nvSpPr>
        <dsp:cNvPr id="0" name=""/>
        <dsp:cNvSpPr/>
      </dsp:nvSpPr>
      <dsp:spPr>
        <a:xfrm>
          <a:off x="2093934" y="1462163"/>
          <a:ext cx="1638686" cy="35846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smtClean="0">
              <a:solidFill>
                <a:schemeClr val="tx2">
                  <a:lumMod val="75000"/>
                </a:schemeClr>
              </a:solidFill>
              <a:latin typeface="+mj-lt"/>
            </a:rPr>
            <a:t>10 Neživot</a:t>
          </a:r>
          <a:endParaRPr lang="en-GB" sz="1400" b="1" kern="1200" dirty="0">
            <a:solidFill>
              <a:schemeClr val="tx2">
                <a:lumMod val="75000"/>
              </a:schemeClr>
            </a:solidFill>
            <a:latin typeface="+mj-lt"/>
          </a:endParaRPr>
        </a:p>
      </dsp:txBody>
      <dsp:txXfrm>
        <a:off x="2093934" y="1462163"/>
        <a:ext cx="1638686" cy="358462"/>
      </dsp:txXfrm>
    </dsp:sp>
    <dsp:sp modelId="{1F8CD611-6F8A-4870-90A1-E4C46C030EAE}">
      <dsp:nvSpPr>
        <dsp:cNvPr id="0" name=""/>
        <dsp:cNvSpPr/>
      </dsp:nvSpPr>
      <dsp:spPr>
        <a:xfrm>
          <a:off x="2093934" y="1865433"/>
          <a:ext cx="1638686" cy="35846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>
              <a:solidFill>
                <a:schemeClr val="tx2">
                  <a:lumMod val="75000"/>
                </a:schemeClr>
              </a:solidFill>
              <a:latin typeface="+mj-lt"/>
            </a:rPr>
            <a:t>10 </a:t>
          </a:r>
          <a:r>
            <a:rPr lang="hr-HR" sz="1400" b="1" kern="1200" smtClean="0">
              <a:solidFill>
                <a:schemeClr val="tx2">
                  <a:lumMod val="75000"/>
                </a:schemeClr>
              </a:solidFill>
              <a:latin typeface="+mj-lt"/>
            </a:rPr>
            <a:t>Složeno </a:t>
          </a:r>
          <a:endParaRPr lang="en-GB" sz="1400" b="1" kern="1200" dirty="0">
            <a:solidFill>
              <a:schemeClr val="tx2">
                <a:lumMod val="75000"/>
              </a:schemeClr>
            </a:solidFill>
            <a:latin typeface="+mj-lt"/>
          </a:endParaRPr>
        </a:p>
      </dsp:txBody>
      <dsp:txXfrm>
        <a:off x="2093934" y="1865433"/>
        <a:ext cx="1638686" cy="358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FFB60-D25E-448C-9C8D-0D676B10AF35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3F0FF-BCD1-4416-BFB4-DD747FCB0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D345A-B945-4C87-A957-23FC78C26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FD3E4-EDC3-4DE1-987C-258F58A4762D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n.hr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02C5B0-D66B-4428-9B4F-84F88A90254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989138"/>
            <a:ext cx="8658225" cy="2232025"/>
          </a:xfrm>
        </p:spPr>
        <p:txBody>
          <a:bodyPr>
            <a:normAutofit/>
          </a:bodyPr>
          <a:lstStyle/>
          <a:p>
            <a:r>
              <a:rPr lang="hr-HR" sz="4000" b="1" smtClean="0">
                <a:solidFill>
                  <a:schemeClr val="tx2"/>
                </a:solidFill>
              </a:rPr>
              <a:t>TRŽIŠTE OSIGURANJA</a:t>
            </a:r>
            <a:br>
              <a:rPr lang="hr-HR" sz="4000" b="1" smtClean="0">
                <a:solidFill>
                  <a:schemeClr val="tx2"/>
                </a:solidFill>
              </a:rPr>
            </a:br>
            <a:r>
              <a:rPr lang="hr-HR" sz="4000" b="1" smtClean="0">
                <a:solidFill>
                  <a:schemeClr val="tx2"/>
                </a:solidFill>
              </a:rPr>
              <a:t>U REPUBLICI HRVATSKOJ</a:t>
            </a:r>
            <a:br>
              <a:rPr lang="hr-HR" sz="4000" b="1" smtClean="0">
                <a:solidFill>
                  <a:schemeClr val="tx2"/>
                </a:solidFill>
              </a:rPr>
            </a:br>
            <a:r>
              <a:rPr lang="hr-HR" sz="4000" b="1" smtClean="0">
                <a:solidFill>
                  <a:schemeClr val="tx2"/>
                </a:solidFill>
              </a:rPr>
              <a:t>- U 2011. GODINI -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797425"/>
            <a:ext cx="8964612" cy="14128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hr-HR" sz="2000" b="1" smtClean="0">
                <a:solidFill>
                  <a:schemeClr val="tx2"/>
                </a:solidFill>
              </a:rPr>
              <a:t>mr. sc. Hrvoje Pauković </a:t>
            </a:r>
          </a:p>
          <a:p>
            <a:pPr eaLnBrk="1" hangingPunct="1">
              <a:lnSpc>
                <a:spcPct val="80000"/>
              </a:lnSpc>
            </a:pPr>
            <a:r>
              <a:rPr lang="hr-HR" sz="2000" b="1" smtClean="0">
                <a:solidFill>
                  <a:schemeClr val="tx2"/>
                </a:solidFill>
              </a:rPr>
              <a:t>Hrvatski ured za osiguranje</a:t>
            </a:r>
          </a:p>
          <a:p>
            <a:pPr algn="l" eaLnBrk="1" hangingPunct="1">
              <a:lnSpc>
                <a:spcPct val="80000"/>
              </a:lnSpc>
            </a:pPr>
            <a:endParaRPr lang="hr-HR" sz="20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hr-HR" sz="2000" b="1" smtClean="0">
                <a:solidFill>
                  <a:schemeClr val="tx2"/>
                </a:solidFill>
              </a:rPr>
              <a:t>SORS  2012., Sarajevo, 13.-15. 6. 2012.</a:t>
            </a:r>
          </a:p>
        </p:txBody>
      </p:sp>
      <p:sp>
        <p:nvSpPr>
          <p:cNvPr id="11270" name="AutoShape 6" descr="grbhgk10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r-Latn-CS"/>
          </a:p>
        </p:txBody>
      </p:sp>
      <p:sp>
        <p:nvSpPr>
          <p:cNvPr id="11271" name="AutoShape 8" descr="grbhgk10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r-Latn-CS"/>
          </a:p>
        </p:txBody>
      </p:sp>
      <p:sp>
        <p:nvSpPr>
          <p:cNvPr id="9" name="TextBox 8"/>
          <p:cNvSpPr txBox="1"/>
          <p:nvPr/>
        </p:nvSpPr>
        <p:spPr>
          <a:xfrm>
            <a:off x="2483768" y="1124744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smtClean="0">
                <a:solidFill>
                  <a:schemeClr val="tx2"/>
                </a:solidFill>
                <a:latin typeface="+mj-lt"/>
              </a:rPr>
              <a:t>HRVATSKI URED ZA OSIGURANJE</a:t>
            </a:r>
            <a:endParaRPr lang="en-GB" sz="2400" b="1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333375"/>
            <a:ext cx="7365702" cy="719138"/>
          </a:xfrm>
        </p:spPr>
        <p:txBody>
          <a:bodyPr>
            <a:noAutofit/>
          </a:bodyPr>
          <a:lstStyle/>
          <a:p>
            <a:r>
              <a:rPr lang="hr-HR" sz="2800" b="1" smtClean="0">
                <a:solidFill>
                  <a:schemeClr val="tx2"/>
                </a:solidFill>
              </a:rPr>
              <a:t>USPOREDBA UČEŠĆA PREMIJE </a:t>
            </a:r>
            <a:br>
              <a:rPr lang="hr-HR" sz="2800" b="1" smtClean="0">
                <a:solidFill>
                  <a:schemeClr val="tx2"/>
                </a:solidFill>
              </a:rPr>
            </a:br>
            <a:r>
              <a:rPr lang="hr-HR" sz="2800" b="1" smtClean="0">
                <a:solidFill>
                  <a:schemeClr val="tx2"/>
                </a:solidFill>
              </a:rPr>
              <a:t>NAJZASTUPLJENIJIH GRUPA OSIGURANJA</a:t>
            </a:r>
            <a:endParaRPr lang="en-GB" sz="2800" b="1" noProof="0" dirty="0" smtClean="0">
              <a:solidFill>
                <a:schemeClr val="tx2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2195513" y="1340768"/>
            <a:ext cx="3311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1400" b="1" smtClean="0">
                <a:solidFill>
                  <a:schemeClr val="accent1">
                    <a:lumMod val="50000"/>
                  </a:schemeClr>
                </a:solidFill>
              </a:rPr>
              <a:t>Zastupljenost  u ukupnoj premiji  [%]</a:t>
            </a:r>
            <a:endParaRPr lang="hr-HR" sz="1400" b="1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1123951" y="1700213"/>
            <a:ext cx="928686" cy="1604962"/>
            <a:chOff x="22" y="713"/>
            <a:chExt cx="585" cy="1011"/>
          </a:xfrm>
        </p:grpSpPr>
        <p:sp>
          <p:nvSpPr>
            <p:cNvPr id="49156" name="Rectangle 4"/>
            <p:cNvSpPr>
              <a:spLocks noChangeArrowheads="1"/>
            </p:cNvSpPr>
            <p:nvPr/>
          </p:nvSpPr>
          <p:spPr bwMode="auto">
            <a:xfrm>
              <a:off x="62" y="713"/>
              <a:ext cx="54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hr-HR" sz="1400" b="1" smtClean="0">
                  <a:solidFill>
                    <a:schemeClr val="accent1">
                      <a:lumMod val="50000"/>
                    </a:schemeClr>
                  </a:solidFill>
                </a:rPr>
                <a:t>Godina</a:t>
              </a:r>
              <a:endParaRPr lang="hr-HR" sz="1400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9157" name="Rectangle 5"/>
            <p:cNvSpPr>
              <a:spLocks noChangeArrowheads="1"/>
            </p:cNvSpPr>
            <p:nvPr/>
          </p:nvSpPr>
          <p:spPr bwMode="auto">
            <a:xfrm>
              <a:off x="107" y="1139"/>
              <a:ext cx="24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hr-HR" sz="1400" b="1" smtClean="0">
                  <a:solidFill>
                    <a:schemeClr val="accent1">
                      <a:lumMod val="50000"/>
                    </a:schemeClr>
                  </a:solidFill>
                </a:rPr>
                <a:t>ŽO</a:t>
              </a:r>
              <a:endParaRPr lang="hr-HR" sz="1400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9159" name="Rectangle 7"/>
            <p:cNvSpPr>
              <a:spLocks noChangeArrowheads="1"/>
            </p:cNvSpPr>
            <p:nvPr/>
          </p:nvSpPr>
          <p:spPr bwMode="auto">
            <a:xfrm>
              <a:off x="107" y="1530"/>
              <a:ext cx="24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hr-HR" sz="1400" b="1" smtClean="0">
                  <a:solidFill>
                    <a:schemeClr val="accent1">
                      <a:lumMod val="50000"/>
                    </a:schemeClr>
                  </a:solidFill>
                </a:rPr>
                <a:t>AK</a:t>
              </a:r>
              <a:endParaRPr lang="hr-HR" sz="1400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9160" name="Rectangle 8"/>
            <p:cNvSpPr>
              <a:spLocks noChangeArrowheads="1"/>
            </p:cNvSpPr>
            <p:nvPr/>
          </p:nvSpPr>
          <p:spPr bwMode="auto">
            <a:xfrm>
              <a:off x="107" y="940"/>
              <a:ext cx="26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hr-HR" sz="1400" b="1" smtClean="0">
                  <a:solidFill>
                    <a:schemeClr val="accent1">
                      <a:lumMod val="50000"/>
                    </a:schemeClr>
                  </a:solidFill>
                </a:rPr>
                <a:t>AO</a:t>
              </a:r>
              <a:endParaRPr lang="hr-HR" sz="1400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9186" name="Rectangle 34"/>
            <p:cNvSpPr>
              <a:spLocks noChangeArrowheads="1"/>
            </p:cNvSpPr>
            <p:nvPr/>
          </p:nvSpPr>
          <p:spPr bwMode="auto">
            <a:xfrm>
              <a:off x="22" y="1346"/>
              <a:ext cx="56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hr-HR" sz="1400" b="1" smtClean="0">
                  <a:solidFill>
                    <a:schemeClr val="accent1">
                      <a:lumMod val="50000"/>
                    </a:schemeClr>
                  </a:solidFill>
                </a:rPr>
                <a:t>IMOVINA</a:t>
              </a:r>
              <a:endParaRPr lang="hr-HR" sz="1400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4103" name="Rectangle 59"/>
          <p:cNvSpPr>
            <a:spLocks noChangeArrowheads="1"/>
          </p:cNvSpPr>
          <p:nvPr/>
        </p:nvSpPr>
        <p:spPr bwMode="auto">
          <a:xfrm>
            <a:off x="3130550" y="1700213"/>
            <a:ext cx="522288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2004</a:t>
            </a:r>
          </a:p>
        </p:txBody>
      </p:sp>
      <p:sp>
        <p:nvSpPr>
          <p:cNvPr id="4104" name="Rectangle 60"/>
          <p:cNvSpPr>
            <a:spLocks noChangeArrowheads="1"/>
          </p:cNvSpPr>
          <p:nvPr/>
        </p:nvSpPr>
        <p:spPr bwMode="auto">
          <a:xfrm>
            <a:off x="3130550" y="2378075"/>
            <a:ext cx="522288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23,7</a:t>
            </a:r>
          </a:p>
        </p:txBody>
      </p:sp>
      <p:sp>
        <p:nvSpPr>
          <p:cNvPr id="4105" name="Rectangle 61"/>
          <p:cNvSpPr>
            <a:spLocks noChangeArrowheads="1"/>
          </p:cNvSpPr>
          <p:nvPr/>
        </p:nvSpPr>
        <p:spPr bwMode="auto">
          <a:xfrm>
            <a:off x="3130550" y="3048000"/>
            <a:ext cx="522288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12,0</a:t>
            </a:r>
          </a:p>
        </p:txBody>
      </p:sp>
      <p:sp>
        <p:nvSpPr>
          <p:cNvPr id="4106" name="Rectangle 62"/>
          <p:cNvSpPr>
            <a:spLocks noChangeArrowheads="1"/>
          </p:cNvSpPr>
          <p:nvPr/>
        </p:nvSpPr>
        <p:spPr bwMode="auto">
          <a:xfrm>
            <a:off x="3130550" y="2046288"/>
            <a:ext cx="522288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31,9</a:t>
            </a:r>
          </a:p>
        </p:txBody>
      </p:sp>
      <p:sp>
        <p:nvSpPr>
          <p:cNvPr id="4107" name="Rectangle 63"/>
          <p:cNvSpPr>
            <a:spLocks noChangeArrowheads="1"/>
          </p:cNvSpPr>
          <p:nvPr/>
        </p:nvSpPr>
        <p:spPr bwMode="auto">
          <a:xfrm>
            <a:off x="3130550" y="2708275"/>
            <a:ext cx="522288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15,4</a:t>
            </a:r>
          </a:p>
        </p:txBody>
      </p:sp>
      <p:sp>
        <p:nvSpPr>
          <p:cNvPr id="4108" name="Rectangle 65"/>
          <p:cNvSpPr>
            <a:spLocks noChangeArrowheads="1"/>
          </p:cNvSpPr>
          <p:nvPr/>
        </p:nvSpPr>
        <p:spPr bwMode="auto">
          <a:xfrm>
            <a:off x="3706813" y="1700213"/>
            <a:ext cx="522287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2006</a:t>
            </a:r>
          </a:p>
        </p:txBody>
      </p:sp>
      <p:sp>
        <p:nvSpPr>
          <p:cNvPr id="4109" name="Rectangle 66"/>
          <p:cNvSpPr>
            <a:spLocks noChangeArrowheads="1"/>
          </p:cNvSpPr>
          <p:nvPr/>
        </p:nvSpPr>
        <p:spPr bwMode="auto">
          <a:xfrm>
            <a:off x="3706813" y="2378075"/>
            <a:ext cx="522287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26,6</a:t>
            </a:r>
          </a:p>
        </p:txBody>
      </p:sp>
      <p:sp>
        <p:nvSpPr>
          <p:cNvPr id="4110" name="Rectangle 67"/>
          <p:cNvSpPr>
            <a:spLocks noChangeArrowheads="1"/>
          </p:cNvSpPr>
          <p:nvPr/>
        </p:nvSpPr>
        <p:spPr bwMode="auto">
          <a:xfrm>
            <a:off x="3706813" y="3048000"/>
            <a:ext cx="522287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11,6</a:t>
            </a:r>
          </a:p>
        </p:txBody>
      </p:sp>
      <p:sp>
        <p:nvSpPr>
          <p:cNvPr id="4111" name="Rectangle 68"/>
          <p:cNvSpPr>
            <a:spLocks noChangeArrowheads="1"/>
          </p:cNvSpPr>
          <p:nvPr/>
        </p:nvSpPr>
        <p:spPr bwMode="auto">
          <a:xfrm>
            <a:off x="3706813" y="2046288"/>
            <a:ext cx="522287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29,7</a:t>
            </a:r>
          </a:p>
        </p:txBody>
      </p:sp>
      <p:sp>
        <p:nvSpPr>
          <p:cNvPr id="4112" name="Rectangle 69"/>
          <p:cNvSpPr>
            <a:spLocks noChangeArrowheads="1"/>
          </p:cNvSpPr>
          <p:nvPr/>
        </p:nvSpPr>
        <p:spPr bwMode="auto">
          <a:xfrm>
            <a:off x="3706813" y="2708275"/>
            <a:ext cx="522287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14,2</a:t>
            </a:r>
          </a:p>
        </p:txBody>
      </p:sp>
      <p:sp>
        <p:nvSpPr>
          <p:cNvPr id="4113" name="Rectangle 94"/>
          <p:cNvSpPr>
            <a:spLocks noChangeArrowheads="1"/>
          </p:cNvSpPr>
          <p:nvPr/>
        </p:nvSpPr>
        <p:spPr bwMode="auto">
          <a:xfrm>
            <a:off x="1979613" y="1700213"/>
            <a:ext cx="522287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2000</a:t>
            </a:r>
          </a:p>
        </p:txBody>
      </p:sp>
      <p:sp>
        <p:nvSpPr>
          <p:cNvPr id="4114" name="Rectangle 95"/>
          <p:cNvSpPr>
            <a:spLocks noChangeArrowheads="1"/>
          </p:cNvSpPr>
          <p:nvPr/>
        </p:nvSpPr>
        <p:spPr bwMode="auto">
          <a:xfrm>
            <a:off x="1979613" y="2378075"/>
            <a:ext cx="522287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16,8</a:t>
            </a:r>
          </a:p>
        </p:txBody>
      </p:sp>
      <p:sp>
        <p:nvSpPr>
          <p:cNvPr id="4115" name="Rectangle 96"/>
          <p:cNvSpPr>
            <a:spLocks noChangeArrowheads="1"/>
          </p:cNvSpPr>
          <p:nvPr/>
        </p:nvSpPr>
        <p:spPr bwMode="auto">
          <a:xfrm>
            <a:off x="1979613" y="3048000"/>
            <a:ext cx="522287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10,3</a:t>
            </a:r>
          </a:p>
        </p:txBody>
      </p:sp>
      <p:sp>
        <p:nvSpPr>
          <p:cNvPr id="4116" name="Rectangle 97"/>
          <p:cNvSpPr>
            <a:spLocks noChangeArrowheads="1"/>
          </p:cNvSpPr>
          <p:nvPr/>
        </p:nvSpPr>
        <p:spPr bwMode="auto">
          <a:xfrm>
            <a:off x="1979613" y="2046288"/>
            <a:ext cx="522287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34,0</a:t>
            </a:r>
          </a:p>
        </p:txBody>
      </p:sp>
      <p:sp>
        <p:nvSpPr>
          <p:cNvPr id="4117" name="Rectangle 98"/>
          <p:cNvSpPr>
            <a:spLocks noChangeArrowheads="1"/>
          </p:cNvSpPr>
          <p:nvPr/>
        </p:nvSpPr>
        <p:spPr bwMode="auto">
          <a:xfrm>
            <a:off x="1979613" y="2708275"/>
            <a:ext cx="522287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17,4</a:t>
            </a:r>
          </a:p>
        </p:txBody>
      </p:sp>
      <p:sp>
        <p:nvSpPr>
          <p:cNvPr id="4118" name="Rectangle 100"/>
          <p:cNvSpPr>
            <a:spLocks noChangeArrowheads="1"/>
          </p:cNvSpPr>
          <p:nvPr/>
        </p:nvSpPr>
        <p:spPr bwMode="auto">
          <a:xfrm>
            <a:off x="2555875" y="1700213"/>
            <a:ext cx="522288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2002</a:t>
            </a:r>
          </a:p>
        </p:txBody>
      </p:sp>
      <p:sp>
        <p:nvSpPr>
          <p:cNvPr id="4119" name="Rectangle 101"/>
          <p:cNvSpPr>
            <a:spLocks noChangeArrowheads="1"/>
          </p:cNvSpPr>
          <p:nvPr/>
        </p:nvSpPr>
        <p:spPr bwMode="auto">
          <a:xfrm>
            <a:off x="2555875" y="2378075"/>
            <a:ext cx="522288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20,7</a:t>
            </a:r>
          </a:p>
        </p:txBody>
      </p:sp>
      <p:sp>
        <p:nvSpPr>
          <p:cNvPr id="4120" name="Rectangle 102"/>
          <p:cNvSpPr>
            <a:spLocks noChangeArrowheads="1"/>
          </p:cNvSpPr>
          <p:nvPr/>
        </p:nvSpPr>
        <p:spPr bwMode="auto">
          <a:xfrm>
            <a:off x="2555875" y="3048000"/>
            <a:ext cx="522288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12,2</a:t>
            </a:r>
          </a:p>
        </p:txBody>
      </p:sp>
      <p:sp>
        <p:nvSpPr>
          <p:cNvPr id="4121" name="Rectangle 103"/>
          <p:cNvSpPr>
            <a:spLocks noChangeArrowheads="1"/>
          </p:cNvSpPr>
          <p:nvPr/>
        </p:nvSpPr>
        <p:spPr bwMode="auto">
          <a:xfrm>
            <a:off x="2555875" y="2046288"/>
            <a:ext cx="522288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31,9</a:t>
            </a:r>
          </a:p>
        </p:txBody>
      </p:sp>
      <p:sp>
        <p:nvSpPr>
          <p:cNvPr id="4122" name="Rectangle 104"/>
          <p:cNvSpPr>
            <a:spLocks noChangeArrowheads="1"/>
          </p:cNvSpPr>
          <p:nvPr/>
        </p:nvSpPr>
        <p:spPr bwMode="auto">
          <a:xfrm>
            <a:off x="2555875" y="2708275"/>
            <a:ext cx="522288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16,2</a:t>
            </a:r>
          </a:p>
        </p:txBody>
      </p:sp>
      <p:sp>
        <p:nvSpPr>
          <p:cNvPr id="4123" name="Rectangle 108"/>
          <p:cNvSpPr>
            <a:spLocks noChangeArrowheads="1"/>
          </p:cNvSpPr>
          <p:nvPr/>
        </p:nvSpPr>
        <p:spPr bwMode="auto">
          <a:xfrm>
            <a:off x="4284663" y="1700213"/>
            <a:ext cx="522287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2008</a:t>
            </a:r>
          </a:p>
        </p:txBody>
      </p:sp>
      <p:sp>
        <p:nvSpPr>
          <p:cNvPr id="4124" name="Rectangle 109"/>
          <p:cNvSpPr>
            <a:spLocks noChangeArrowheads="1"/>
          </p:cNvSpPr>
          <p:nvPr/>
        </p:nvSpPr>
        <p:spPr bwMode="auto">
          <a:xfrm>
            <a:off x="4284663" y="2378075"/>
            <a:ext cx="522287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26,3</a:t>
            </a:r>
          </a:p>
        </p:txBody>
      </p:sp>
      <p:sp>
        <p:nvSpPr>
          <p:cNvPr id="4125" name="Rectangle 110"/>
          <p:cNvSpPr>
            <a:spLocks noChangeArrowheads="1"/>
          </p:cNvSpPr>
          <p:nvPr/>
        </p:nvSpPr>
        <p:spPr bwMode="auto">
          <a:xfrm>
            <a:off x="4284663" y="3048000"/>
            <a:ext cx="522287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11,9</a:t>
            </a:r>
          </a:p>
        </p:txBody>
      </p:sp>
      <p:sp>
        <p:nvSpPr>
          <p:cNvPr id="4126" name="Rectangle 111"/>
          <p:cNvSpPr>
            <a:spLocks noChangeArrowheads="1"/>
          </p:cNvSpPr>
          <p:nvPr/>
        </p:nvSpPr>
        <p:spPr bwMode="auto">
          <a:xfrm>
            <a:off x="4284663" y="2046288"/>
            <a:ext cx="522287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30,2</a:t>
            </a:r>
          </a:p>
        </p:txBody>
      </p:sp>
      <p:sp>
        <p:nvSpPr>
          <p:cNvPr id="4127" name="Rectangle 112"/>
          <p:cNvSpPr>
            <a:spLocks noChangeArrowheads="1"/>
          </p:cNvSpPr>
          <p:nvPr/>
        </p:nvSpPr>
        <p:spPr bwMode="auto">
          <a:xfrm>
            <a:off x="4284663" y="2708275"/>
            <a:ext cx="522287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13,9</a:t>
            </a:r>
          </a:p>
        </p:txBody>
      </p:sp>
      <p:sp>
        <p:nvSpPr>
          <p:cNvPr id="4128" name="Rectangle 114"/>
          <p:cNvSpPr>
            <a:spLocks noChangeArrowheads="1"/>
          </p:cNvSpPr>
          <p:nvPr/>
        </p:nvSpPr>
        <p:spPr bwMode="auto">
          <a:xfrm>
            <a:off x="4860925" y="2378075"/>
            <a:ext cx="522288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26,4</a:t>
            </a:r>
          </a:p>
        </p:txBody>
      </p:sp>
      <p:sp>
        <p:nvSpPr>
          <p:cNvPr id="4129" name="Rectangle 115"/>
          <p:cNvSpPr>
            <a:spLocks noChangeArrowheads="1"/>
          </p:cNvSpPr>
          <p:nvPr/>
        </p:nvSpPr>
        <p:spPr bwMode="auto">
          <a:xfrm>
            <a:off x="4860925" y="3043238"/>
            <a:ext cx="522288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10,7</a:t>
            </a:r>
          </a:p>
        </p:txBody>
      </p:sp>
      <p:sp>
        <p:nvSpPr>
          <p:cNvPr id="4130" name="Rectangle 116"/>
          <p:cNvSpPr>
            <a:spLocks noChangeArrowheads="1"/>
          </p:cNvSpPr>
          <p:nvPr/>
        </p:nvSpPr>
        <p:spPr bwMode="auto">
          <a:xfrm>
            <a:off x="4860925" y="2046288"/>
            <a:ext cx="522288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31,1</a:t>
            </a:r>
          </a:p>
        </p:txBody>
      </p:sp>
      <p:sp>
        <p:nvSpPr>
          <p:cNvPr id="4131" name="Rectangle 117"/>
          <p:cNvSpPr>
            <a:spLocks noChangeArrowheads="1"/>
          </p:cNvSpPr>
          <p:nvPr/>
        </p:nvSpPr>
        <p:spPr bwMode="auto">
          <a:xfrm>
            <a:off x="4860925" y="2709863"/>
            <a:ext cx="522288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14,4</a:t>
            </a:r>
          </a:p>
        </p:txBody>
      </p:sp>
      <p:sp>
        <p:nvSpPr>
          <p:cNvPr id="4132" name="Rectangle 118"/>
          <p:cNvSpPr>
            <a:spLocks noChangeArrowheads="1"/>
          </p:cNvSpPr>
          <p:nvPr/>
        </p:nvSpPr>
        <p:spPr bwMode="auto">
          <a:xfrm>
            <a:off x="4860925" y="1700213"/>
            <a:ext cx="522288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2009</a:t>
            </a:r>
          </a:p>
        </p:txBody>
      </p:sp>
      <p:sp>
        <p:nvSpPr>
          <p:cNvPr id="42" name="Rectangle 118"/>
          <p:cNvSpPr>
            <a:spLocks noChangeArrowheads="1"/>
          </p:cNvSpPr>
          <p:nvPr/>
        </p:nvSpPr>
        <p:spPr bwMode="auto">
          <a:xfrm>
            <a:off x="5436096" y="1700808"/>
            <a:ext cx="522288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 smtClean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2010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44" name="Rectangle 114"/>
          <p:cNvSpPr>
            <a:spLocks noChangeArrowheads="1"/>
          </p:cNvSpPr>
          <p:nvPr/>
        </p:nvSpPr>
        <p:spPr bwMode="auto">
          <a:xfrm>
            <a:off x="5417864" y="2379737"/>
            <a:ext cx="522288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 smtClean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26,6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45" name="Rectangle 117"/>
          <p:cNvSpPr>
            <a:spLocks noChangeArrowheads="1"/>
          </p:cNvSpPr>
          <p:nvPr/>
        </p:nvSpPr>
        <p:spPr bwMode="auto">
          <a:xfrm>
            <a:off x="5417864" y="2708920"/>
            <a:ext cx="522288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 smtClean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14,5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47" name="Rectangle 115"/>
          <p:cNvSpPr>
            <a:spLocks noChangeArrowheads="1"/>
          </p:cNvSpPr>
          <p:nvPr/>
        </p:nvSpPr>
        <p:spPr bwMode="auto">
          <a:xfrm>
            <a:off x="5417864" y="3043560"/>
            <a:ext cx="522288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 smtClean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9,6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48" name="Rectangle 116"/>
          <p:cNvSpPr>
            <a:spLocks noChangeArrowheads="1"/>
          </p:cNvSpPr>
          <p:nvPr/>
        </p:nvSpPr>
        <p:spPr bwMode="auto">
          <a:xfrm>
            <a:off x="5436096" y="2048148"/>
            <a:ext cx="522288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 smtClean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31,0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7596336" y="3429000"/>
            <a:ext cx="1296144" cy="314096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118"/>
          <p:cNvSpPr>
            <a:spLocks noChangeArrowheads="1"/>
          </p:cNvSpPr>
          <p:nvPr/>
        </p:nvSpPr>
        <p:spPr bwMode="auto">
          <a:xfrm>
            <a:off x="6012160" y="1700808"/>
            <a:ext cx="522288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 smtClean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2011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54" name="Rectangle 116"/>
          <p:cNvSpPr>
            <a:spLocks noChangeArrowheads="1"/>
          </p:cNvSpPr>
          <p:nvPr/>
        </p:nvSpPr>
        <p:spPr bwMode="auto">
          <a:xfrm>
            <a:off x="6012160" y="2060848"/>
            <a:ext cx="522288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 smtClean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31,8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55" name="Rectangle 114"/>
          <p:cNvSpPr>
            <a:spLocks noChangeArrowheads="1"/>
          </p:cNvSpPr>
          <p:nvPr/>
        </p:nvSpPr>
        <p:spPr bwMode="auto">
          <a:xfrm>
            <a:off x="6012160" y="2367037"/>
            <a:ext cx="522288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 smtClean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26,6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56" name="Rectangle 117"/>
          <p:cNvSpPr>
            <a:spLocks noChangeArrowheads="1"/>
          </p:cNvSpPr>
          <p:nvPr/>
        </p:nvSpPr>
        <p:spPr bwMode="auto">
          <a:xfrm>
            <a:off x="6012160" y="2708920"/>
            <a:ext cx="522288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 smtClean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14,5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57" name="Rectangle 115"/>
          <p:cNvSpPr>
            <a:spLocks noChangeArrowheads="1"/>
          </p:cNvSpPr>
          <p:nvPr/>
        </p:nvSpPr>
        <p:spPr bwMode="auto">
          <a:xfrm>
            <a:off x="6012160" y="3058327"/>
            <a:ext cx="522288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200" b="1" smtClean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8,7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graphicFrame>
        <p:nvGraphicFramePr>
          <p:cNvPr id="58" name="Chart 57"/>
          <p:cNvGraphicFramePr/>
          <p:nvPr/>
        </p:nvGraphicFramePr>
        <p:xfrm>
          <a:off x="179512" y="3573016"/>
          <a:ext cx="871296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251520" y="6165304"/>
            <a:ext cx="7273925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hr-HR" sz="110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Source: HUO, HANFA</a:t>
            </a:r>
            <a:endParaRPr lang="hr-HR" sz="11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6CCAE5-7714-4080-973D-E099CD1A1D0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188640"/>
            <a:ext cx="7653536" cy="1143000"/>
          </a:xfrm>
        </p:spPr>
        <p:txBody>
          <a:bodyPr/>
          <a:lstStyle/>
          <a:p>
            <a:pPr eaLnBrk="1" hangingPunct="1"/>
            <a:r>
              <a:rPr lang="hr-HR" sz="2800" b="1" smtClean="0">
                <a:solidFill>
                  <a:schemeClr val="tx2"/>
                </a:solidFill>
              </a:rPr>
              <a:t>UČEŠĆE PREMIJE OSIGURANJA U BDP-U </a:t>
            </a:r>
            <a:br>
              <a:rPr lang="hr-HR" sz="2800" b="1" smtClean="0">
                <a:solidFill>
                  <a:schemeClr val="tx2"/>
                </a:solidFill>
              </a:rPr>
            </a:br>
            <a:r>
              <a:rPr lang="hr-HR" sz="2000" b="1" smtClean="0">
                <a:solidFill>
                  <a:schemeClr val="tx2"/>
                </a:solidFill>
              </a:rPr>
              <a:t>(PENETRACIJA OSIGURANJA)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648" y="2132856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smtClean="0">
                <a:solidFill>
                  <a:schemeClr val="tx2"/>
                </a:solidFill>
                <a:latin typeface="+mj-lt"/>
              </a:rPr>
              <a:t>u %</a:t>
            </a:r>
            <a:endParaRPr lang="en-GB" sz="1400" b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11560" y="6165304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>
                <a:solidFill>
                  <a:schemeClr val="accent1">
                    <a:lumMod val="50000"/>
                  </a:schemeClr>
                </a:solidFill>
              </a:rPr>
              <a:t>Izvor: </a:t>
            </a:r>
            <a:r>
              <a:rPr lang="hr-HR" sz="1600" smtClean="0">
                <a:solidFill>
                  <a:schemeClr val="accent1">
                    <a:lumMod val="50000"/>
                  </a:schemeClr>
                </a:solidFill>
              </a:rPr>
              <a:t>HNB, HGK, HUO</a:t>
            </a:r>
            <a:endParaRPr lang="hr-HR" sz="16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380312" y="2204864"/>
            <a:ext cx="720080" cy="3744416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1115616" y="2185987"/>
          <a:ext cx="7272808" cy="3619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982320"/>
            <a:ext cx="2133600" cy="365125"/>
          </a:xfrm>
          <a:noFill/>
        </p:spPr>
        <p:txBody>
          <a:bodyPr/>
          <a:lstStyle/>
          <a:p>
            <a:fld id="{205EB5A6-DFD9-4368-BCB0-7F3E536B2A1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274415"/>
            <a:ext cx="7139136" cy="922337"/>
          </a:xfrm>
        </p:spPr>
        <p:txBody>
          <a:bodyPr/>
          <a:lstStyle/>
          <a:p>
            <a:pPr eaLnBrk="1" hangingPunct="1"/>
            <a:r>
              <a:rPr lang="hr-HR" sz="2800" b="1" smtClean="0">
                <a:solidFill>
                  <a:schemeClr val="tx2"/>
                </a:solidFill>
              </a:rPr>
              <a:t>PREMIJA OSIGURANJA PO STANOVNIKU</a:t>
            </a:r>
            <a:br>
              <a:rPr lang="hr-HR" sz="2800" b="1" smtClean="0">
                <a:solidFill>
                  <a:schemeClr val="tx2"/>
                </a:solidFill>
              </a:rPr>
            </a:br>
            <a:r>
              <a:rPr lang="hr-HR" sz="2000" b="1" smtClean="0">
                <a:solidFill>
                  <a:schemeClr val="tx2"/>
                </a:solidFill>
              </a:rPr>
              <a:t>(GUSTOĆA OSIGURANJA) 	</a:t>
            </a:r>
            <a:endParaRPr lang="hr-HR" sz="1600" b="1" smtClean="0">
              <a:solidFill>
                <a:schemeClr val="tx2"/>
              </a:solidFill>
            </a:endParaRPr>
          </a:p>
        </p:txBody>
      </p:sp>
      <p:sp>
        <p:nvSpPr>
          <p:cNvPr id="7173" name="Text Box 11"/>
          <p:cNvSpPr txBox="1">
            <a:spLocks noChangeArrowheads="1"/>
          </p:cNvSpPr>
          <p:nvPr/>
        </p:nvSpPr>
        <p:spPr bwMode="auto">
          <a:xfrm>
            <a:off x="1331640" y="1756048"/>
            <a:ext cx="23764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 b="1" smtClean="0">
                <a:solidFill>
                  <a:schemeClr val="tx2"/>
                </a:solidFill>
              </a:rPr>
              <a:t>u eurima </a:t>
            </a:r>
            <a:endParaRPr lang="hr-HR" sz="1400" b="1">
              <a:solidFill>
                <a:schemeClr val="tx2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1560" y="6044778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>
                <a:solidFill>
                  <a:schemeClr val="tx2"/>
                </a:solidFill>
              </a:rPr>
              <a:t>Izvor: </a:t>
            </a:r>
            <a:r>
              <a:rPr lang="hr-HR" sz="1600" smtClean="0">
                <a:solidFill>
                  <a:schemeClr val="tx2"/>
                </a:solidFill>
              </a:rPr>
              <a:t>HNB, HGK, HUO</a:t>
            </a:r>
            <a:endParaRPr lang="hr-HR" sz="1600">
              <a:solidFill>
                <a:schemeClr val="tx2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452320" y="1902842"/>
            <a:ext cx="720080" cy="3744416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971600" y="1974850"/>
          <a:ext cx="741682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611560" y="5641503"/>
            <a:ext cx="14782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400" b="1" smtClean="0">
                <a:solidFill>
                  <a:schemeClr val="accent1">
                    <a:lumMod val="50000"/>
                  </a:schemeClr>
                </a:solidFill>
              </a:rPr>
              <a:t>(1€=7,434204 kn)</a:t>
            </a:r>
            <a:endParaRPr lang="hr-H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7" name="Rectangle 117"/>
          <p:cNvSpPr>
            <a:spLocks noChangeArrowheads="1"/>
          </p:cNvSpPr>
          <p:nvPr/>
        </p:nvSpPr>
        <p:spPr bwMode="auto">
          <a:xfrm>
            <a:off x="267841" y="1700808"/>
            <a:ext cx="2735263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4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Ukupno</a:t>
            </a:r>
            <a:endParaRPr lang="hr-H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6388" name="Rectangle 34"/>
          <p:cNvSpPr>
            <a:spLocks noChangeAspect="1" noChangeArrowheads="1"/>
          </p:cNvSpPr>
          <p:nvPr/>
        </p:nvSpPr>
        <p:spPr bwMode="auto">
          <a:xfrm>
            <a:off x="483865" y="3655814"/>
            <a:ext cx="1219200" cy="3492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hr-HR" sz="1300" b="1" smtClean="0">
                <a:solidFill>
                  <a:schemeClr val="tx2"/>
                </a:solidFill>
                <a:latin typeface="Cambria" pitchFamily="18" charset="0"/>
              </a:rPr>
              <a:t>Euroherc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6244654" y="2261146"/>
            <a:ext cx="2863850" cy="3040062"/>
            <a:chOff x="3935" y="1117"/>
            <a:chExt cx="1804" cy="1915"/>
          </a:xfrm>
        </p:grpSpPr>
        <p:sp>
          <p:nvSpPr>
            <p:cNvPr id="16451" name="Rectangle 97"/>
            <p:cNvSpPr>
              <a:spLocks noChangeAspect="1" noChangeArrowheads="1"/>
            </p:cNvSpPr>
            <p:nvPr/>
          </p:nvSpPr>
          <p:spPr bwMode="auto">
            <a:xfrm>
              <a:off x="3937" y="1403"/>
              <a:ext cx="190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1.</a:t>
              </a:r>
            </a:p>
          </p:txBody>
        </p:sp>
        <p:sp>
          <p:nvSpPr>
            <p:cNvPr id="16452" name="Rectangle 98"/>
            <p:cNvSpPr>
              <a:spLocks noChangeAspect="1" noChangeArrowheads="1"/>
            </p:cNvSpPr>
            <p:nvPr/>
          </p:nvSpPr>
          <p:spPr bwMode="auto">
            <a:xfrm>
              <a:off x="4175" y="1399"/>
              <a:ext cx="768" cy="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Allianz</a:t>
              </a:r>
            </a:p>
          </p:txBody>
        </p:sp>
        <p:sp>
          <p:nvSpPr>
            <p:cNvPr id="16453" name="Rectangle 99"/>
            <p:cNvSpPr>
              <a:spLocks noChangeAspect="1" noChangeArrowheads="1"/>
            </p:cNvSpPr>
            <p:nvPr/>
          </p:nvSpPr>
          <p:spPr bwMode="auto">
            <a:xfrm>
              <a:off x="4993" y="1403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14,1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54" name="Rectangle 100"/>
            <p:cNvSpPr>
              <a:spLocks noChangeAspect="1" noChangeArrowheads="1"/>
            </p:cNvSpPr>
            <p:nvPr/>
          </p:nvSpPr>
          <p:spPr bwMode="auto">
            <a:xfrm>
              <a:off x="5391" y="1403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15,4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55" name="Rectangle 101"/>
            <p:cNvSpPr>
              <a:spLocks noChangeAspect="1" noChangeArrowheads="1"/>
            </p:cNvSpPr>
            <p:nvPr/>
          </p:nvSpPr>
          <p:spPr bwMode="auto">
            <a:xfrm>
              <a:off x="3935" y="1685"/>
              <a:ext cx="189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2.</a:t>
              </a:r>
            </a:p>
          </p:txBody>
        </p:sp>
        <p:sp>
          <p:nvSpPr>
            <p:cNvPr id="16456" name="Rectangle 102"/>
            <p:cNvSpPr>
              <a:spLocks noChangeAspect="1" noChangeArrowheads="1"/>
            </p:cNvSpPr>
            <p:nvPr/>
          </p:nvSpPr>
          <p:spPr bwMode="auto">
            <a:xfrm>
              <a:off x="4173" y="1681"/>
              <a:ext cx="768" cy="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Croatia</a:t>
              </a:r>
            </a:p>
          </p:txBody>
        </p:sp>
        <p:sp>
          <p:nvSpPr>
            <p:cNvPr id="16457" name="Rectangle 103"/>
            <p:cNvSpPr>
              <a:spLocks noChangeAspect="1" noChangeArrowheads="1"/>
            </p:cNvSpPr>
            <p:nvPr/>
          </p:nvSpPr>
          <p:spPr bwMode="auto">
            <a:xfrm>
              <a:off x="4991" y="1685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14,1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58" name="Rectangle 104"/>
            <p:cNvSpPr>
              <a:spLocks noChangeAspect="1" noChangeArrowheads="1"/>
            </p:cNvSpPr>
            <p:nvPr/>
          </p:nvSpPr>
          <p:spPr bwMode="auto">
            <a:xfrm>
              <a:off x="5389" y="1685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14,1</a:t>
              </a:r>
            </a:p>
          </p:txBody>
        </p:sp>
        <p:sp>
          <p:nvSpPr>
            <p:cNvPr id="16459" name="Rectangle 105"/>
            <p:cNvSpPr>
              <a:spLocks noChangeAspect="1" noChangeArrowheads="1"/>
            </p:cNvSpPr>
            <p:nvPr/>
          </p:nvSpPr>
          <p:spPr bwMode="auto">
            <a:xfrm>
              <a:off x="3935" y="1966"/>
              <a:ext cx="189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3.</a:t>
              </a:r>
            </a:p>
          </p:txBody>
        </p:sp>
        <p:sp>
          <p:nvSpPr>
            <p:cNvPr id="16460" name="Rectangle 106"/>
            <p:cNvSpPr>
              <a:spLocks noChangeAspect="1" noChangeArrowheads="1"/>
            </p:cNvSpPr>
            <p:nvPr/>
          </p:nvSpPr>
          <p:spPr bwMode="auto">
            <a:xfrm>
              <a:off x="4173" y="1963"/>
              <a:ext cx="768" cy="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Merkur</a:t>
              </a:r>
            </a:p>
          </p:txBody>
        </p:sp>
        <p:sp>
          <p:nvSpPr>
            <p:cNvPr id="16461" name="Rectangle 107"/>
            <p:cNvSpPr>
              <a:spLocks noChangeAspect="1" noChangeArrowheads="1"/>
            </p:cNvSpPr>
            <p:nvPr/>
          </p:nvSpPr>
          <p:spPr bwMode="auto">
            <a:xfrm>
              <a:off x="4991" y="1966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10,6</a:t>
              </a:r>
            </a:p>
          </p:txBody>
        </p:sp>
        <p:sp>
          <p:nvSpPr>
            <p:cNvPr id="16462" name="Rectangle 108"/>
            <p:cNvSpPr>
              <a:spLocks noChangeAspect="1" noChangeArrowheads="1"/>
            </p:cNvSpPr>
            <p:nvPr/>
          </p:nvSpPr>
          <p:spPr bwMode="auto">
            <a:xfrm>
              <a:off x="5389" y="1966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10,5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63" name="Rectangle 109"/>
            <p:cNvSpPr>
              <a:spLocks noChangeAspect="1" noChangeArrowheads="1"/>
            </p:cNvSpPr>
            <p:nvPr/>
          </p:nvSpPr>
          <p:spPr bwMode="auto">
            <a:xfrm>
              <a:off x="3935" y="2248"/>
              <a:ext cx="189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4.</a:t>
              </a:r>
            </a:p>
          </p:txBody>
        </p:sp>
        <p:sp>
          <p:nvSpPr>
            <p:cNvPr id="16464" name="Rectangle 110"/>
            <p:cNvSpPr>
              <a:spLocks noChangeAspect="1" noChangeArrowheads="1"/>
            </p:cNvSpPr>
            <p:nvPr/>
          </p:nvSpPr>
          <p:spPr bwMode="auto">
            <a:xfrm>
              <a:off x="4173" y="2245"/>
              <a:ext cx="768" cy="21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Grawe</a:t>
              </a:r>
            </a:p>
          </p:txBody>
        </p:sp>
        <p:sp>
          <p:nvSpPr>
            <p:cNvPr id="16465" name="Rectangle 111"/>
            <p:cNvSpPr>
              <a:spLocks noChangeAspect="1" noChangeArrowheads="1"/>
            </p:cNvSpPr>
            <p:nvPr/>
          </p:nvSpPr>
          <p:spPr bwMode="auto">
            <a:xfrm>
              <a:off x="4991" y="2248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10,0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66" name="Rectangle 112"/>
            <p:cNvSpPr>
              <a:spLocks noChangeAspect="1" noChangeArrowheads="1"/>
            </p:cNvSpPr>
            <p:nvPr/>
          </p:nvSpPr>
          <p:spPr bwMode="auto">
            <a:xfrm>
              <a:off x="5389" y="2248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10,1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67" name="Rectangle 113"/>
            <p:cNvSpPr>
              <a:spLocks noChangeAspect="1" noChangeArrowheads="1"/>
            </p:cNvSpPr>
            <p:nvPr/>
          </p:nvSpPr>
          <p:spPr bwMode="auto">
            <a:xfrm>
              <a:off x="3935" y="2529"/>
              <a:ext cx="189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5.</a:t>
              </a:r>
            </a:p>
          </p:txBody>
        </p:sp>
        <p:sp>
          <p:nvSpPr>
            <p:cNvPr id="16468" name="Rectangle 114"/>
            <p:cNvSpPr>
              <a:spLocks noChangeAspect="1" noChangeArrowheads="1"/>
            </p:cNvSpPr>
            <p:nvPr/>
          </p:nvSpPr>
          <p:spPr bwMode="auto">
            <a:xfrm>
              <a:off x="4173" y="2525"/>
              <a:ext cx="768" cy="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Basler Zagreb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69" name="Rectangle 115"/>
            <p:cNvSpPr>
              <a:spLocks noChangeAspect="1" noChangeArrowheads="1"/>
            </p:cNvSpPr>
            <p:nvPr/>
          </p:nvSpPr>
          <p:spPr bwMode="auto">
            <a:xfrm>
              <a:off x="4991" y="2529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8,0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70" name="Rectangle 116"/>
            <p:cNvSpPr>
              <a:spLocks noChangeAspect="1" noChangeArrowheads="1"/>
            </p:cNvSpPr>
            <p:nvPr/>
          </p:nvSpPr>
          <p:spPr bwMode="auto">
            <a:xfrm>
              <a:off x="5389" y="2529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8,3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71" name="Rectangle 146"/>
            <p:cNvSpPr>
              <a:spLocks noChangeAspect="1" noChangeArrowheads="1"/>
            </p:cNvSpPr>
            <p:nvPr/>
          </p:nvSpPr>
          <p:spPr bwMode="auto">
            <a:xfrm>
              <a:off x="4988" y="1117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2010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72" name="Rectangle 147"/>
            <p:cNvSpPr>
              <a:spLocks noChangeAspect="1" noChangeArrowheads="1"/>
            </p:cNvSpPr>
            <p:nvPr/>
          </p:nvSpPr>
          <p:spPr bwMode="auto">
            <a:xfrm>
              <a:off x="5386" y="1117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2011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73" name="Rectangle 148"/>
            <p:cNvSpPr>
              <a:spLocks noChangeAspect="1" noChangeArrowheads="1"/>
            </p:cNvSpPr>
            <p:nvPr/>
          </p:nvSpPr>
          <p:spPr bwMode="auto">
            <a:xfrm>
              <a:off x="4991" y="2812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57,4</a:t>
              </a:r>
            </a:p>
          </p:txBody>
        </p:sp>
        <p:sp>
          <p:nvSpPr>
            <p:cNvPr id="16474" name="Rectangle 149"/>
            <p:cNvSpPr>
              <a:spLocks noChangeAspect="1" noChangeArrowheads="1"/>
            </p:cNvSpPr>
            <p:nvPr/>
          </p:nvSpPr>
          <p:spPr bwMode="auto">
            <a:xfrm>
              <a:off x="5389" y="2812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58,3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</p:grpSp>
      <p:grpSp>
        <p:nvGrpSpPr>
          <p:cNvPr id="3" name="Group 157"/>
          <p:cNvGrpSpPr>
            <a:grpSpLocks noChangeAspect="1"/>
          </p:cNvGrpSpPr>
          <p:nvPr/>
        </p:nvGrpSpPr>
        <p:grpSpPr bwMode="auto">
          <a:xfrm>
            <a:off x="3147442" y="2276872"/>
            <a:ext cx="2863850" cy="3032125"/>
            <a:chOff x="2037" y="1389"/>
            <a:chExt cx="1705" cy="1538"/>
          </a:xfrm>
        </p:grpSpPr>
        <p:sp>
          <p:nvSpPr>
            <p:cNvPr id="16427" name="Rectangle 76"/>
            <p:cNvSpPr>
              <a:spLocks noChangeAspect="1" noChangeArrowheads="1"/>
            </p:cNvSpPr>
            <p:nvPr/>
          </p:nvSpPr>
          <p:spPr bwMode="auto">
            <a:xfrm>
              <a:off x="2039" y="1619"/>
              <a:ext cx="17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1.</a:t>
              </a:r>
            </a:p>
          </p:txBody>
        </p:sp>
        <p:sp>
          <p:nvSpPr>
            <p:cNvPr id="16428" name="Rectangle 77"/>
            <p:cNvSpPr>
              <a:spLocks noChangeAspect="1" noChangeArrowheads="1"/>
            </p:cNvSpPr>
            <p:nvPr/>
          </p:nvSpPr>
          <p:spPr bwMode="auto">
            <a:xfrm>
              <a:off x="2264" y="1616"/>
              <a:ext cx="726" cy="17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Croatia</a:t>
              </a:r>
            </a:p>
          </p:txBody>
        </p:sp>
        <p:sp>
          <p:nvSpPr>
            <p:cNvPr id="16429" name="Rectangle 78"/>
            <p:cNvSpPr>
              <a:spLocks noChangeAspect="1" noChangeArrowheads="1"/>
            </p:cNvSpPr>
            <p:nvPr/>
          </p:nvSpPr>
          <p:spPr bwMode="auto">
            <a:xfrm>
              <a:off x="3037" y="1619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37,6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30" name="Rectangle 79"/>
            <p:cNvSpPr>
              <a:spLocks noChangeAspect="1" noChangeArrowheads="1"/>
            </p:cNvSpPr>
            <p:nvPr/>
          </p:nvSpPr>
          <p:spPr bwMode="auto">
            <a:xfrm>
              <a:off x="3413" y="1619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36,5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31" name="Rectangle 80"/>
            <p:cNvSpPr>
              <a:spLocks noChangeAspect="1" noChangeArrowheads="1"/>
            </p:cNvSpPr>
            <p:nvPr/>
          </p:nvSpPr>
          <p:spPr bwMode="auto">
            <a:xfrm>
              <a:off x="2037" y="1846"/>
              <a:ext cx="17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2.</a:t>
              </a:r>
            </a:p>
          </p:txBody>
        </p:sp>
        <p:sp>
          <p:nvSpPr>
            <p:cNvPr id="16432" name="Rectangle 81"/>
            <p:cNvSpPr>
              <a:spLocks noChangeAspect="1" noChangeArrowheads="1"/>
            </p:cNvSpPr>
            <p:nvPr/>
          </p:nvSpPr>
          <p:spPr bwMode="auto">
            <a:xfrm>
              <a:off x="2262" y="1843"/>
              <a:ext cx="726" cy="17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Euroherc</a:t>
              </a:r>
            </a:p>
          </p:txBody>
        </p:sp>
        <p:sp>
          <p:nvSpPr>
            <p:cNvPr id="16433" name="Rectangle 82"/>
            <p:cNvSpPr>
              <a:spLocks noChangeAspect="1" noChangeArrowheads="1"/>
            </p:cNvSpPr>
            <p:nvPr/>
          </p:nvSpPr>
          <p:spPr bwMode="auto">
            <a:xfrm>
              <a:off x="3035" y="1846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14,8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34" name="Rectangle 83"/>
            <p:cNvSpPr>
              <a:spLocks noChangeAspect="1" noChangeArrowheads="1"/>
            </p:cNvSpPr>
            <p:nvPr/>
          </p:nvSpPr>
          <p:spPr bwMode="auto">
            <a:xfrm>
              <a:off x="3411" y="1846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14,9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35" name="Rectangle 84"/>
            <p:cNvSpPr>
              <a:spLocks noChangeAspect="1" noChangeArrowheads="1"/>
            </p:cNvSpPr>
            <p:nvPr/>
          </p:nvSpPr>
          <p:spPr bwMode="auto">
            <a:xfrm>
              <a:off x="2037" y="2073"/>
              <a:ext cx="17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3.</a:t>
              </a:r>
            </a:p>
          </p:txBody>
        </p:sp>
        <p:sp>
          <p:nvSpPr>
            <p:cNvPr id="16436" name="Rectangle 85"/>
            <p:cNvSpPr>
              <a:spLocks noChangeAspect="1" noChangeArrowheads="1"/>
            </p:cNvSpPr>
            <p:nvPr/>
          </p:nvSpPr>
          <p:spPr bwMode="auto">
            <a:xfrm>
              <a:off x="2262" y="2070"/>
              <a:ext cx="726" cy="17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Allianz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37" name="Rectangle 86"/>
            <p:cNvSpPr>
              <a:spLocks noChangeAspect="1" noChangeArrowheads="1"/>
            </p:cNvSpPr>
            <p:nvPr/>
          </p:nvSpPr>
          <p:spPr bwMode="auto">
            <a:xfrm>
              <a:off x="3035" y="2073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9,4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38" name="Rectangle 87"/>
            <p:cNvSpPr>
              <a:spLocks noChangeAspect="1" noChangeArrowheads="1"/>
            </p:cNvSpPr>
            <p:nvPr/>
          </p:nvSpPr>
          <p:spPr bwMode="auto">
            <a:xfrm>
              <a:off x="3411" y="2073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9,7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39" name="Rectangle 88"/>
            <p:cNvSpPr>
              <a:spLocks noChangeAspect="1" noChangeArrowheads="1"/>
            </p:cNvSpPr>
            <p:nvPr/>
          </p:nvSpPr>
          <p:spPr bwMode="auto">
            <a:xfrm>
              <a:off x="2037" y="2300"/>
              <a:ext cx="17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4.</a:t>
              </a:r>
            </a:p>
          </p:txBody>
        </p:sp>
        <p:sp>
          <p:nvSpPr>
            <p:cNvPr id="16440" name="Rectangle 89"/>
            <p:cNvSpPr>
              <a:spLocks noChangeAspect="1" noChangeArrowheads="1"/>
            </p:cNvSpPr>
            <p:nvPr/>
          </p:nvSpPr>
          <p:spPr bwMode="auto">
            <a:xfrm>
              <a:off x="2262" y="2297"/>
              <a:ext cx="726" cy="17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Jadransko</a:t>
              </a:r>
            </a:p>
          </p:txBody>
        </p:sp>
        <p:sp>
          <p:nvSpPr>
            <p:cNvPr id="16441" name="Rectangle 90"/>
            <p:cNvSpPr>
              <a:spLocks noChangeAspect="1" noChangeArrowheads="1"/>
            </p:cNvSpPr>
            <p:nvPr/>
          </p:nvSpPr>
          <p:spPr bwMode="auto">
            <a:xfrm>
              <a:off x="3035" y="2300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9,5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42" name="Rectangle 91"/>
            <p:cNvSpPr>
              <a:spLocks noChangeAspect="1" noChangeArrowheads="1"/>
            </p:cNvSpPr>
            <p:nvPr/>
          </p:nvSpPr>
          <p:spPr bwMode="auto">
            <a:xfrm>
              <a:off x="3411" y="2300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9,5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43" name="Rectangle 92"/>
            <p:cNvSpPr>
              <a:spLocks noChangeAspect="1" noChangeArrowheads="1"/>
            </p:cNvSpPr>
            <p:nvPr/>
          </p:nvSpPr>
          <p:spPr bwMode="auto">
            <a:xfrm>
              <a:off x="2037" y="2526"/>
              <a:ext cx="17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5.</a:t>
              </a:r>
            </a:p>
          </p:txBody>
        </p:sp>
        <p:sp>
          <p:nvSpPr>
            <p:cNvPr id="16444" name="Rectangle 93"/>
            <p:cNvSpPr>
              <a:spLocks noChangeAspect="1" noChangeArrowheads="1"/>
            </p:cNvSpPr>
            <p:nvPr/>
          </p:nvSpPr>
          <p:spPr bwMode="auto">
            <a:xfrm>
              <a:off x="2262" y="2523"/>
              <a:ext cx="726" cy="17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Triglav</a:t>
              </a:r>
            </a:p>
          </p:txBody>
        </p:sp>
        <p:sp>
          <p:nvSpPr>
            <p:cNvPr id="16445" name="Rectangle 94"/>
            <p:cNvSpPr>
              <a:spLocks noChangeAspect="1" noChangeArrowheads="1"/>
            </p:cNvSpPr>
            <p:nvPr/>
          </p:nvSpPr>
          <p:spPr bwMode="auto">
            <a:xfrm>
              <a:off x="3035" y="2526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4,9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46" name="Rectangle 95"/>
            <p:cNvSpPr>
              <a:spLocks noChangeAspect="1" noChangeArrowheads="1"/>
            </p:cNvSpPr>
            <p:nvPr/>
          </p:nvSpPr>
          <p:spPr bwMode="auto">
            <a:xfrm>
              <a:off x="3411" y="2526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4,8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47" name="Rectangle 144"/>
            <p:cNvSpPr>
              <a:spLocks noChangeAspect="1" noChangeArrowheads="1"/>
            </p:cNvSpPr>
            <p:nvPr/>
          </p:nvSpPr>
          <p:spPr bwMode="auto">
            <a:xfrm>
              <a:off x="3037" y="1389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2010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48" name="Rectangle 145"/>
            <p:cNvSpPr>
              <a:spLocks noChangeAspect="1" noChangeArrowheads="1"/>
            </p:cNvSpPr>
            <p:nvPr/>
          </p:nvSpPr>
          <p:spPr bwMode="auto">
            <a:xfrm>
              <a:off x="3413" y="1389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2011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49" name="Rectangle 150"/>
            <p:cNvSpPr>
              <a:spLocks noChangeAspect="1" noChangeArrowheads="1"/>
            </p:cNvSpPr>
            <p:nvPr/>
          </p:nvSpPr>
          <p:spPr bwMode="auto">
            <a:xfrm>
              <a:off x="3037" y="2750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76,2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50" name="Rectangle 151"/>
            <p:cNvSpPr>
              <a:spLocks noChangeAspect="1" noChangeArrowheads="1"/>
            </p:cNvSpPr>
            <p:nvPr/>
          </p:nvSpPr>
          <p:spPr bwMode="auto">
            <a:xfrm>
              <a:off x="3413" y="2750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75,5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</p:grpSp>
      <p:grpSp>
        <p:nvGrpSpPr>
          <p:cNvPr id="4" name="Group 174"/>
          <p:cNvGrpSpPr>
            <a:grpSpLocks/>
          </p:cNvGrpSpPr>
          <p:nvPr/>
        </p:nvGrpSpPr>
        <p:grpSpPr bwMode="auto">
          <a:xfrm>
            <a:off x="88329" y="2276872"/>
            <a:ext cx="2863850" cy="3032125"/>
            <a:chOff x="0" y="1117"/>
            <a:chExt cx="1804" cy="1910"/>
          </a:xfrm>
        </p:grpSpPr>
        <p:sp>
          <p:nvSpPr>
            <p:cNvPr id="16404" name="Rectangle 6"/>
            <p:cNvSpPr>
              <a:spLocks noChangeAspect="1" noChangeArrowheads="1"/>
            </p:cNvSpPr>
            <p:nvPr/>
          </p:nvSpPr>
          <p:spPr bwMode="auto">
            <a:xfrm>
              <a:off x="2" y="1404"/>
              <a:ext cx="190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1.</a:t>
              </a:r>
            </a:p>
          </p:txBody>
        </p:sp>
        <p:sp>
          <p:nvSpPr>
            <p:cNvPr id="16405" name="Rectangle 9"/>
            <p:cNvSpPr>
              <a:spLocks noChangeAspect="1" noChangeArrowheads="1"/>
            </p:cNvSpPr>
            <p:nvPr/>
          </p:nvSpPr>
          <p:spPr bwMode="auto">
            <a:xfrm>
              <a:off x="240" y="1400"/>
              <a:ext cx="768" cy="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Croatia</a:t>
              </a:r>
            </a:p>
          </p:txBody>
        </p:sp>
        <p:sp>
          <p:nvSpPr>
            <p:cNvPr id="16406" name="Rectangle 12"/>
            <p:cNvSpPr>
              <a:spLocks noChangeAspect="1" noChangeArrowheads="1"/>
            </p:cNvSpPr>
            <p:nvPr/>
          </p:nvSpPr>
          <p:spPr bwMode="auto">
            <a:xfrm>
              <a:off x="1058" y="1404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31,4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07" name="Rectangle 15"/>
            <p:cNvSpPr>
              <a:spLocks noChangeAspect="1" noChangeArrowheads="1"/>
            </p:cNvSpPr>
            <p:nvPr/>
          </p:nvSpPr>
          <p:spPr bwMode="auto">
            <a:xfrm>
              <a:off x="1456" y="1404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30,5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08" name="Rectangle 28"/>
            <p:cNvSpPr>
              <a:spLocks noChangeAspect="1" noChangeArrowheads="1"/>
            </p:cNvSpPr>
            <p:nvPr/>
          </p:nvSpPr>
          <p:spPr bwMode="auto">
            <a:xfrm>
              <a:off x="0" y="1686"/>
              <a:ext cx="189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2.</a:t>
              </a:r>
            </a:p>
          </p:txBody>
        </p:sp>
        <p:sp>
          <p:nvSpPr>
            <p:cNvPr id="16409" name="Rectangle 29"/>
            <p:cNvSpPr>
              <a:spLocks noChangeAspect="1" noChangeArrowheads="1"/>
            </p:cNvSpPr>
            <p:nvPr/>
          </p:nvSpPr>
          <p:spPr bwMode="auto">
            <a:xfrm>
              <a:off x="238" y="1682"/>
              <a:ext cx="768" cy="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Allianz</a:t>
              </a:r>
            </a:p>
          </p:txBody>
        </p:sp>
        <p:sp>
          <p:nvSpPr>
            <p:cNvPr id="16410" name="Rectangle 30"/>
            <p:cNvSpPr>
              <a:spLocks noChangeAspect="1" noChangeArrowheads="1"/>
            </p:cNvSpPr>
            <p:nvPr/>
          </p:nvSpPr>
          <p:spPr bwMode="auto">
            <a:xfrm>
              <a:off x="1056" y="1686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10,6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11" name="Rectangle 31"/>
            <p:cNvSpPr>
              <a:spLocks noChangeAspect="1" noChangeArrowheads="1"/>
            </p:cNvSpPr>
            <p:nvPr/>
          </p:nvSpPr>
          <p:spPr bwMode="auto">
            <a:xfrm>
              <a:off x="1454" y="1686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11,2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12" name="Rectangle 33"/>
            <p:cNvSpPr>
              <a:spLocks noChangeAspect="1" noChangeArrowheads="1"/>
            </p:cNvSpPr>
            <p:nvPr/>
          </p:nvSpPr>
          <p:spPr bwMode="auto">
            <a:xfrm>
              <a:off x="0" y="1968"/>
              <a:ext cx="189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3.</a:t>
              </a:r>
            </a:p>
          </p:txBody>
        </p:sp>
        <p:sp>
          <p:nvSpPr>
            <p:cNvPr id="16413" name="Rectangle 35"/>
            <p:cNvSpPr>
              <a:spLocks noChangeAspect="1" noChangeArrowheads="1"/>
            </p:cNvSpPr>
            <p:nvPr/>
          </p:nvSpPr>
          <p:spPr bwMode="auto">
            <a:xfrm>
              <a:off x="1056" y="1968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10,8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14" name="Rectangle 36"/>
            <p:cNvSpPr>
              <a:spLocks noChangeAspect="1" noChangeArrowheads="1"/>
            </p:cNvSpPr>
            <p:nvPr/>
          </p:nvSpPr>
          <p:spPr bwMode="auto">
            <a:xfrm>
              <a:off x="1454" y="1968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10,9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15" name="Rectangle 38"/>
            <p:cNvSpPr>
              <a:spLocks noChangeAspect="1" noChangeArrowheads="1"/>
            </p:cNvSpPr>
            <p:nvPr/>
          </p:nvSpPr>
          <p:spPr bwMode="auto">
            <a:xfrm>
              <a:off x="0" y="2250"/>
              <a:ext cx="189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4.</a:t>
              </a:r>
            </a:p>
          </p:txBody>
        </p:sp>
        <p:sp>
          <p:nvSpPr>
            <p:cNvPr id="16416" name="Rectangle 39"/>
            <p:cNvSpPr>
              <a:spLocks noChangeAspect="1" noChangeArrowheads="1"/>
            </p:cNvSpPr>
            <p:nvPr/>
          </p:nvSpPr>
          <p:spPr bwMode="auto">
            <a:xfrm>
              <a:off x="238" y="2246"/>
              <a:ext cx="768" cy="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Jadransko</a:t>
              </a:r>
            </a:p>
          </p:txBody>
        </p:sp>
        <p:sp>
          <p:nvSpPr>
            <p:cNvPr id="16417" name="Rectangle 40"/>
            <p:cNvSpPr>
              <a:spLocks noChangeAspect="1" noChangeArrowheads="1"/>
            </p:cNvSpPr>
            <p:nvPr/>
          </p:nvSpPr>
          <p:spPr bwMode="auto">
            <a:xfrm>
              <a:off x="1056" y="2250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6,9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18" name="Rectangle 41"/>
            <p:cNvSpPr>
              <a:spLocks noChangeAspect="1" noChangeArrowheads="1"/>
            </p:cNvSpPr>
            <p:nvPr/>
          </p:nvSpPr>
          <p:spPr bwMode="auto">
            <a:xfrm>
              <a:off x="1454" y="2250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7,0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19" name="Rectangle 43"/>
            <p:cNvSpPr>
              <a:spLocks noChangeAspect="1" noChangeArrowheads="1"/>
            </p:cNvSpPr>
            <p:nvPr/>
          </p:nvSpPr>
          <p:spPr bwMode="auto">
            <a:xfrm>
              <a:off x="0" y="2530"/>
              <a:ext cx="189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5.</a:t>
              </a:r>
            </a:p>
          </p:txBody>
        </p:sp>
        <p:sp>
          <p:nvSpPr>
            <p:cNvPr id="16420" name="Rectangle 44"/>
            <p:cNvSpPr>
              <a:spLocks noChangeAspect="1" noChangeArrowheads="1"/>
            </p:cNvSpPr>
            <p:nvPr/>
          </p:nvSpPr>
          <p:spPr bwMode="auto">
            <a:xfrm>
              <a:off x="238" y="2527"/>
              <a:ext cx="768" cy="21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Kvarner VIG</a:t>
              </a:r>
            </a:p>
          </p:txBody>
        </p:sp>
        <p:sp>
          <p:nvSpPr>
            <p:cNvPr id="16421" name="Rectangle 45"/>
            <p:cNvSpPr>
              <a:spLocks noChangeAspect="1" noChangeArrowheads="1"/>
            </p:cNvSpPr>
            <p:nvPr/>
          </p:nvSpPr>
          <p:spPr bwMode="auto">
            <a:xfrm>
              <a:off x="1056" y="2530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5,5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22" name="Rectangle 46"/>
            <p:cNvSpPr>
              <a:spLocks noChangeAspect="1" noChangeArrowheads="1"/>
            </p:cNvSpPr>
            <p:nvPr/>
          </p:nvSpPr>
          <p:spPr bwMode="auto">
            <a:xfrm>
              <a:off x="1454" y="2530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4,9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23" name="Rectangle 142"/>
            <p:cNvSpPr>
              <a:spLocks noChangeAspect="1" noChangeArrowheads="1"/>
            </p:cNvSpPr>
            <p:nvPr/>
          </p:nvSpPr>
          <p:spPr bwMode="auto">
            <a:xfrm>
              <a:off x="1058" y="1117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2010	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24" name="Rectangle 143"/>
            <p:cNvSpPr>
              <a:spLocks noChangeAspect="1" noChangeArrowheads="1"/>
            </p:cNvSpPr>
            <p:nvPr/>
          </p:nvSpPr>
          <p:spPr bwMode="auto">
            <a:xfrm>
              <a:off x="1456" y="1117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2011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25" name="Rectangle 152"/>
            <p:cNvSpPr>
              <a:spLocks noChangeAspect="1" noChangeArrowheads="1"/>
            </p:cNvSpPr>
            <p:nvPr/>
          </p:nvSpPr>
          <p:spPr bwMode="auto">
            <a:xfrm>
              <a:off x="1056" y="2807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65,2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16426" name="Rectangle 153"/>
            <p:cNvSpPr>
              <a:spLocks noChangeAspect="1" noChangeArrowheads="1"/>
            </p:cNvSpPr>
            <p:nvPr/>
          </p:nvSpPr>
          <p:spPr bwMode="auto">
            <a:xfrm>
              <a:off x="1454" y="2807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 smtClean="0">
                  <a:solidFill>
                    <a:schemeClr val="tx2"/>
                  </a:solidFill>
                  <a:latin typeface="Cambria" pitchFamily="18" charset="0"/>
                </a:rPr>
                <a:t>64,6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</p:grpSp>
      <p:sp>
        <p:nvSpPr>
          <p:cNvPr id="51354" name="Rectangle 154"/>
          <p:cNvSpPr>
            <a:spLocks noChangeArrowheads="1"/>
          </p:cNvSpPr>
          <p:nvPr/>
        </p:nvSpPr>
        <p:spPr bwMode="auto">
          <a:xfrm>
            <a:off x="3291904" y="1700808"/>
            <a:ext cx="2735263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4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Neživot</a:t>
            </a:r>
            <a:endParaRPr lang="hr-H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51355" name="Rectangle 155"/>
          <p:cNvSpPr>
            <a:spLocks noChangeArrowheads="1"/>
          </p:cNvSpPr>
          <p:nvPr/>
        </p:nvSpPr>
        <p:spPr bwMode="auto">
          <a:xfrm>
            <a:off x="6316092" y="1700808"/>
            <a:ext cx="2735262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4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Život</a:t>
            </a:r>
            <a:endParaRPr lang="hr-H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6394" name="Rectangle 164"/>
          <p:cNvSpPr>
            <a:spLocks noGrp="1" noChangeArrowheads="1"/>
          </p:cNvSpPr>
          <p:nvPr>
            <p:ph type="title"/>
          </p:nvPr>
        </p:nvSpPr>
        <p:spPr>
          <a:xfrm>
            <a:off x="2426370" y="260648"/>
            <a:ext cx="6717630" cy="676275"/>
          </a:xfrm>
        </p:spPr>
        <p:txBody>
          <a:bodyPr/>
          <a:lstStyle/>
          <a:p>
            <a:pPr algn="l"/>
            <a:r>
              <a:rPr lang="hr-HR" sz="2800" b="1" smtClean="0">
                <a:solidFill>
                  <a:schemeClr val="tx2"/>
                </a:solidFill>
              </a:rPr>
              <a:t>KONCENTRACIJA PREMIJE</a:t>
            </a:r>
            <a:endParaRPr lang="en-GB" sz="2800" b="1" noProof="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395" name="Rectangle 165"/>
          <p:cNvSpPr>
            <a:spLocks noChangeAspect="1" noChangeArrowheads="1"/>
          </p:cNvSpPr>
          <p:nvPr/>
        </p:nvSpPr>
        <p:spPr bwMode="auto">
          <a:xfrm>
            <a:off x="140717" y="5385594"/>
            <a:ext cx="1470025" cy="3476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hr-HR" sz="1300" b="1" smtClean="0">
                <a:solidFill>
                  <a:schemeClr val="tx2"/>
                </a:solidFill>
                <a:latin typeface="Cambria" pitchFamily="18" charset="0"/>
              </a:rPr>
              <a:t>Top 10</a:t>
            </a:r>
            <a:endParaRPr lang="hr-HR" sz="1300" b="1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6396" name="Rectangle 166"/>
          <p:cNvSpPr>
            <a:spLocks noChangeAspect="1" noChangeArrowheads="1"/>
          </p:cNvSpPr>
          <p:nvPr/>
        </p:nvSpPr>
        <p:spPr bwMode="auto">
          <a:xfrm>
            <a:off x="1780604" y="5384006"/>
            <a:ext cx="552450" cy="349250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300" b="1" smtClean="0">
                <a:solidFill>
                  <a:schemeClr val="tx2"/>
                </a:solidFill>
                <a:latin typeface="Cambria" pitchFamily="18" charset="0"/>
              </a:rPr>
              <a:t>84,9</a:t>
            </a:r>
            <a:endParaRPr lang="hr-HR" sz="1300" b="1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6397" name="Rectangle 167"/>
          <p:cNvSpPr>
            <a:spLocks noChangeAspect="1" noChangeArrowheads="1"/>
          </p:cNvSpPr>
          <p:nvPr/>
        </p:nvSpPr>
        <p:spPr bwMode="auto">
          <a:xfrm>
            <a:off x="2428304" y="5384006"/>
            <a:ext cx="552450" cy="349250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300" b="1" smtClean="0">
                <a:solidFill>
                  <a:schemeClr val="tx2"/>
                </a:solidFill>
                <a:latin typeface="Cambria" pitchFamily="18" charset="0"/>
              </a:rPr>
              <a:t>84,4</a:t>
            </a:r>
            <a:endParaRPr lang="hr-HR" sz="1300" b="1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6398" name="Rectangle 168"/>
          <p:cNvSpPr>
            <a:spLocks noChangeAspect="1" noChangeArrowheads="1"/>
          </p:cNvSpPr>
          <p:nvPr/>
        </p:nvSpPr>
        <p:spPr bwMode="auto">
          <a:xfrm>
            <a:off x="4820667" y="5373216"/>
            <a:ext cx="552450" cy="349250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300" b="1" smtClean="0">
                <a:solidFill>
                  <a:schemeClr val="tx2"/>
                </a:solidFill>
                <a:latin typeface="Cambria" pitchFamily="18" charset="0"/>
              </a:rPr>
              <a:t>91,6</a:t>
            </a:r>
            <a:endParaRPr lang="hr-HR" sz="1300" b="1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6399" name="Rectangle 169"/>
          <p:cNvSpPr>
            <a:spLocks noChangeAspect="1" noChangeArrowheads="1"/>
          </p:cNvSpPr>
          <p:nvPr/>
        </p:nvSpPr>
        <p:spPr bwMode="auto">
          <a:xfrm>
            <a:off x="5452492" y="5384006"/>
            <a:ext cx="552450" cy="349250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300" b="1" smtClean="0">
                <a:solidFill>
                  <a:schemeClr val="tx2"/>
                </a:solidFill>
                <a:latin typeface="Cambria" pitchFamily="18" charset="0"/>
              </a:rPr>
              <a:t>90,7</a:t>
            </a:r>
            <a:endParaRPr lang="hr-HR" sz="1300" b="1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6400" name="Rectangle 172"/>
          <p:cNvSpPr>
            <a:spLocks noChangeAspect="1" noChangeArrowheads="1"/>
          </p:cNvSpPr>
          <p:nvPr/>
        </p:nvSpPr>
        <p:spPr bwMode="auto">
          <a:xfrm>
            <a:off x="7900417" y="5384006"/>
            <a:ext cx="552450" cy="349250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300" b="1" smtClean="0">
                <a:solidFill>
                  <a:schemeClr val="tx2"/>
                </a:solidFill>
                <a:latin typeface="Cambria" pitchFamily="18" charset="0"/>
              </a:rPr>
              <a:t>88,6</a:t>
            </a:r>
            <a:endParaRPr lang="hr-HR" sz="1300" b="1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6401" name="Rectangle 173"/>
          <p:cNvSpPr>
            <a:spLocks noChangeAspect="1" noChangeArrowheads="1"/>
          </p:cNvSpPr>
          <p:nvPr/>
        </p:nvSpPr>
        <p:spPr bwMode="auto">
          <a:xfrm>
            <a:off x="8548117" y="5384006"/>
            <a:ext cx="552450" cy="349250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300" b="1" smtClean="0">
                <a:solidFill>
                  <a:schemeClr val="tx2"/>
                </a:solidFill>
                <a:latin typeface="Cambria" pitchFamily="18" charset="0"/>
              </a:rPr>
              <a:t>88,8</a:t>
            </a:r>
            <a:endParaRPr lang="hr-HR" sz="1300" b="1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6402" name="Rectangle 165"/>
          <p:cNvSpPr>
            <a:spLocks noChangeAspect="1" noChangeArrowheads="1"/>
          </p:cNvSpPr>
          <p:nvPr/>
        </p:nvSpPr>
        <p:spPr bwMode="auto">
          <a:xfrm>
            <a:off x="123254" y="4953546"/>
            <a:ext cx="1470025" cy="3476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hr-HR" sz="1300" b="1" smtClean="0">
                <a:solidFill>
                  <a:schemeClr val="tx2"/>
                </a:solidFill>
                <a:latin typeface="Cambria" pitchFamily="18" charset="0"/>
              </a:rPr>
              <a:t>Top 5</a:t>
            </a:r>
            <a:endParaRPr lang="hr-HR" sz="1300" b="1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90" name="Text Box 4"/>
          <p:cNvSpPr txBox="1">
            <a:spLocks noChangeArrowheads="1"/>
          </p:cNvSpPr>
          <p:nvPr/>
        </p:nvSpPr>
        <p:spPr bwMode="auto">
          <a:xfrm>
            <a:off x="179512" y="5949280"/>
            <a:ext cx="7273925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hr-HR" sz="1100" smtClean="0">
                <a:solidFill>
                  <a:schemeClr val="accent1">
                    <a:lumMod val="50000"/>
                  </a:schemeClr>
                </a:solidFill>
              </a:rPr>
              <a:t>Izvor</a:t>
            </a:r>
            <a:r>
              <a:rPr lang="hr-HR" sz="110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: </a:t>
            </a:r>
            <a:r>
              <a:rPr lang="hr-HR" sz="1100">
                <a:solidFill>
                  <a:schemeClr val="accent1">
                    <a:lumMod val="50000"/>
                  </a:schemeClr>
                </a:solidFill>
                <a:latin typeface="+mn-lt"/>
              </a:rPr>
              <a:t>HUO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70CAB4-D395-47F3-983D-25AF652A2DF6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/>
          <a:lstStyle/>
          <a:p>
            <a:pPr eaLnBrk="1" hangingPunct="1"/>
            <a:r>
              <a:rPr lang="hr-HR" sz="2800" b="1" smtClean="0">
                <a:solidFill>
                  <a:schemeClr val="tx2"/>
                </a:solidFill>
              </a:rPr>
              <a:t>PRODAJA OSIGURANJA </a:t>
            </a:r>
            <a:br>
              <a:rPr lang="hr-HR" sz="2800" b="1" smtClean="0">
                <a:solidFill>
                  <a:schemeClr val="tx2"/>
                </a:solidFill>
              </a:rPr>
            </a:br>
            <a:r>
              <a:rPr lang="hr-HR" sz="2800" b="1" smtClean="0">
                <a:solidFill>
                  <a:schemeClr val="tx2"/>
                </a:solidFill>
              </a:rPr>
              <a:t>PO KANALIMA PRODAJE U 2011.</a:t>
            </a: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1114499" y="6021288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>
                <a:solidFill>
                  <a:schemeClr val="tx2"/>
                </a:solidFill>
              </a:rPr>
              <a:t>Izvor: </a:t>
            </a:r>
            <a:r>
              <a:rPr lang="hr-HR" sz="1600" smtClean="0">
                <a:solidFill>
                  <a:schemeClr val="tx2"/>
                </a:solidFill>
              </a:rPr>
              <a:t>HUO</a:t>
            </a:r>
            <a:endParaRPr lang="hr-HR" sz="1600">
              <a:solidFill>
                <a:schemeClr val="tx2"/>
              </a:solidFill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899592" y="1772816"/>
          <a:ext cx="761459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7C5B8E-2CE5-40A1-8C32-588A55C0B30B}" type="slidenum">
              <a:rPr lang="en-US" smtClean="0">
                <a:solidFill>
                  <a:schemeClr val="tx2"/>
                </a:solidFill>
              </a:rPr>
              <a:pPr/>
              <a:t>15</a:t>
            </a:fld>
            <a:endParaRPr lang="en-US" smtClean="0">
              <a:solidFill>
                <a:schemeClr val="tx2"/>
              </a:solidFill>
            </a:endParaRPr>
          </a:p>
        </p:txBody>
      </p:sp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971600" y="404664"/>
            <a:ext cx="7847781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r-HR" sz="2800" b="1" smtClean="0">
                <a:solidFill>
                  <a:schemeClr val="tx2"/>
                </a:solidFill>
              </a:rPr>
              <a:t>PRVA ČETIRI MJESECA 2012. </a:t>
            </a:r>
            <a:r>
              <a:rPr lang="hr-HR" sz="2800" b="1">
                <a:solidFill>
                  <a:schemeClr val="tx2"/>
                </a:solidFill>
              </a:rPr>
              <a:t>GODINE 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827088" y="2924175"/>
            <a:ext cx="230346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solidFill>
                <a:schemeClr val="tx2"/>
              </a:solidFill>
              <a:latin typeface="Cooper Lt BT" pitchFamily="18" charset="-18"/>
            </a:endParaRP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71600" y="1052736"/>
            <a:ext cx="7777113" cy="5184874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"/>
              </a:lnSpc>
              <a:buFontTx/>
              <a:buNone/>
            </a:pPr>
            <a:endParaRPr lang="hr-HR" sz="1600" b="1" smtClean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hr-HR" sz="2000" b="1" smtClean="0">
                <a:solidFill>
                  <a:schemeClr val="tx2"/>
                </a:solidFill>
              </a:rPr>
              <a:t>ukupna ZBP </a:t>
            </a:r>
            <a:r>
              <a:rPr lang="hr-HR" sz="2000" b="1" smtClean="0">
                <a:solidFill>
                  <a:schemeClr val="accent2"/>
                </a:solidFill>
              </a:rPr>
              <a:t>pad 0,6 %</a:t>
            </a:r>
          </a:p>
          <a:p>
            <a:pPr eaLnBrk="1" hangingPunct="1">
              <a:buFontTx/>
              <a:buChar char="-"/>
            </a:pPr>
            <a:r>
              <a:rPr lang="hr-HR" sz="2000" b="1" smtClean="0">
                <a:solidFill>
                  <a:schemeClr val="tx2"/>
                </a:solidFill>
              </a:rPr>
              <a:t>životno osiguranje </a:t>
            </a:r>
            <a:r>
              <a:rPr lang="hr-HR" sz="2000" b="1" smtClean="0">
                <a:solidFill>
                  <a:schemeClr val="accent3">
                    <a:lumMod val="75000"/>
                  </a:schemeClr>
                </a:solidFill>
              </a:rPr>
              <a:t>rast 2,2%</a:t>
            </a:r>
            <a:endParaRPr lang="hr-HR" sz="2000" b="1" smtClean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hr-HR" sz="2000" b="1" smtClean="0">
                <a:solidFill>
                  <a:schemeClr val="tx2"/>
                </a:solidFill>
              </a:rPr>
              <a:t>neživotna osiguranje </a:t>
            </a:r>
            <a:r>
              <a:rPr lang="hr-HR" sz="2000" b="1" smtClean="0">
                <a:solidFill>
                  <a:schemeClr val="accent2"/>
                </a:solidFill>
              </a:rPr>
              <a:t>pad 1,5%</a:t>
            </a:r>
            <a:endParaRPr lang="hr-HR" sz="2000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50000"/>
              </a:lnSpc>
              <a:spcBef>
                <a:spcPct val="0"/>
              </a:spcBef>
            </a:pPr>
            <a:endParaRPr lang="hr-HR" sz="1600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20000"/>
              </a:lnSpc>
              <a:buFontTx/>
              <a:buNone/>
            </a:pPr>
            <a:endParaRPr lang="hr-HR" sz="1600" b="1" smtClean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2636912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hr-HR" sz="1200" b="1" smtClean="0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Pad premije u skupini neživotnih osiguranja bilježe redom:</a:t>
            </a:r>
            <a:endParaRPr lang="hr-HR" sz="1200" smtClean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endParaRPr lang="en-GB" sz="12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4008" y="2636912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hr-HR" sz="1200" b="1" smtClean="0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Porast premije u skupini neživotnih osiguranja bilježe redom:</a:t>
            </a:r>
            <a:endParaRPr lang="hr-HR" sz="1200" smtClean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endParaRPr lang="en-GB" sz="120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79513" y="3148558"/>
          <a:ext cx="4104455" cy="2152650"/>
        </p:xfrm>
        <a:graphic>
          <a:graphicData uri="http://schemas.openxmlformats.org/drawingml/2006/table">
            <a:tbl>
              <a:tblPr/>
              <a:tblGrid>
                <a:gridCol w="3096343"/>
                <a:gridCol w="1008112"/>
              </a:tblGrid>
              <a:tr h="2152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Calibri"/>
                          <a:ea typeface="Times New Roman"/>
                          <a:cs typeface="Arial"/>
                        </a:rPr>
                        <a:t>Vrsta osiguranja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R="179705" algn="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Calibri"/>
                          <a:ea typeface="Times New Roman"/>
                          <a:cs typeface="Arial"/>
                        </a:rPr>
                        <a:t>% promjene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Osiguranje zračnih letjelica 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-62,0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Osiguranje plovila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-15,1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Osiguranje robe u prijevozu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-10,5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Osiguranje cestovnih vozila 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-7,3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Zdravstveno osiguranje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-5,7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Osiguranje od odgovornosti za upotrebu plovila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-4,8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Ostala osiguranja imovine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-3,5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Ostala osiguranja od odgovornosti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-1,6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Osiguranje troškova pravne zaštite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-0,3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520887" y="3140968"/>
          <a:ext cx="4371593" cy="2331720"/>
        </p:xfrm>
        <a:graphic>
          <a:graphicData uri="http://schemas.openxmlformats.org/drawingml/2006/table">
            <a:tbl>
              <a:tblPr/>
              <a:tblGrid>
                <a:gridCol w="3270407"/>
                <a:gridCol w="1101186"/>
              </a:tblGrid>
              <a:tr h="2152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Calibri"/>
                          <a:ea typeface="Times New Roman"/>
                          <a:cs typeface="Arial"/>
                        </a:rPr>
                        <a:t>Vrsta osiguranja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R="179705" algn="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Calibri"/>
                          <a:ea typeface="Times New Roman"/>
                          <a:cs typeface="Arial"/>
                        </a:rPr>
                        <a:t>% promjene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Osiguranje od požara i elementarnih šteta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0,8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Osiguranje od odgovornosti za upotrebu motornih vozila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0,9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Osiguranje od nezgode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2,1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Osiguranje  kredita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5,6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Putno osiguranje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11,3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Osiguranje raznih financijskih gubitaka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16,0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Osiguranje jamstava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85,5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Osiguranje tračnih vozila  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270,8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latin typeface="Calibri"/>
                          <a:ea typeface="Times New Roman"/>
                          <a:cs typeface="Arial"/>
                        </a:rPr>
                        <a:t>Osiguranje od odgovornosti za upotrebu zračnih letjelica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Arial"/>
                        </a:rPr>
                        <a:t>456,8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79512" y="6021288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>
                <a:solidFill>
                  <a:schemeClr val="tx2"/>
                </a:solidFill>
              </a:rPr>
              <a:t>Izvor: </a:t>
            </a:r>
            <a:r>
              <a:rPr lang="hr-HR" sz="1600" smtClean="0">
                <a:solidFill>
                  <a:schemeClr val="tx2"/>
                </a:solidFill>
              </a:rPr>
              <a:t>HUO</a:t>
            </a:r>
            <a:endParaRPr lang="hr-HR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DF8A5F-AF76-4C29-B02F-7562A21DE4D9}" type="slidenum">
              <a:rPr lang="en-US" smtClean="0">
                <a:solidFill>
                  <a:schemeClr val="tx2"/>
                </a:solidFill>
              </a:rPr>
              <a:pPr/>
              <a:t>16</a:t>
            </a:fld>
            <a:endParaRPr lang="en-US" smtClean="0">
              <a:solidFill>
                <a:schemeClr val="tx2"/>
              </a:solidFill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827088" y="2924175"/>
            <a:ext cx="230346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solidFill>
                <a:schemeClr val="tx2"/>
              </a:solidFill>
              <a:latin typeface="Cooper Lt BT" pitchFamily="18" charset="-18"/>
            </a:endParaRP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799306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r-HR" sz="3200" b="1">
                <a:solidFill>
                  <a:schemeClr val="tx2"/>
                </a:solidFill>
              </a:rPr>
              <a:t>HVALA NA </a:t>
            </a:r>
            <a:r>
              <a:rPr lang="hr-HR" sz="3200" b="1" smtClean="0">
                <a:solidFill>
                  <a:schemeClr val="tx2"/>
                </a:solidFill>
              </a:rPr>
              <a:t>POZORNOSTI</a:t>
            </a:r>
            <a:endParaRPr lang="en-US" sz="3200" b="1">
              <a:solidFill>
                <a:schemeClr val="tx2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763688" y="2348880"/>
            <a:ext cx="5544616" cy="32997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15F526-5029-4B9C-A613-F0F43D8FF40B}" type="slidenum">
              <a:rPr lang="en-US" smtClean="0">
                <a:solidFill>
                  <a:schemeClr val="tx2"/>
                </a:solidFill>
              </a:rPr>
              <a:pPr/>
              <a:t>2</a:t>
            </a:fld>
            <a:endParaRPr lang="en-US" smtClean="0">
              <a:solidFill>
                <a:schemeClr val="tx2"/>
              </a:solidFill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359024" y="188640"/>
            <a:ext cx="87849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800" b="1" smtClean="0">
                <a:solidFill>
                  <a:schemeClr val="tx2"/>
                </a:solidFill>
                <a:latin typeface="+mj-lt"/>
              </a:rPr>
              <a:t>STRUKTURA FINANCIJSKIH INSTITUCIJA U RH U 2011.</a:t>
            </a:r>
            <a:endParaRPr lang="en-GB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539750" y="6491288"/>
            <a:ext cx="2663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1200" b="1" i="1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3" name="Rectangle 1708"/>
          <p:cNvSpPr>
            <a:spLocks noChangeArrowheads="1"/>
          </p:cNvSpPr>
          <p:nvPr/>
        </p:nvSpPr>
        <p:spPr bwMode="auto">
          <a:xfrm>
            <a:off x="0" y="5584309"/>
            <a:ext cx="184731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12294" name="Text Box 3617"/>
          <p:cNvSpPr txBox="1">
            <a:spLocks noChangeArrowheads="1"/>
          </p:cNvSpPr>
          <p:nvPr/>
        </p:nvSpPr>
        <p:spPr bwMode="auto">
          <a:xfrm>
            <a:off x="592138" y="6091238"/>
            <a:ext cx="3332162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2295" name="Text Box 3618"/>
          <p:cNvSpPr txBox="1">
            <a:spLocks noChangeArrowheads="1"/>
          </p:cNvSpPr>
          <p:nvPr/>
        </p:nvSpPr>
        <p:spPr bwMode="auto">
          <a:xfrm>
            <a:off x="1115616" y="1124744"/>
            <a:ext cx="489585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200" b="1">
                <a:solidFill>
                  <a:schemeClr val="tx2"/>
                </a:solidFill>
                <a:latin typeface="+mj-lt"/>
              </a:rPr>
              <a:t>Ukupna imovina financijskog sustava u </a:t>
            </a:r>
            <a:r>
              <a:rPr lang="hr-HR" sz="1200" b="1" smtClean="0">
                <a:solidFill>
                  <a:schemeClr val="tx2"/>
                </a:solidFill>
                <a:latin typeface="+mj-lt"/>
              </a:rPr>
              <a:t>2011. </a:t>
            </a:r>
            <a:r>
              <a:rPr lang="hr-HR" sz="1200" b="1">
                <a:solidFill>
                  <a:schemeClr val="tx2"/>
                </a:solidFill>
                <a:latin typeface="+mj-lt"/>
              </a:rPr>
              <a:t>je </a:t>
            </a:r>
            <a:r>
              <a:rPr lang="hr-HR" sz="1200" b="1" smtClean="0">
                <a:solidFill>
                  <a:schemeClr val="tx2"/>
                </a:solidFill>
                <a:latin typeface="+mj-lt"/>
              </a:rPr>
              <a:t>529.764 </a:t>
            </a:r>
            <a:r>
              <a:rPr lang="hr-HR" sz="1200" b="1">
                <a:solidFill>
                  <a:schemeClr val="tx2"/>
                </a:solidFill>
                <a:latin typeface="+mj-lt"/>
              </a:rPr>
              <a:t>mil. </a:t>
            </a:r>
            <a:r>
              <a:rPr lang="hr-HR" sz="1200" b="1" smtClean="0">
                <a:solidFill>
                  <a:schemeClr val="tx2"/>
                </a:solidFill>
                <a:latin typeface="+mj-lt"/>
              </a:rPr>
              <a:t>kuna</a:t>
            </a:r>
            <a:endParaRPr lang="hr-HR" sz="1200" b="1">
              <a:solidFill>
                <a:schemeClr val="tx2"/>
              </a:solidFill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hr-HR" sz="1200" b="1">
                <a:solidFill>
                  <a:schemeClr val="tx2"/>
                </a:solidFill>
                <a:latin typeface="+mj-lt"/>
              </a:rPr>
              <a:t>Ukupna imovina društava za osiguranje u </a:t>
            </a:r>
            <a:r>
              <a:rPr lang="hr-HR" sz="1200" b="1" smtClean="0">
                <a:solidFill>
                  <a:schemeClr val="tx2"/>
                </a:solidFill>
                <a:latin typeface="+mj-lt"/>
              </a:rPr>
              <a:t>2011. </a:t>
            </a:r>
            <a:r>
              <a:rPr lang="hr-HR" sz="1200" b="1">
                <a:solidFill>
                  <a:schemeClr val="tx2"/>
                </a:solidFill>
                <a:latin typeface="+mj-lt"/>
              </a:rPr>
              <a:t>je </a:t>
            </a:r>
            <a:r>
              <a:rPr lang="hr-HR" sz="1200" b="1" smtClean="0">
                <a:solidFill>
                  <a:schemeClr val="tx2"/>
                </a:solidFill>
                <a:latin typeface="+mj-lt"/>
              </a:rPr>
              <a:t>31.996 </a:t>
            </a:r>
            <a:r>
              <a:rPr lang="hr-HR" sz="1200" b="1">
                <a:solidFill>
                  <a:schemeClr val="tx2"/>
                </a:solidFill>
                <a:latin typeface="+mj-lt"/>
              </a:rPr>
              <a:t>mil. </a:t>
            </a:r>
            <a:r>
              <a:rPr lang="hr-HR" sz="1200" b="1" smtClean="0">
                <a:solidFill>
                  <a:schemeClr val="tx2"/>
                </a:solidFill>
                <a:latin typeface="+mj-lt"/>
              </a:rPr>
              <a:t>kuna</a:t>
            </a:r>
            <a:endParaRPr lang="hr-HR" sz="1200" b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296" name="Text Box 3626"/>
          <p:cNvSpPr txBox="1">
            <a:spLocks noChangeArrowheads="1"/>
          </p:cNvSpPr>
          <p:nvPr/>
        </p:nvSpPr>
        <p:spPr bwMode="auto">
          <a:xfrm>
            <a:off x="1043608" y="1700808"/>
            <a:ext cx="5111750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100" b="1">
                <a:solidFill>
                  <a:schemeClr val="tx2"/>
                </a:solidFill>
                <a:latin typeface="+mj-lt"/>
              </a:rPr>
              <a:t>(Prosječni srednji tečaj HNB-a za </a:t>
            </a:r>
            <a:r>
              <a:rPr lang="hr-HR" sz="1100" b="1" smtClean="0">
                <a:solidFill>
                  <a:schemeClr val="tx2"/>
                </a:solidFill>
                <a:latin typeface="+mj-lt"/>
              </a:rPr>
              <a:t>2011. </a:t>
            </a:r>
            <a:r>
              <a:rPr lang="hr-HR" sz="1100" b="1">
                <a:solidFill>
                  <a:schemeClr val="tx2"/>
                </a:solidFill>
                <a:latin typeface="+mj-lt"/>
              </a:rPr>
              <a:t>g. - HRK/EUR </a:t>
            </a:r>
            <a:r>
              <a:rPr lang="en-US" sz="1100" b="1" smtClean="0">
                <a:solidFill>
                  <a:schemeClr val="tx2"/>
                </a:solidFill>
                <a:latin typeface="+mj-lt"/>
              </a:rPr>
              <a:t>7,</a:t>
            </a:r>
            <a:r>
              <a:rPr lang="hr-HR" sz="1100" b="1" smtClean="0">
                <a:solidFill>
                  <a:schemeClr val="tx2"/>
                </a:solidFill>
                <a:latin typeface="+mj-lt"/>
              </a:rPr>
              <a:t>434204)</a:t>
            </a:r>
            <a:endParaRPr lang="en-US" sz="1100" b="1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043608" y="2348880"/>
          <a:ext cx="5705560" cy="3283810"/>
        </p:xfrm>
        <a:graphic>
          <a:graphicData uri="http://schemas.openxmlformats.org/drawingml/2006/table">
            <a:tbl>
              <a:tblPr/>
              <a:tblGrid>
                <a:gridCol w="2750630"/>
                <a:gridCol w="1089906"/>
                <a:gridCol w="1008112"/>
                <a:gridCol w="856912"/>
              </a:tblGrid>
              <a:tr h="328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Financijska institucija</a:t>
                      </a:r>
                      <a:endParaRPr lang="en-GB" sz="1400" b="1">
                        <a:solidFill>
                          <a:schemeClr val="tx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U mil. HRK</a:t>
                      </a:r>
                      <a:endParaRPr lang="en-GB" sz="1400" b="1">
                        <a:solidFill>
                          <a:schemeClr val="tx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smtClean="0">
                          <a:solidFill>
                            <a:schemeClr val="tx2"/>
                          </a:solidFill>
                          <a:latin typeface="+mj-lt"/>
                          <a:ea typeface="Calibri"/>
                          <a:cs typeface="Times New Roman"/>
                        </a:rPr>
                        <a:t>U mil. EUR</a:t>
                      </a:r>
                      <a:endParaRPr lang="en-GB" sz="1400" b="1">
                        <a:solidFill>
                          <a:schemeClr val="tx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1400" b="1">
                        <a:solidFill>
                          <a:schemeClr val="tx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Poslovne banke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407.407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latin typeface="Calibri"/>
                        </a:rPr>
                        <a:t>54.802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76,9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Obvezni mirovinski fondovi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41.067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latin typeface="Calibri"/>
                        </a:rPr>
                        <a:t>5.524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7,8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Društva za osiguranje </a:t>
                      </a:r>
                      <a:endParaRPr lang="hr-HR" sz="1600" b="1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kern="12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31.996</a:t>
                      </a:r>
                      <a:endParaRPr lang="hr-HR" sz="1600" b="1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1" i="0" u="none" strike="noStrike">
                          <a:solidFill>
                            <a:schemeClr val="tx2"/>
                          </a:solidFill>
                          <a:latin typeface="Calibri"/>
                        </a:rPr>
                        <a:t>4.304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6,0</a:t>
                      </a:r>
                      <a:endParaRPr lang="hr-HR" sz="1600" b="1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Leasing društva 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25.886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latin typeface="Calibri"/>
                        </a:rPr>
                        <a:t>3.482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4,9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Otvoreni investicijski fondovi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11.929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latin typeface="Calibri"/>
                        </a:rPr>
                        <a:t>1.605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2,3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Stambene štedionice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7.839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latin typeface="Calibri"/>
                        </a:rPr>
                        <a:t>1.054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1,5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Dobrovoljni mirovinski  fondovi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1.969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latin typeface="Calibri"/>
                        </a:rPr>
                        <a:t>265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Zatvoreni investicijski fondovi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1.671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latin typeface="Calibri"/>
                        </a:rPr>
                        <a:t>225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Ukupno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529.764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1" i="0" u="none" strike="noStrike">
                          <a:solidFill>
                            <a:schemeClr val="tx2"/>
                          </a:solidFill>
                          <a:latin typeface="Calibri"/>
                        </a:rPr>
                        <a:t>71.260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100,0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</a:tbl>
          </a:graphicData>
        </a:graphic>
      </p:graphicFrame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043608" y="5877272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>
                <a:solidFill>
                  <a:schemeClr val="tx2"/>
                </a:solidFill>
                <a:latin typeface="+mj-lt"/>
              </a:rPr>
              <a:t>Izvor: </a:t>
            </a:r>
            <a:r>
              <a:rPr lang="hr-HR" sz="1600" smtClean="0">
                <a:solidFill>
                  <a:schemeClr val="tx2"/>
                </a:solidFill>
                <a:latin typeface="+mj-lt"/>
              </a:rPr>
              <a:t>HNB, HANFA 2012.</a:t>
            </a:r>
            <a:endParaRPr lang="hr-HR" sz="160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D8218-0FEB-4839-B382-9CE90F393FAC}" type="slidenum">
              <a:rPr lang="en-US" smtClean="0">
                <a:solidFill>
                  <a:schemeClr val="tx2"/>
                </a:solidFill>
                <a:latin typeface="+mj-lt"/>
              </a:rPr>
              <a:pPr/>
              <a:t>3</a:t>
            </a:fld>
            <a:endParaRPr lang="en-US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548680"/>
            <a:ext cx="9036050" cy="649287"/>
          </a:xfrm>
        </p:spPr>
        <p:txBody>
          <a:bodyPr>
            <a:noAutofit/>
          </a:bodyPr>
          <a:lstStyle/>
          <a:p>
            <a:pPr eaLnBrk="1" hangingPunct="1"/>
            <a:r>
              <a:rPr lang="hr-HR" sz="2800" b="1" smtClean="0">
                <a:solidFill>
                  <a:schemeClr val="tx2"/>
                </a:solidFill>
              </a:rPr>
              <a:t>ZAKONODAVNI OKVIR - temeljni</a:t>
            </a:r>
            <a:br>
              <a:rPr lang="hr-HR" sz="2800" b="1" smtClean="0">
                <a:solidFill>
                  <a:schemeClr val="tx2"/>
                </a:solidFill>
              </a:rPr>
            </a:br>
            <a:endParaRPr lang="hr-HR" sz="2800" b="1" smtClean="0">
              <a:solidFill>
                <a:schemeClr val="tx2"/>
              </a:solidFill>
            </a:endParaRP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23850" y="1484313"/>
            <a:ext cx="8208963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endParaRPr lang="en-US" sz="1600" b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647700" y="2060848"/>
            <a:ext cx="84963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70000"/>
              </a:lnSpc>
            </a:pPr>
            <a:r>
              <a:rPr lang="hr-HR" sz="2000" b="1">
                <a:solidFill>
                  <a:schemeClr val="tx2"/>
                </a:solidFill>
              </a:rPr>
              <a:t/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>
                <a:solidFill>
                  <a:schemeClr val="tx2"/>
                </a:solidFill>
              </a:rPr>
              <a:t>Zakon o osiguranju (NN 151/05; 87/08; 82/09)</a:t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>
                <a:solidFill>
                  <a:schemeClr val="tx2"/>
                </a:solidFill>
              </a:rPr>
              <a:t/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>
                <a:solidFill>
                  <a:schemeClr val="tx2"/>
                </a:solidFill>
              </a:rPr>
              <a:t>Zakon o obveznim osiguranjima u prometu (NN 151/05; 36/09; 75/09)</a:t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>
                <a:solidFill>
                  <a:schemeClr val="tx2"/>
                </a:solidFill>
              </a:rPr>
              <a:t/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>
                <a:solidFill>
                  <a:schemeClr val="tx2"/>
                </a:solidFill>
              </a:rPr>
              <a:t>Zakon o Hrvatskoj agenciji za nadzor financijskih usluga (NN </a:t>
            </a:r>
            <a:r>
              <a:rPr lang="hr-HR" sz="2000" b="1" smtClean="0">
                <a:solidFill>
                  <a:schemeClr val="tx2"/>
                </a:solidFill>
              </a:rPr>
              <a:t>140/05, 12/12) </a:t>
            </a:r>
            <a:r>
              <a:rPr lang="hr-HR" sz="2000" b="1">
                <a:solidFill>
                  <a:schemeClr val="tx2"/>
                </a:solidFill>
              </a:rPr>
              <a:t/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>
                <a:solidFill>
                  <a:schemeClr val="tx2"/>
                </a:solidFill>
              </a:rPr>
              <a:t/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 smtClean="0">
                <a:solidFill>
                  <a:schemeClr val="tx2"/>
                </a:solidFill>
              </a:rPr>
              <a:t>Zakon </a:t>
            </a:r>
            <a:r>
              <a:rPr lang="hr-HR" sz="2000" b="1">
                <a:solidFill>
                  <a:schemeClr val="tx2"/>
                </a:solidFill>
              </a:rPr>
              <a:t>o obveznom zdravstvenom osiguranju (NN 150/08; 94/09; 153/09)</a:t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>
                <a:solidFill>
                  <a:schemeClr val="tx2"/>
                </a:solidFill>
              </a:rPr>
              <a:t/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>
                <a:solidFill>
                  <a:schemeClr val="tx2"/>
                </a:solidFill>
              </a:rPr>
              <a:t>Zakon o dobrovoljnom zdravstvenom osiguranju (NN 85/06; 150/08)</a:t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>
                <a:solidFill>
                  <a:schemeClr val="tx2"/>
                </a:solidFill>
              </a:rPr>
              <a:t/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>
                <a:solidFill>
                  <a:schemeClr val="tx2"/>
                </a:solidFill>
              </a:rPr>
              <a:t>Zakon o obveznim odnosima (NN </a:t>
            </a:r>
            <a:r>
              <a:rPr lang="hr-HR" sz="2000" b="1" smtClean="0">
                <a:solidFill>
                  <a:schemeClr val="tx2"/>
                </a:solidFill>
              </a:rPr>
              <a:t>35/05; </a:t>
            </a:r>
            <a:r>
              <a:rPr lang="hr-HR" sz="2000" b="1">
                <a:solidFill>
                  <a:schemeClr val="tx2"/>
                </a:solidFill>
              </a:rPr>
              <a:t>41/08)</a:t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>
                <a:solidFill>
                  <a:schemeClr val="tx2"/>
                </a:solidFill>
              </a:rPr>
              <a:t/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>
                <a:solidFill>
                  <a:schemeClr val="tx2"/>
                </a:solidFill>
              </a:rPr>
              <a:t/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>
                <a:solidFill>
                  <a:schemeClr val="tx2"/>
                </a:solidFill>
              </a:rPr>
              <a:t/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>
                <a:solidFill>
                  <a:schemeClr val="tx2"/>
                </a:solidFill>
              </a:rPr>
              <a:t/>
            </a:r>
            <a:br>
              <a:rPr lang="hr-HR" sz="2000" b="1">
                <a:solidFill>
                  <a:schemeClr val="tx2"/>
                </a:solidFill>
              </a:rPr>
            </a:br>
            <a:r>
              <a:rPr lang="hr-HR" sz="2000" b="1">
                <a:solidFill>
                  <a:schemeClr val="tx2"/>
                </a:solidFill>
              </a:rPr>
              <a:t>Zakoni dostupni na </a:t>
            </a:r>
            <a:r>
              <a:rPr lang="hr-HR" sz="2000" b="1">
                <a:solidFill>
                  <a:schemeClr val="tx2"/>
                </a:solidFill>
                <a:hlinkClick r:id="rId2"/>
              </a:rPr>
              <a:t>www.nn.hr</a:t>
            </a:r>
            <a:endParaRPr lang="hr-HR" sz="20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C93FE9-A634-45A4-86E3-7D3FDB1D93B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1331640" y="404664"/>
            <a:ext cx="62642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2800" b="1">
                <a:solidFill>
                  <a:schemeClr val="tx2"/>
                </a:solidFill>
                <a:latin typeface="+mj-lt"/>
              </a:rPr>
              <a:t>INDUSTRIJA OSIGURANJA 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916832"/>
            <a:ext cx="7427168" cy="420933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chemeClr val="accent2"/>
              </a:buClr>
            </a:pPr>
            <a:r>
              <a:rPr lang="hr-HR" sz="2000" b="1" smtClean="0">
                <a:solidFill>
                  <a:schemeClr val="tx2"/>
                </a:solidFill>
              </a:rPr>
              <a:t>26 društava za osiguranje</a:t>
            </a:r>
          </a:p>
          <a:p>
            <a:pPr>
              <a:lnSpc>
                <a:spcPct val="110000"/>
              </a:lnSpc>
              <a:buClr>
                <a:schemeClr val="accent2"/>
              </a:buClr>
            </a:pPr>
            <a:r>
              <a:rPr lang="hr-HR" sz="2000" b="1" smtClean="0">
                <a:solidFill>
                  <a:schemeClr val="tx2"/>
                </a:solidFill>
              </a:rPr>
              <a:t>1 društvo za reosiguranje</a:t>
            </a:r>
          </a:p>
          <a:p>
            <a:pPr>
              <a:lnSpc>
                <a:spcPct val="110000"/>
              </a:lnSpc>
              <a:buClr>
                <a:schemeClr val="accent2"/>
              </a:buClr>
            </a:pPr>
            <a:r>
              <a:rPr lang="hr-HR" sz="2000" b="1" smtClean="0">
                <a:solidFill>
                  <a:schemeClr val="tx2"/>
                </a:solidFill>
              </a:rPr>
              <a:t>29 društava za posredovanje u osiguranju</a:t>
            </a:r>
          </a:p>
          <a:p>
            <a:pPr>
              <a:lnSpc>
                <a:spcPct val="110000"/>
              </a:lnSpc>
              <a:buClr>
                <a:schemeClr val="accent2"/>
              </a:buClr>
            </a:pPr>
            <a:r>
              <a:rPr lang="hr-HR" sz="2000" b="1" smtClean="0">
                <a:solidFill>
                  <a:schemeClr val="tx2"/>
                </a:solidFill>
              </a:rPr>
              <a:t>204 društva za zastupanje u osiguranje (pravne osobe)</a:t>
            </a:r>
          </a:p>
          <a:p>
            <a:pPr>
              <a:lnSpc>
                <a:spcPct val="110000"/>
              </a:lnSpc>
              <a:buClr>
                <a:schemeClr val="accent2"/>
              </a:buClr>
            </a:pPr>
            <a:r>
              <a:rPr lang="hr-HR" sz="2000" b="1" smtClean="0">
                <a:solidFill>
                  <a:schemeClr val="tx2"/>
                </a:solidFill>
              </a:rPr>
              <a:t>156 obrta za zastupanje u osiguranju</a:t>
            </a:r>
          </a:p>
          <a:p>
            <a:pPr>
              <a:lnSpc>
                <a:spcPct val="110000"/>
              </a:lnSpc>
              <a:buClr>
                <a:schemeClr val="accent2"/>
              </a:buClr>
            </a:pPr>
            <a:r>
              <a:rPr lang="hr-HR" sz="2000" b="1" smtClean="0">
                <a:solidFill>
                  <a:schemeClr val="tx2"/>
                </a:solidFill>
              </a:rPr>
              <a:t>25 banaka ima ovlaštenje za obavljanje poslova zastupanja u osiguranju</a:t>
            </a:r>
          </a:p>
          <a:p>
            <a:pPr eaLnBrk="1" hangingPunct="1">
              <a:lnSpc>
                <a:spcPct val="110000"/>
              </a:lnSpc>
              <a:buClr>
                <a:schemeClr val="accent2"/>
              </a:buClr>
              <a:buFontTx/>
              <a:buNone/>
            </a:pPr>
            <a:endParaRPr lang="hr-HR" sz="2000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79512" y="1916832"/>
          <a:ext cx="4566027" cy="2521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683568" y="4581128"/>
            <a:ext cx="84604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 sz="2000" b="1" smtClean="0">
                <a:solidFill>
                  <a:schemeClr val="tx2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Hrvatski ured za osiguranje        20  članica         15 obveznih članica (AO) </a:t>
            </a:r>
            <a:r>
              <a:rPr lang="hr-HR" sz="2000" b="1" smtClean="0">
                <a:solidFill>
                  <a:schemeClr val="accent2"/>
                </a:solidFill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Striped Right Arrow 4"/>
          <p:cNvSpPr/>
          <p:nvPr/>
        </p:nvSpPr>
        <p:spPr>
          <a:xfrm>
            <a:off x="3995936" y="4581128"/>
            <a:ext cx="360040" cy="36004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triped Right Arrow 6"/>
          <p:cNvSpPr/>
          <p:nvPr/>
        </p:nvSpPr>
        <p:spPr>
          <a:xfrm>
            <a:off x="5292080" y="4581128"/>
            <a:ext cx="360040" cy="36004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11960" y="2132855"/>
          <a:ext cx="4104456" cy="2232248"/>
        </p:xfrm>
        <a:graphic>
          <a:graphicData uri="http://schemas.openxmlformats.org/drawingml/2006/table">
            <a:tbl>
              <a:tblPr/>
              <a:tblGrid>
                <a:gridCol w="1080120"/>
                <a:gridCol w="1129972"/>
                <a:gridCol w="1102276"/>
                <a:gridCol w="792088"/>
              </a:tblGrid>
              <a:tr h="38602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smtClean="0">
                          <a:solidFill>
                            <a:schemeClr val="bg1"/>
                          </a:solidFill>
                          <a:latin typeface="Arial"/>
                        </a:rPr>
                        <a:t>201</a:t>
                      </a:r>
                      <a:r>
                        <a:rPr lang="hr-HR" sz="1200" b="0" i="0" u="none" strike="noStrike" smtClean="0">
                          <a:solidFill>
                            <a:schemeClr val="bg1"/>
                          </a:solidFill>
                          <a:latin typeface="Arial"/>
                        </a:rPr>
                        <a:t>1.</a:t>
                      </a:r>
                      <a:endParaRPr lang="en-GB" sz="1200" b="0" i="0" u="none" strike="noStrike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bg1"/>
                          </a:solidFill>
                          <a:latin typeface="Calibri"/>
                        </a:rPr>
                        <a:t>Domaći </a:t>
                      </a:r>
                    </a:p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bg1"/>
                          </a:solidFill>
                          <a:latin typeface="Calibri"/>
                        </a:rPr>
                        <a:t>većinski kapital</a:t>
                      </a:r>
                      <a:endParaRPr lang="en-GB" sz="12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bg1"/>
                          </a:solidFill>
                          <a:latin typeface="Calibri"/>
                        </a:rPr>
                        <a:t>Strani</a:t>
                      </a:r>
                    </a:p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bg1"/>
                          </a:solidFill>
                          <a:latin typeface="Calibri"/>
                        </a:rPr>
                        <a:t>većinski kapital</a:t>
                      </a:r>
                      <a:endParaRPr lang="en-GB" sz="12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bg1"/>
                          </a:solidFill>
                          <a:latin typeface="Calibri"/>
                        </a:rPr>
                        <a:t>Ukupno</a:t>
                      </a:r>
                      <a:endParaRPr lang="en-GB" sz="12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9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Složeno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9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Neživot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8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2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bg1"/>
                          </a:solidFill>
                          <a:latin typeface="Calibri"/>
                        </a:rPr>
                        <a:t>10</a:t>
                      </a:r>
                      <a:endParaRPr lang="en-GB" sz="12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9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Život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9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Reosiguranje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1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  <a:endParaRPr lang="en-GB" sz="12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9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Ukupno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1</a:t>
                      </a:r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2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1</a:t>
                      </a:r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5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0" name="Striped Right Arrow 9"/>
          <p:cNvSpPr/>
          <p:nvPr/>
        </p:nvSpPr>
        <p:spPr>
          <a:xfrm rot="5400000">
            <a:off x="4788024" y="5013176"/>
            <a:ext cx="360040" cy="36004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851920" y="544522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smtClean="0">
                <a:solidFill>
                  <a:schemeClr val="tx2">
                    <a:lumMod val="75000"/>
                  </a:schemeClr>
                </a:solidFill>
              </a:rPr>
              <a:t>98,06% ukupne ZBP</a:t>
            </a:r>
            <a:endParaRPr lang="en-GB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51720" y="404664"/>
            <a:ext cx="63616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smtClean="0">
                <a:solidFill>
                  <a:schemeClr val="tx2"/>
                </a:solidFill>
                <a:latin typeface="+mj-lt"/>
              </a:rPr>
              <a:t>BROJ AKTIVNIH DRUŠTAVA</a:t>
            </a:r>
            <a:r>
              <a:rPr lang="hr-HR" sz="2800" smtClean="0">
                <a:solidFill>
                  <a:schemeClr val="tx2"/>
                </a:solidFill>
                <a:latin typeface="+mj-lt"/>
              </a:rPr>
              <a:t> - </a:t>
            </a:r>
            <a:r>
              <a:rPr lang="hr-HR" sz="2800" b="1" smtClean="0">
                <a:solidFill>
                  <a:schemeClr val="tx2"/>
                </a:solidFill>
                <a:latin typeface="+mj-lt"/>
              </a:rPr>
              <a:t>31.12.2011.</a:t>
            </a:r>
            <a:endParaRPr lang="en-GB" sz="280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CC81EA-983D-4F93-B675-A7D427C840B4}" type="slidenum">
              <a:rPr lang="en-US" smtClean="0">
                <a:solidFill>
                  <a:schemeClr val="tx2"/>
                </a:solidFill>
              </a:rPr>
              <a:pPr/>
              <a:t>6</a:t>
            </a:fld>
            <a:endParaRPr lang="en-US" smtClean="0">
              <a:solidFill>
                <a:schemeClr val="tx2"/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260648"/>
            <a:ext cx="82296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hr-HR" sz="2800" b="1" smtClean="0">
                <a:solidFill>
                  <a:schemeClr val="tx2"/>
                </a:solidFill>
              </a:rPr>
              <a:t>STRUKTURA VLASNIŠTVA - 31.12.2011.</a:t>
            </a:r>
            <a:br>
              <a:rPr lang="hr-HR" sz="2800" b="1" smtClean="0">
                <a:solidFill>
                  <a:schemeClr val="tx2"/>
                </a:solidFill>
              </a:rPr>
            </a:br>
            <a:r>
              <a:rPr lang="hr-HR" sz="1200" b="1" smtClean="0">
                <a:solidFill>
                  <a:schemeClr val="tx2"/>
                </a:solidFill>
              </a:rPr>
              <a:t>- DRUŠTVA ZA OSIGURANJE -</a:t>
            </a:r>
            <a:endParaRPr lang="hr-HR" sz="2800" b="1" smtClean="0">
              <a:solidFill>
                <a:schemeClr val="tx2"/>
              </a:solidFill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3362325" y="1989138"/>
            <a:ext cx="2447925" cy="4019550"/>
            <a:chOff x="1628" y="1253"/>
            <a:chExt cx="1542" cy="2532"/>
          </a:xfrm>
        </p:grpSpPr>
        <p:sp>
          <p:nvSpPr>
            <p:cNvPr id="17424" name="Rectangle 6"/>
            <p:cNvSpPr>
              <a:spLocks noChangeArrowheads="1"/>
            </p:cNvSpPr>
            <p:nvPr/>
          </p:nvSpPr>
          <p:spPr bwMode="auto">
            <a:xfrm>
              <a:off x="1628" y="1253"/>
              <a:ext cx="1533" cy="363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hr-HR" sz="1700" b="1">
                  <a:solidFill>
                    <a:schemeClr val="tx2"/>
                  </a:solidFill>
                </a:rPr>
                <a:t>DOMAĆI VEĆINSKI KAPITAL</a:t>
              </a:r>
            </a:p>
          </p:txBody>
        </p:sp>
        <p:sp>
          <p:nvSpPr>
            <p:cNvPr id="17425" name="Rectangle 9"/>
            <p:cNvSpPr>
              <a:spLocks noChangeArrowheads="1"/>
            </p:cNvSpPr>
            <p:nvPr/>
          </p:nvSpPr>
          <p:spPr bwMode="auto">
            <a:xfrm>
              <a:off x="1631" y="1774"/>
              <a:ext cx="1533" cy="363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2800" b="1" smtClean="0">
                  <a:solidFill>
                    <a:schemeClr val="tx2"/>
                  </a:solidFill>
                </a:rPr>
                <a:t>11</a:t>
              </a:r>
              <a:endParaRPr lang="hr-HR" sz="2800" b="1">
                <a:solidFill>
                  <a:schemeClr val="tx2"/>
                </a:solidFill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631" y="2380"/>
              <a:ext cx="1539" cy="1405"/>
              <a:chOff x="385" y="2387"/>
              <a:chExt cx="1539" cy="1405"/>
            </a:xfrm>
          </p:grpSpPr>
          <p:sp>
            <p:nvSpPr>
              <p:cNvPr id="17427" name="Rectangle 5"/>
              <p:cNvSpPr>
                <a:spLocks noChangeArrowheads="1"/>
              </p:cNvSpPr>
              <p:nvPr/>
            </p:nvSpPr>
            <p:spPr bwMode="auto">
              <a:xfrm>
                <a:off x="385" y="2387"/>
                <a:ext cx="1533" cy="363"/>
              </a:xfrm>
              <a:prstGeom prst="rect">
                <a:avLst/>
              </a:prstGeom>
              <a:solidFill>
                <a:schemeClr val="bg2">
                  <a:alpha val="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r-HR" sz="2100" b="1" smtClean="0">
                    <a:solidFill>
                      <a:schemeClr val="tx2"/>
                    </a:solidFill>
                  </a:rPr>
                  <a:t>56,65 </a:t>
                </a:r>
                <a:r>
                  <a:rPr lang="hr-HR" sz="2100" b="1">
                    <a:solidFill>
                      <a:schemeClr val="tx2"/>
                    </a:solidFill>
                  </a:rPr>
                  <a:t>%   PREMIJE</a:t>
                </a:r>
              </a:p>
            </p:txBody>
          </p:sp>
          <p:sp>
            <p:nvSpPr>
              <p:cNvPr id="17428" name="Rectangle 8"/>
              <p:cNvSpPr>
                <a:spLocks noChangeArrowheads="1"/>
              </p:cNvSpPr>
              <p:nvPr/>
            </p:nvSpPr>
            <p:spPr bwMode="auto">
              <a:xfrm>
                <a:off x="388" y="2908"/>
                <a:ext cx="1533" cy="363"/>
              </a:xfrm>
              <a:prstGeom prst="rect">
                <a:avLst/>
              </a:prstGeom>
              <a:solidFill>
                <a:schemeClr val="bg2">
                  <a:alpha val="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r-HR" sz="2100" b="1" smtClean="0">
                    <a:solidFill>
                      <a:schemeClr val="tx2"/>
                    </a:solidFill>
                  </a:rPr>
                  <a:t>22,64 </a:t>
                </a:r>
                <a:r>
                  <a:rPr lang="hr-HR" sz="2100" b="1">
                    <a:solidFill>
                      <a:schemeClr val="tx2"/>
                    </a:solidFill>
                  </a:rPr>
                  <a:t>%   PREMIJE</a:t>
                </a:r>
              </a:p>
            </p:txBody>
          </p:sp>
          <p:sp>
            <p:nvSpPr>
              <p:cNvPr id="17429" name="Rectangle 11"/>
              <p:cNvSpPr>
                <a:spLocks noChangeArrowheads="1"/>
              </p:cNvSpPr>
              <p:nvPr/>
            </p:nvSpPr>
            <p:spPr bwMode="auto">
              <a:xfrm>
                <a:off x="391" y="3429"/>
                <a:ext cx="1533" cy="363"/>
              </a:xfrm>
              <a:prstGeom prst="rect">
                <a:avLst/>
              </a:prstGeom>
              <a:solidFill>
                <a:schemeClr val="bg2">
                  <a:alpha val="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r-HR" sz="2100" b="1" smtClean="0">
                    <a:solidFill>
                      <a:schemeClr val="tx2"/>
                    </a:solidFill>
                  </a:rPr>
                  <a:t>69,98%  </a:t>
                </a:r>
                <a:r>
                  <a:rPr lang="hr-HR" sz="2100" b="1">
                    <a:solidFill>
                      <a:schemeClr val="tx2"/>
                    </a:solidFill>
                  </a:rPr>
                  <a:t>PREMIJE</a:t>
                </a:r>
              </a:p>
            </p:txBody>
          </p:sp>
        </p:grp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6011863" y="2060848"/>
            <a:ext cx="2449512" cy="3935412"/>
            <a:chOff x="2022" y="1256"/>
            <a:chExt cx="1543" cy="2525"/>
          </a:xfrm>
        </p:grpSpPr>
        <p:sp>
          <p:nvSpPr>
            <p:cNvPr id="17418" name="Rectangle 7"/>
            <p:cNvSpPr>
              <a:spLocks noChangeArrowheads="1"/>
            </p:cNvSpPr>
            <p:nvPr/>
          </p:nvSpPr>
          <p:spPr bwMode="auto">
            <a:xfrm>
              <a:off x="2022" y="1256"/>
              <a:ext cx="1533" cy="363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hr-HR" sz="1700" b="1">
                  <a:solidFill>
                    <a:schemeClr val="tx2"/>
                  </a:solidFill>
                </a:rPr>
                <a:t>STRANI VEĆINSKI KAPITAL</a:t>
              </a:r>
            </a:p>
          </p:txBody>
        </p:sp>
        <p:sp>
          <p:nvSpPr>
            <p:cNvPr id="17419" name="Rectangle 10"/>
            <p:cNvSpPr>
              <a:spLocks noChangeArrowheads="1"/>
            </p:cNvSpPr>
            <p:nvPr/>
          </p:nvSpPr>
          <p:spPr bwMode="auto">
            <a:xfrm>
              <a:off x="2025" y="1777"/>
              <a:ext cx="1533" cy="363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2800" b="1" smtClean="0">
                  <a:solidFill>
                    <a:schemeClr val="tx2"/>
                  </a:solidFill>
                </a:rPr>
                <a:t>15</a:t>
              </a:r>
              <a:endParaRPr lang="hr-HR" sz="2800" b="1">
                <a:solidFill>
                  <a:schemeClr val="tx2"/>
                </a:solidFill>
              </a:endParaRPr>
            </a:p>
          </p:txBody>
        </p:sp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2026" y="2376"/>
              <a:ext cx="1539" cy="1405"/>
              <a:chOff x="385" y="2387"/>
              <a:chExt cx="1539" cy="1405"/>
            </a:xfrm>
          </p:grpSpPr>
          <p:sp>
            <p:nvSpPr>
              <p:cNvPr id="17421" name="Rectangle 14"/>
              <p:cNvSpPr>
                <a:spLocks noChangeArrowheads="1"/>
              </p:cNvSpPr>
              <p:nvPr/>
            </p:nvSpPr>
            <p:spPr bwMode="auto">
              <a:xfrm>
                <a:off x="385" y="2387"/>
                <a:ext cx="1533" cy="363"/>
              </a:xfrm>
              <a:prstGeom prst="rect">
                <a:avLst/>
              </a:prstGeom>
              <a:solidFill>
                <a:schemeClr val="bg2">
                  <a:alpha val="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r-HR" sz="2100" b="1" smtClean="0">
                    <a:solidFill>
                      <a:schemeClr val="tx2"/>
                    </a:solidFill>
                  </a:rPr>
                  <a:t>43,35 </a:t>
                </a:r>
                <a:r>
                  <a:rPr lang="hr-HR" sz="2100" b="1">
                    <a:solidFill>
                      <a:schemeClr val="tx2"/>
                    </a:solidFill>
                  </a:rPr>
                  <a:t>%   PREMIJE</a:t>
                </a:r>
              </a:p>
            </p:txBody>
          </p:sp>
          <p:sp>
            <p:nvSpPr>
              <p:cNvPr id="17422" name="Rectangle 15"/>
              <p:cNvSpPr>
                <a:spLocks noChangeArrowheads="1"/>
              </p:cNvSpPr>
              <p:nvPr/>
            </p:nvSpPr>
            <p:spPr bwMode="auto">
              <a:xfrm>
                <a:off x="388" y="2908"/>
                <a:ext cx="1533" cy="363"/>
              </a:xfrm>
              <a:prstGeom prst="rect">
                <a:avLst/>
              </a:prstGeom>
              <a:solidFill>
                <a:schemeClr val="bg2">
                  <a:alpha val="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r-HR" sz="2100" b="1" smtClean="0">
                    <a:solidFill>
                      <a:schemeClr val="tx2"/>
                    </a:solidFill>
                  </a:rPr>
                  <a:t>77,36 </a:t>
                </a:r>
                <a:r>
                  <a:rPr lang="hr-HR" sz="2100" b="1">
                    <a:solidFill>
                      <a:schemeClr val="tx2"/>
                    </a:solidFill>
                  </a:rPr>
                  <a:t>%  PREMIJE</a:t>
                </a:r>
              </a:p>
            </p:txBody>
          </p:sp>
          <p:sp>
            <p:nvSpPr>
              <p:cNvPr id="17423" name="Rectangle 16"/>
              <p:cNvSpPr>
                <a:spLocks noChangeArrowheads="1"/>
              </p:cNvSpPr>
              <p:nvPr/>
            </p:nvSpPr>
            <p:spPr bwMode="auto">
              <a:xfrm>
                <a:off x="391" y="3429"/>
                <a:ext cx="1533" cy="363"/>
              </a:xfrm>
              <a:prstGeom prst="rect">
                <a:avLst/>
              </a:prstGeom>
              <a:solidFill>
                <a:schemeClr val="bg2">
                  <a:alpha val="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r-HR" sz="2100" b="1" smtClean="0">
                    <a:solidFill>
                      <a:schemeClr val="tx2"/>
                    </a:solidFill>
                  </a:rPr>
                  <a:t>31,02 </a:t>
                </a:r>
                <a:r>
                  <a:rPr lang="hr-HR" sz="2100" b="1">
                    <a:solidFill>
                      <a:schemeClr val="tx2"/>
                    </a:solidFill>
                  </a:rPr>
                  <a:t>%  PREMIJE</a:t>
                </a:r>
              </a:p>
            </p:txBody>
          </p:sp>
        </p:grp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430213" y="3783013"/>
            <a:ext cx="2443162" cy="2230437"/>
            <a:chOff x="385" y="2387"/>
            <a:chExt cx="1539" cy="1405"/>
          </a:xfrm>
        </p:grpSpPr>
        <p:sp>
          <p:nvSpPr>
            <p:cNvPr id="17415" name="Rectangle 20"/>
            <p:cNvSpPr>
              <a:spLocks noChangeArrowheads="1"/>
            </p:cNvSpPr>
            <p:nvPr/>
          </p:nvSpPr>
          <p:spPr bwMode="auto">
            <a:xfrm>
              <a:off x="385" y="2387"/>
              <a:ext cx="1533" cy="363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2400" b="1">
                  <a:solidFill>
                    <a:schemeClr val="tx2"/>
                  </a:solidFill>
                </a:rPr>
                <a:t>UKUPNO</a:t>
              </a:r>
            </a:p>
          </p:txBody>
        </p:sp>
        <p:sp>
          <p:nvSpPr>
            <p:cNvPr id="17416" name="Rectangle 21"/>
            <p:cNvSpPr>
              <a:spLocks noChangeArrowheads="1"/>
            </p:cNvSpPr>
            <p:nvPr/>
          </p:nvSpPr>
          <p:spPr bwMode="auto">
            <a:xfrm>
              <a:off x="388" y="2908"/>
              <a:ext cx="1533" cy="363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2400" b="1">
                  <a:solidFill>
                    <a:schemeClr val="tx2"/>
                  </a:solidFill>
                </a:rPr>
                <a:t>ŽIVOT</a:t>
              </a:r>
            </a:p>
          </p:txBody>
        </p:sp>
        <p:sp>
          <p:nvSpPr>
            <p:cNvPr id="17417" name="Rectangle 22"/>
            <p:cNvSpPr>
              <a:spLocks noChangeArrowheads="1"/>
            </p:cNvSpPr>
            <p:nvPr/>
          </p:nvSpPr>
          <p:spPr bwMode="auto">
            <a:xfrm>
              <a:off x="391" y="3429"/>
              <a:ext cx="1533" cy="363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2400" b="1">
                  <a:solidFill>
                    <a:schemeClr val="tx2"/>
                  </a:solidFill>
                </a:rPr>
                <a:t>NEŽIVOT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A04E0C-C99F-4E28-AFA8-F7E7D1DEAEA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611188" y="6188794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>
                <a:solidFill>
                  <a:schemeClr val="accent1">
                    <a:lumMod val="50000"/>
                  </a:schemeClr>
                </a:solidFill>
              </a:rPr>
              <a:t>Izvor: </a:t>
            </a:r>
            <a:r>
              <a:rPr lang="hr-HR" sz="1600" smtClean="0">
                <a:solidFill>
                  <a:schemeClr val="accent1">
                    <a:lumMod val="50000"/>
                  </a:schemeClr>
                </a:solidFill>
              </a:rPr>
              <a:t>HUO</a:t>
            </a:r>
            <a:endParaRPr lang="hr-HR" sz="16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0055" name="Rectangle 7"/>
          <p:cNvSpPr>
            <a:spLocks noChangeArrowheads="1"/>
          </p:cNvSpPr>
          <p:nvPr/>
        </p:nvSpPr>
        <p:spPr bwMode="auto">
          <a:xfrm>
            <a:off x="7019925" y="1555750"/>
            <a:ext cx="15043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600" b="1">
                <a:solidFill>
                  <a:schemeClr val="accent1">
                    <a:lumMod val="50000"/>
                  </a:schemeClr>
                </a:solidFill>
              </a:rPr>
              <a:t>u tisućama </a:t>
            </a:r>
            <a:r>
              <a:rPr lang="hr-HR" sz="1600" b="1" smtClean="0">
                <a:solidFill>
                  <a:schemeClr val="accent1">
                    <a:lumMod val="50000"/>
                  </a:schemeClr>
                </a:solidFill>
              </a:rPr>
              <a:t>EUR</a:t>
            </a:r>
            <a:endParaRPr lang="hr-HR" sz="1600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ZARAČUNATA BRUTO PREMIJA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DRUŠTAVA ZA OSIGURANJE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611560" y="1772816"/>
          <a:ext cx="799288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Oval 9"/>
          <p:cNvSpPr/>
          <p:nvPr/>
        </p:nvSpPr>
        <p:spPr>
          <a:xfrm>
            <a:off x="7452320" y="1988840"/>
            <a:ext cx="1224136" cy="4176464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11560" y="5867980"/>
            <a:ext cx="14782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400" b="1" smtClean="0">
                <a:solidFill>
                  <a:schemeClr val="accent1">
                    <a:lumMod val="50000"/>
                  </a:schemeClr>
                </a:solidFill>
              </a:rPr>
              <a:t>(1€=7,434204 kn)</a:t>
            </a:r>
            <a:endParaRPr lang="hr-H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9B0D6B-0C21-4878-8CAA-501A9ECD1FD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8028384" cy="1143000"/>
          </a:xfrm>
        </p:spPr>
        <p:txBody>
          <a:bodyPr/>
          <a:lstStyle/>
          <a:p>
            <a:pPr eaLnBrk="1" hangingPunct="1"/>
            <a:r>
              <a:rPr lang="hr-HR" sz="2800" b="1" smtClean="0">
                <a:solidFill>
                  <a:schemeClr val="tx2"/>
                </a:solidFill>
              </a:rPr>
              <a:t>TREND RASTA/PADA PREMIJA</a:t>
            </a:r>
            <a:br>
              <a:rPr lang="hr-HR" sz="2800" b="1" smtClean="0">
                <a:solidFill>
                  <a:schemeClr val="tx2"/>
                </a:solidFill>
              </a:rPr>
            </a:br>
            <a:r>
              <a:rPr lang="hr-HR" sz="2800" b="1" smtClean="0">
                <a:solidFill>
                  <a:schemeClr val="tx2"/>
                </a:solidFill>
              </a:rPr>
              <a:t> ŽIVOTNOG I NEŽIVOTNOG OSIGURANJA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1188" y="5876925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>
                <a:solidFill>
                  <a:schemeClr val="accent1">
                    <a:lumMod val="50000"/>
                  </a:schemeClr>
                </a:solidFill>
              </a:rPr>
              <a:t>Izvor: </a:t>
            </a:r>
            <a:r>
              <a:rPr lang="hr-HR" sz="1600" smtClean="0">
                <a:solidFill>
                  <a:schemeClr val="accent1">
                    <a:lumMod val="50000"/>
                  </a:schemeClr>
                </a:solidFill>
              </a:rPr>
              <a:t>HUO</a:t>
            </a:r>
            <a:endParaRPr lang="hr-HR" sz="160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611560" y="1772816"/>
          <a:ext cx="777686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Oval 7"/>
          <p:cNvSpPr/>
          <p:nvPr/>
        </p:nvSpPr>
        <p:spPr>
          <a:xfrm>
            <a:off x="7524328" y="4005064"/>
            <a:ext cx="936104" cy="1872208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C6A5AB-0F3E-4454-B001-B014AFDC8E2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88640"/>
            <a:ext cx="7740352" cy="1143000"/>
          </a:xfrm>
        </p:spPr>
        <p:txBody>
          <a:bodyPr/>
          <a:lstStyle/>
          <a:p>
            <a:pPr eaLnBrk="1" hangingPunct="1"/>
            <a:r>
              <a:rPr lang="hr-HR" sz="2800" b="1" smtClean="0">
                <a:solidFill>
                  <a:schemeClr val="tx2"/>
                </a:solidFill>
              </a:rPr>
              <a:t>STRUKTURA PORTFELJA U 2011. GODINI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11188" y="5876925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>
                <a:solidFill>
                  <a:schemeClr val="accent1">
                    <a:lumMod val="50000"/>
                  </a:schemeClr>
                </a:solidFill>
              </a:rPr>
              <a:t>Izvor: </a:t>
            </a:r>
            <a:r>
              <a:rPr lang="hr-HR" sz="1600" smtClean="0">
                <a:solidFill>
                  <a:schemeClr val="accent1">
                    <a:lumMod val="50000"/>
                  </a:schemeClr>
                </a:solidFill>
              </a:rPr>
              <a:t>HUO</a:t>
            </a:r>
            <a:endParaRPr lang="hr-HR" sz="160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539552" y="1268760"/>
          <a:ext cx="777686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713</Words>
  <Application>Microsoft Office PowerPoint</Application>
  <PresentationFormat>On-screen Show (4:3)</PresentationFormat>
  <Paragraphs>331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TRŽIŠTE OSIGURANJA U REPUBLICI HRVATSKOJ - U 2011. GODINI -</vt:lpstr>
      <vt:lpstr>Slide 2</vt:lpstr>
      <vt:lpstr>ZAKONODAVNI OKVIR - temeljni </vt:lpstr>
      <vt:lpstr>Slide 4</vt:lpstr>
      <vt:lpstr>Slide 5</vt:lpstr>
      <vt:lpstr>STRUKTURA VLASNIŠTVA - 31.12.2011. - DRUŠTVA ZA OSIGURANJE -</vt:lpstr>
      <vt:lpstr>Slide 7</vt:lpstr>
      <vt:lpstr>TREND RASTA/PADA PREMIJA  ŽIVOTNOG I NEŽIVOTNOG OSIGURANJA</vt:lpstr>
      <vt:lpstr>STRUKTURA PORTFELJA U 2011. GODINI</vt:lpstr>
      <vt:lpstr>USPOREDBA UČEŠĆA PREMIJE  NAJZASTUPLJENIJIH GRUPA OSIGURANJA</vt:lpstr>
      <vt:lpstr>UČEŠĆE PREMIJE OSIGURANJA U BDP-U  (PENETRACIJA OSIGURANJA)</vt:lpstr>
      <vt:lpstr>PREMIJA OSIGURANJA PO STANOVNIKU (GUSTOĆA OSIGURANJA)  </vt:lpstr>
      <vt:lpstr>KONCENTRACIJA PREMIJE</vt:lpstr>
      <vt:lpstr>PRODAJA OSIGURANJA  PO KANALIMA PRODAJE U 2011.</vt:lpstr>
      <vt:lpstr>Slide 15</vt:lpstr>
      <vt:lpstr>Slide 16</vt:lpstr>
    </vt:vector>
  </TitlesOfParts>
  <Company>_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nina filipovic</dc:creator>
  <cp:lastModifiedBy>mpremor</cp:lastModifiedBy>
  <cp:revision>48</cp:revision>
  <dcterms:created xsi:type="dcterms:W3CDTF">2012-05-06T19:27:53Z</dcterms:created>
  <dcterms:modified xsi:type="dcterms:W3CDTF">2012-05-31T19:57:02Z</dcterms:modified>
</cp:coreProperties>
</file>