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3" r:id="rId3"/>
    <p:sldId id="262" r:id="rId4"/>
    <p:sldId id="257" r:id="rId5"/>
    <p:sldId id="261" r:id="rId6"/>
    <p:sldId id="259" r:id="rId7"/>
    <p:sldId id="258" r:id="rId8"/>
    <p:sldId id="260" r:id="rId9"/>
    <p:sldId id="265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ov_delovni_lis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FFB60-D25E-448C-9C8D-0D676B10AF35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3F0FF-BCD1-4416-BFB4-DD747FCB08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0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3F0FF-BCD1-4416-BFB4-DD747FCB08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D3E4-EDC3-4DE1-987C-258F58A4762D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8BF36-D072-4DCA-99B2-8995D35D2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a_Microsoft_Word_97__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ov_grafikon2.xls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/>
            </a:r>
            <a:br>
              <a:rPr lang="bs-Latn-BA" dirty="0" smtClean="0"/>
            </a:br>
            <a:r>
              <a:rPr lang="bs-Latn-BA" dirty="0"/>
              <a:t/>
            </a:r>
            <a:br>
              <a:rPr lang="bs-Latn-BA" dirty="0"/>
            </a:br>
            <a:r>
              <a:rPr lang="bs-Latn-BA" dirty="0" smtClean="0"/>
              <a:t>- </a:t>
            </a:r>
            <a:r>
              <a:rPr lang="bs-Latn-BA" dirty="0" smtClean="0"/>
              <a:t>SLOVENIJA</a:t>
            </a:r>
            <a:r>
              <a:rPr lang="bs-Latn-BA" dirty="0" smtClean="0"/>
              <a:t> </a:t>
            </a:r>
            <a:r>
              <a:rPr lang="bs-Latn-BA" dirty="0" smtClean="0"/>
              <a:t>– </a:t>
            </a:r>
            <a:br>
              <a:rPr lang="bs-Latn-BA" dirty="0" smtClean="0"/>
            </a:br>
            <a:r>
              <a:rPr lang="bs-Latn-BA" dirty="0" smtClean="0"/>
              <a:t> PREGLED TRŽIŠTA OSIGURANJA U 2011. GODINI</a:t>
            </a:r>
            <a:br>
              <a:rPr lang="bs-Latn-BA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/>
          </a:p>
          <a:p>
            <a:pPr algn="ctr">
              <a:buNone/>
            </a:pPr>
            <a:endParaRPr lang="bs-Latn-BA" dirty="0"/>
          </a:p>
          <a:p>
            <a:pPr algn="ctr">
              <a:buNone/>
            </a:pPr>
            <a:r>
              <a:rPr lang="bs-Latn-BA" dirty="0" smtClean="0"/>
              <a:t>Tomaž Mancini</a:t>
            </a:r>
            <a:endParaRPr lang="bs-Latn-BA" dirty="0" smtClean="0"/>
          </a:p>
          <a:p>
            <a:pPr algn="ctr">
              <a:buNone/>
            </a:pPr>
            <a:r>
              <a:rPr lang="bs-Latn-BA" dirty="0" smtClean="0"/>
              <a:t>Udruženje društava za osiguranje </a:t>
            </a:r>
            <a:r>
              <a:rPr lang="bs-Latn-BA" dirty="0" smtClean="0"/>
              <a:t>Slovenije</a:t>
            </a:r>
            <a:endParaRPr lang="en-US" dirty="0"/>
          </a:p>
        </p:txBody>
      </p:sp>
      <p:graphicFrame>
        <p:nvGraphicFramePr>
          <p:cNvPr id="4" name="Predm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729199"/>
              </p:ext>
            </p:extLst>
          </p:nvPr>
        </p:nvGraphicFramePr>
        <p:xfrm>
          <a:off x="2987824" y="5661248"/>
          <a:ext cx="3357563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Dokument" r:id="rId3" imgW="4067556" imgH="803148" progId="Word.Document.8">
                  <p:embed/>
                </p:oleObj>
              </mc:Choice>
              <mc:Fallback>
                <p:oleObj name="Dokument" r:id="rId3" imgW="4067556" imgH="80314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661248"/>
                        <a:ext cx="3357563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Broj</a:t>
            </a:r>
            <a:r>
              <a:rPr lang="en-US" dirty="0" smtClean="0"/>
              <a:t> </a:t>
            </a:r>
            <a:r>
              <a:rPr lang="en-US" dirty="0" err="1" smtClean="0"/>
              <a:t>dru</a:t>
            </a:r>
            <a:r>
              <a:rPr lang="bs-Latn-BA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bs-Latn-BA" dirty="0" smtClean="0"/>
              <a:t>ž</a:t>
            </a:r>
            <a:r>
              <a:rPr lang="en-US" dirty="0" err="1" smtClean="0"/>
              <a:t>i</a:t>
            </a:r>
            <a:r>
              <a:rPr lang="bs-Latn-BA" dirty="0" smtClean="0"/>
              <a:t>š</a:t>
            </a:r>
            <a:r>
              <a:rPr lang="en-US" dirty="0" err="1" smtClean="0"/>
              <a:t>tu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125240"/>
              </p:ext>
            </p:extLst>
          </p:nvPr>
        </p:nvGraphicFramePr>
        <p:xfrm>
          <a:off x="395536" y="2708920"/>
          <a:ext cx="8229600" cy="7416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Kompozitna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Reosiguranje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PoljeZBesedilom 2"/>
          <p:cNvSpPr txBox="1"/>
          <p:nvPr/>
        </p:nvSpPr>
        <p:spPr>
          <a:xfrm>
            <a:off x="539552" y="3789040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Č</a:t>
            </a:r>
            <a:r>
              <a:rPr lang="sl-SI" dirty="0" smtClean="0"/>
              <a:t>lanova </a:t>
            </a:r>
            <a:r>
              <a:rPr lang="sl-SI" dirty="0" err="1" smtClean="0"/>
              <a:t>udruženja</a:t>
            </a:r>
            <a:r>
              <a:rPr lang="sl-SI" dirty="0" smtClean="0"/>
              <a:t> ima 21 (19 + 2).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Premija</a:t>
            </a:r>
            <a:r>
              <a:rPr lang="en-US" dirty="0" smtClean="0"/>
              <a:t> osiguranja u </a:t>
            </a:r>
            <a:r>
              <a:rPr lang="sl-SI" dirty="0" smtClean="0"/>
              <a:t>000 </a:t>
            </a:r>
            <a:r>
              <a:rPr lang="en-US" dirty="0" smtClean="0"/>
              <a:t>EUR </a:t>
            </a:r>
            <a:r>
              <a:rPr lang="sl-SI" dirty="0" smtClean="0"/>
              <a:t>2.092.317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889535"/>
              </p:ext>
            </p:extLst>
          </p:nvPr>
        </p:nvGraphicFramePr>
        <p:xfrm>
          <a:off x="467544" y="2420888"/>
          <a:ext cx="8229600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Godina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Ne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ivot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Ukupno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2009.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630.089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1.442.834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2.072.923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2010.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656.013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1.438.329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2.094.342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Rast</a:t>
                      </a:r>
                      <a:r>
                        <a:rPr lang="en-US" b="1" dirty="0" smtClean="0"/>
                        <a:t> 2011.</a:t>
                      </a:r>
                      <a:r>
                        <a:rPr lang="en-US" b="1" baseline="0" dirty="0" smtClean="0"/>
                        <a:t> : 2010.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- 2,7</a:t>
                      </a:r>
                      <a:r>
                        <a:rPr lang="sl-SI" b="1" baseline="0" dirty="0" smtClean="0"/>
                        <a:t> 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+ 1,1</a:t>
                      </a:r>
                      <a:r>
                        <a:rPr lang="sl-SI" b="1" baseline="0" dirty="0" smtClean="0"/>
                        <a:t> 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b="1" dirty="0" smtClean="0"/>
                        <a:t>+ 0,1</a:t>
                      </a:r>
                      <a:r>
                        <a:rPr lang="sl-SI" b="1" baseline="0" dirty="0" smtClean="0"/>
                        <a:t> </a:t>
                      </a:r>
                      <a:r>
                        <a:rPr lang="en-US" b="1" dirty="0" smtClean="0"/>
                        <a:t>%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2011.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638.231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1.454.086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2.092.317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</a:t>
            </a:r>
            <a:r>
              <a:rPr lang="bs-Latn-BA" dirty="0" smtClean="0"/>
              <a:t>č</a:t>
            </a:r>
            <a:r>
              <a:rPr lang="en-US" dirty="0" smtClean="0"/>
              <a:t>e</a:t>
            </a:r>
            <a:r>
              <a:rPr lang="bs-Latn-BA" dirty="0" smtClean="0"/>
              <a:t>šć</a:t>
            </a:r>
            <a:r>
              <a:rPr lang="en-US" dirty="0" smtClean="0"/>
              <a:t>e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osiguranja</a:t>
            </a:r>
            <a:r>
              <a:rPr lang="en-US" dirty="0" smtClean="0"/>
              <a:t> u </a:t>
            </a:r>
            <a:r>
              <a:rPr lang="en-US" dirty="0" err="1" smtClean="0"/>
              <a:t>ukupnoj</a:t>
            </a:r>
            <a:r>
              <a:rPr lang="en-US" dirty="0" smtClean="0"/>
              <a:t> </a:t>
            </a:r>
            <a:r>
              <a:rPr lang="en-US" dirty="0" err="1" smtClean="0"/>
              <a:t>premiji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972895"/>
              </p:ext>
            </p:extLst>
          </p:nvPr>
        </p:nvGraphicFramePr>
        <p:xfrm>
          <a:off x="467544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Predmet 2"/>
          <p:cNvGraphicFramePr>
            <a:graphicFrameLocks noChangeAspect="1"/>
          </p:cNvGraphicFramePr>
          <p:nvPr/>
        </p:nvGraphicFramePr>
        <p:xfrm>
          <a:off x="107950" y="1412875"/>
          <a:ext cx="8856663" cy="453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Grafikon" r:id="rId5" imgW="8448556" imgH="3562445" progId="Excel.Chart.8">
                  <p:embed/>
                </p:oleObj>
              </mc:Choice>
              <mc:Fallback>
                <p:oleObj name="Grafikon" r:id="rId5" imgW="8448556" imgH="3562445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412875"/>
                        <a:ext cx="8856663" cy="453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Vode</a:t>
            </a:r>
            <a:r>
              <a:rPr lang="bs-Latn-BA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10 </a:t>
            </a:r>
            <a:r>
              <a:rPr lang="en-US" dirty="0" err="1" smtClean="0"/>
              <a:t>dru</a:t>
            </a:r>
            <a:r>
              <a:rPr lang="bs-Latn-BA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- </a:t>
            </a:r>
            <a:r>
              <a:rPr lang="sl-SI" dirty="0" smtClean="0"/>
              <a:t>Život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433791"/>
              </p:ext>
            </p:extLst>
          </p:nvPr>
        </p:nvGraphicFramePr>
        <p:xfrm>
          <a:off x="467544" y="1700808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sl-SI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baseline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TRIGLAV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200.948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31,49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MODRA ZAVAROVALNICA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139.924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21,92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MARIBOR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75.405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11,81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KD ŽIVLJENJE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62.488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9,79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MERKUR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40.288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6,31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NLB VITA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30.082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4,71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GRAWE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21.644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3,39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GENERALI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19.620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3,07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WIENER STÄDTISCHE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14.933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2,34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ADRIATIC SLOVENICA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12.628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1,98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Vode</a:t>
            </a:r>
            <a:r>
              <a:rPr lang="bs-Latn-BA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10 </a:t>
            </a:r>
            <a:r>
              <a:rPr lang="en-US" dirty="0" err="1" smtClean="0"/>
              <a:t>dru</a:t>
            </a:r>
            <a:r>
              <a:rPr lang="bs-Latn-BA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- Ne</a:t>
            </a:r>
            <a:r>
              <a:rPr lang="bs-Latn-BA" dirty="0" smtClean="0"/>
              <a:t>ž</a:t>
            </a:r>
            <a:r>
              <a:rPr lang="en-US" dirty="0" err="1" smtClean="0"/>
              <a:t>ivot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273048"/>
              </p:ext>
            </p:extLst>
          </p:nvPr>
        </p:nvGraphicFramePr>
        <p:xfrm>
          <a:off x="467544" y="1772816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sl-SI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baseline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TRIGLAV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494.014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33,97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ADRIATIC SLOVENICA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252.673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17,38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VZAJEMNA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249.075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17,13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MARIBOR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187.839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12,92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TRIGLAV ZDRAVSTVENA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80.190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5,51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TILIA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68.615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4,72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GENERALI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66.617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4,58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SID – PRVA KREDITNA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21.065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1,45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GRAWE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12.738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0,88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MERKUR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7.221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0,50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Vode</a:t>
            </a:r>
            <a:r>
              <a:rPr lang="bs-Latn-BA" dirty="0" smtClean="0"/>
              <a:t>ć</a:t>
            </a:r>
            <a:r>
              <a:rPr lang="en-US" dirty="0" err="1" smtClean="0"/>
              <a:t>ih</a:t>
            </a:r>
            <a:r>
              <a:rPr lang="en-US" dirty="0" smtClean="0"/>
              <a:t> 10 </a:t>
            </a:r>
            <a:r>
              <a:rPr lang="en-US" dirty="0" err="1" smtClean="0"/>
              <a:t>dru</a:t>
            </a:r>
            <a:r>
              <a:rPr lang="bs-Latn-BA" dirty="0" smtClean="0"/>
              <a:t>š</a:t>
            </a:r>
            <a:r>
              <a:rPr lang="en-US" dirty="0" err="1" smtClean="0"/>
              <a:t>tava</a:t>
            </a:r>
            <a:r>
              <a:rPr lang="en-US" dirty="0" smtClean="0"/>
              <a:t> - </a:t>
            </a:r>
            <a:r>
              <a:rPr lang="bs-Latn-BA" dirty="0" smtClean="0"/>
              <a:t>Ukupno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475889"/>
              </p:ext>
            </p:extLst>
          </p:nvPr>
        </p:nvGraphicFramePr>
        <p:xfrm>
          <a:off x="395536" y="1772816"/>
          <a:ext cx="8229600" cy="43484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018456"/>
                <a:gridCol w="2664296"/>
                <a:gridCol w="2376264"/>
                <a:gridCol w="21705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Redni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broj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Dru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tvo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Premija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u EUR 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Tr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ž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bs-Latn-BA" dirty="0" smtClean="0">
                          <a:solidFill>
                            <a:schemeClr val="tx1"/>
                          </a:solidFill>
                        </a:rPr>
                        <a:t>š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ni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udio</a:t>
                      </a:r>
                      <a:endParaRPr lang="sl-SI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sl-SI" baseline="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TRIGLAV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694.962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33,21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ADRIATIC SLOVENICA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 265.301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12,68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MARIBOR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263.244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12,58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VZAJEMNA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249.075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11,90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MODRA ZAVAROVALNICA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139.924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6,69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GENERALI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86.238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4,12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TRIGLAV ZDRAVSTVENA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80.190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3,83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TILIA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78.893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3,77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KD ŽIVLJENJE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62.488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2,99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MERKUR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47.509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                2,27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Bitni</a:t>
            </a:r>
            <a:r>
              <a:rPr lang="en-US" dirty="0" smtClean="0"/>
              <a:t> </a:t>
            </a:r>
            <a:r>
              <a:rPr lang="en-US" dirty="0" err="1" smtClean="0"/>
              <a:t>doga</a:t>
            </a:r>
            <a:r>
              <a:rPr lang="bs-Latn-BA" dirty="0" smtClean="0"/>
              <a:t>đ</a:t>
            </a:r>
            <a:r>
              <a:rPr lang="en-US" dirty="0" err="1" smtClean="0"/>
              <a:t>aji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</a:t>
            </a:r>
            <a:r>
              <a:rPr lang="bs-Latn-BA" dirty="0" smtClean="0"/>
              <a:t>ž</a:t>
            </a:r>
            <a:r>
              <a:rPr lang="en-US" dirty="0" err="1" smtClean="0"/>
              <a:t>i</a:t>
            </a:r>
            <a:r>
              <a:rPr lang="bs-Latn-BA" dirty="0" smtClean="0"/>
              <a:t>š</a:t>
            </a:r>
            <a:r>
              <a:rPr lang="en-US" dirty="0" err="1" smtClean="0"/>
              <a:t>tu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7154545"/>
              </p:ext>
            </p:extLst>
          </p:nvPr>
        </p:nvGraphicFramePr>
        <p:xfrm>
          <a:off x="467544" y="1628800"/>
          <a:ext cx="8229600" cy="39776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02432"/>
                <a:gridCol w="7427168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="0" baseline="0" dirty="0" err="1" smtClean="0"/>
                        <a:t>Usporavanje</a:t>
                      </a:r>
                      <a:r>
                        <a:rPr lang="sl-SI" b="0" baseline="0" dirty="0" smtClean="0"/>
                        <a:t> trenda porasta </a:t>
                      </a:r>
                      <a:r>
                        <a:rPr lang="sl-SI" b="0" baseline="0" dirty="0" err="1" smtClean="0"/>
                        <a:t>ukupne</a:t>
                      </a:r>
                      <a:r>
                        <a:rPr lang="sl-SI" b="0" baseline="0" dirty="0" smtClean="0"/>
                        <a:t> bruto zaračunate premije (najviše zbog upada premije </a:t>
                      </a:r>
                      <a:r>
                        <a:rPr lang="sl-SI" b="0" baseline="0" dirty="0" err="1" smtClean="0"/>
                        <a:t>životnog</a:t>
                      </a:r>
                      <a:r>
                        <a:rPr lang="sl-SI" b="0" baseline="0" dirty="0" smtClean="0"/>
                        <a:t> osiguranja za 3 %)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smtClean="0"/>
                        <a:t>Manja</a:t>
                      </a:r>
                      <a:r>
                        <a:rPr lang="sl-SI" baseline="0" dirty="0" smtClean="0"/>
                        <a:t> stopa povečanja premije </a:t>
                      </a:r>
                      <a:r>
                        <a:rPr lang="sl-SI" baseline="0" dirty="0" err="1" smtClean="0"/>
                        <a:t>neživotnih</a:t>
                      </a:r>
                      <a:r>
                        <a:rPr lang="sl-SI" baseline="0" dirty="0" smtClean="0"/>
                        <a:t> osiguranja ali </a:t>
                      </a:r>
                      <a:r>
                        <a:rPr lang="sl-SI" baseline="0" dirty="0" err="1" smtClean="0"/>
                        <a:t>ipak</a:t>
                      </a:r>
                      <a:r>
                        <a:rPr lang="sl-SI" baseline="0" dirty="0" smtClean="0"/>
                        <a:t> pozitivna (+1 %)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dirty="0" err="1" smtClean="0"/>
                        <a:t>Nastavak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jaćanja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konkurencije</a:t>
                      </a:r>
                      <a:r>
                        <a:rPr lang="sl-SI" baseline="0" dirty="0" smtClean="0"/>
                        <a:t> u </a:t>
                      </a:r>
                      <a:r>
                        <a:rPr lang="sl-SI" baseline="0" dirty="0" err="1" smtClean="0"/>
                        <a:t>svim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špartama</a:t>
                      </a:r>
                      <a:endParaRPr lang="sl-SI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err="1" smtClean="0"/>
                        <a:t>Priprema</a:t>
                      </a:r>
                      <a:r>
                        <a:rPr lang="sl-SI" dirty="0" smtClean="0"/>
                        <a:t> nove </a:t>
                      </a:r>
                      <a:r>
                        <a:rPr lang="sl-SI" dirty="0" err="1" smtClean="0"/>
                        <a:t>osiguravajuče</a:t>
                      </a:r>
                      <a:r>
                        <a:rPr lang="sl-SI" dirty="0" smtClean="0"/>
                        <a:t> </a:t>
                      </a:r>
                      <a:r>
                        <a:rPr lang="sl-SI" dirty="0" err="1" smtClean="0"/>
                        <a:t>regulative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sl-S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aseline="0" dirty="0" err="1" smtClean="0"/>
                        <a:t>Priprema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penzijske</a:t>
                      </a:r>
                      <a:r>
                        <a:rPr lang="sl-SI" baseline="0" dirty="0" smtClean="0"/>
                        <a:t> reforme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aseline="0" dirty="0" err="1" smtClean="0"/>
                        <a:t>Priprema</a:t>
                      </a:r>
                      <a:r>
                        <a:rPr lang="sl-SI" baseline="0" dirty="0" smtClean="0"/>
                        <a:t> zdravstvene reforme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aseline="0" dirty="0" err="1" smtClean="0"/>
                        <a:t>Ubrzani</a:t>
                      </a:r>
                      <a:r>
                        <a:rPr lang="sl-SI" baseline="0" dirty="0" smtClean="0"/>
                        <a:t> razvoj i </a:t>
                      </a:r>
                      <a:r>
                        <a:rPr lang="sl-SI" baseline="0" dirty="0" err="1" smtClean="0"/>
                        <a:t>ponuda</a:t>
                      </a:r>
                      <a:r>
                        <a:rPr lang="sl-SI" baseline="0" dirty="0" smtClean="0"/>
                        <a:t> novih </a:t>
                      </a:r>
                      <a:r>
                        <a:rPr lang="sl-SI" baseline="0" dirty="0" err="1" smtClean="0"/>
                        <a:t>ili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postojećih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osiguravajućih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produkata</a:t>
                      </a:r>
                      <a:endParaRPr lang="sl-SI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aseline="0" dirty="0" err="1" smtClean="0"/>
                        <a:t>Priprema</a:t>
                      </a:r>
                      <a:r>
                        <a:rPr lang="sl-SI" baseline="0" dirty="0" smtClean="0"/>
                        <a:t> standarda za </a:t>
                      </a:r>
                      <a:r>
                        <a:rPr lang="sl-SI" baseline="0" dirty="0" err="1" smtClean="0"/>
                        <a:t>djelovanje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agenata</a:t>
                      </a:r>
                      <a:r>
                        <a:rPr lang="sl-SI" baseline="0" dirty="0" smtClean="0"/>
                        <a:t> i </a:t>
                      </a:r>
                      <a:r>
                        <a:rPr lang="sl-SI" baseline="0" dirty="0" err="1" smtClean="0"/>
                        <a:t>brokera</a:t>
                      </a:r>
                      <a:r>
                        <a:rPr lang="sl-SI" baseline="0" dirty="0" smtClean="0"/>
                        <a:t> u </a:t>
                      </a:r>
                      <a:r>
                        <a:rPr lang="sl-SI" baseline="0" dirty="0" err="1" smtClean="0"/>
                        <a:t>djelatnosti</a:t>
                      </a:r>
                      <a:r>
                        <a:rPr lang="sl-SI" baseline="0" dirty="0" smtClean="0"/>
                        <a:t> osiguranja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baseline="0" dirty="0" err="1" smtClean="0"/>
                        <a:t>Provedba</a:t>
                      </a:r>
                      <a:r>
                        <a:rPr lang="sl-SI" baseline="0" dirty="0" smtClean="0"/>
                        <a:t> programa za </a:t>
                      </a:r>
                      <a:r>
                        <a:rPr lang="sl-SI" baseline="0" dirty="0" err="1" smtClean="0"/>
                        <a:t>edukaciju</a:t>
                      </a:r>
                      <a:r>
                        <a:rPr lang="sl-SI" baseline="0" dirty="0" smtClean="0"/>
                        <a:t> </a:t>
                      </a:r>
                      <a:r>
                        <a:rPr lang="sl-SI" baseline="0" dirty="0" err="1" smtClean="0"/>
                        <a:t>stanovnika</a:t>
                      </a:r>
                      <a:endParaRPr lang="sl-SI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l-SI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baseline="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endParaRPr lang="bs-Latn-BA" dirty="0" smtClean="0"/>
          </a:p>
          <a:p>
            <a:pPr algn="ctr">
              <a:buNone/>
            </a:pPr>
            <a:r>
              <a:rPr lang="bs-Latn-BA" smtClean="0"/>
              <a:t>Hvala </a:t>
            </a:r>
            <a:r>
              <a:rPr lang="bs-Latn-BA" dirty="0" smtClean="0"/>
              <a:t>na pažnji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460</Words>
  <Application>Microsoft Office PowerPoint</Application>
  <PresentationFormat>Diaprojekcija na zaslonu (4:3)</PresentationFormat>
  <Paragraphs>209</Paragraphs>
  <Slides>9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Vdelani OLE strežniki</vt:lpstr>
      </vt:variant>
      <vt:variant>
        <vt:i4>2</vt:i4>
      </vt:variant>
      <vt:variant>
        <vt:lpstr>Naslovi diapozitivov</vt:lpstr>
      </vt:variant>
      <vt:variant>
        <vt:i4>9</vt:i4>
      </vt:variant>
    </vt:vector>
  </HeadingPairs>
  <TitlesOfParts>
    <vt:vector size="12" baseType="lpstr">
      <vt:lpstr>Office Theme</vt:lpstr>
      <vt:lpstr>Microsoft Excelov grafikon</vt:lpstr>
      <vt:lpstr>Microsoft Wordov dokument</vt:lpstr>
      <vt:lpstr>  - SLOVENIJA –   PREGLED TRŽIŠTA OSIGURANJA U 2011. GODINI </vt:lpstr>
      <vt:lpstr>Broj društava na tržištu</vt:lpstr>
      <vt:lpstr>Premija osiguranja u 000 EUR 2.092.317</vt:lpstr>
      <vt:lpstr>Učešće vrsta osiguranja u ukupnoj premiji</vt:lpstr>
      <vt:lpstr>Vodećih 10 društava - Život</vt:lpstr>
      <vt:lpstr>Vodećih 10 društava - Neživot</vt:lpstr>
      <vt:lpstr>Vodećih 10 društava - Ukupno</vt:lpstr>
      <vt:lpstr>Bitni događaji na tržištu</vt:lpstr>
      <vt:lpstr>PowerPointova predstavitev</vt:lpstr>
    </vt:vector>
  </TitlesOfParts>
  <Company>_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nina filipovic</dc:creator>
  <cp:lastModifiedBy>Tomaz Mancini</cp:lastModifiedBy>
  <cp:revision>44</cp:revision>
  <cp:lastPrinted>2012-05-14T08:45:59Z</cp:lastPrinted>
  <dcterms:created xsi:type="dcterms:W3CDTF">2012-05-06T19:27:53Z</dcterms:created>
  <dcterms:modified xsi:type="dcterms:W3CDTF">2012-05-14T08:57:43Z</dcterms:modified>
</cp:coreProperties>
</file>