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3" r:id="rId3"/>
    <p:sldId id="262" r:id="rId4"/>
    <p:sldId id="257" r:id="rId5"/>
    <p:sldId id="258" r:id="rId6"/>
    <p:sldId id="259" r:id="rId7"/>
    <p:sldId id="261" r:id="rId8"/>
    <p:sldId id="26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96" autoAdjust="0"/>
    <p:restoredTop sz="94629" autoAdjust="0"/>
  </p:normalViewPr>
  <p:slideViewPr>
    <p:cSldViewPr>
      <p:cViewPr>
        <p:scale>
          <a:sx n="79" d="100"/>
          <a:sy n="79" d="100"/>
        </p:scale>
        <p:origin x="-7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Učešće vrsta osiguranja u %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9904126567512391E-2"/>
                  <c:y val="-0.111494062147657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8657042869641359E-3"/>
                  <c:y val="-2.7379808451814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114695732477884E-2"/>
                  <c:y val="-6.9033264301983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895547778749879E-2"/>
                  <c:y val="7.472442881216675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570841839214579E-3"/>
                  <c:y val="-2.9675673442314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0186339554777891E-2"/>
                  <c:y val="-8.92716091580952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AO</c:v>
                </c:pt>
                <c:pt idx="1">
                  <c:v>Život</c:v>
                </c:pt>
                <c:pt idx="2">
                  <c:v>Imovinska</c:v>
                </c:pt>
                <c:pt idx="3">
                  <c:v>AK</c:v>
                </c:pt>
                <c:pt idx="4">
                  <c:v>Zdravsteno</c:v>
                </c:pt>
                <c:pt idx="5">
                  <c:v>Ostalo</c:v>
                </c:pt>
                <c:pt idx="6">
                  <c:v>Nezgoda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32.6</c:v>
                </c:pt>
                <c:pt idx="1">
                  <c:v>17.399999999999999</c:v>
                </c:pt>
                <c:pt idx="2">
                  <c:v>22</c:v>
                </c:pt>
                <c:pt idx="3">
                  <c:v>12.5</c:v>
                </c:pt>
                <c:pt idx="4">
                  <c:v>1.7</c:v>
                </c:pt>
                <c:pt idx="5">
                  <c:v>7</c:v>
                </c:pt>
                <c:pt idx="6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FB60-D25E-448C-9C8D-0D676B10AF35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F0FF-BCD1-4416-BFB4-DD747FCB0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5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D3E4-EDC3-4DE1-987C-258F58A4762D}" type="datetimeFigureOut">
              <a:rPr lang="en-US" smtClean="0"/>
              <a:pPr/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SRBIJA – </a:t>
            </a:r>
            <a:br>
              <a:rPr lang="bs-Latn-BA" dirty="0" smtClean="0"/>
            </a:br>
            <a:r>
              <a:rPr lang="bs-Latn-BA" dirty="0" smtClean="0"/>
              <a:t> PREGLED TRŽIŠTA OSIGURANJA U 2011. GODINI</a:t>
            </a:r>
            <a:br>
              <a:rPr lang="bs-Latn-B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/>
          </a:p>
          <a:p>
            <a:pPr algn="ctr">
              <a:buNone/>
            </a:pPr>
            <a:r>
              <a:rPr lang="bs-Latn-BA" dirty="0" smtClean="0"/>
              <a:t>Vladan Manić</a:t>
            </a:r>
          </a:p>
          <a:p>
            <a:pPr algn="ctr">
              <a:buNone/>
            </a:pPr>
            <a:r>
              <a:rPr lang="bs-Latn-BA" dirty="0" smtClean="0"/>
              <a:t>Udruženje osiguravača Srbije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bs-Latn-BA" dirty="0" smtClean="0"/>
              <a:t>ž</a:t>
            </a:r>
            <a:r>
              <a:rPr lang="en-US" dirty="0" err="1" smtClean="0"/>
              <a:t>i</a:t>
            </a:r>
            <a:r>
              <a:rPr lang="bs-Latn-BA" dirty="0" smtClean="0"/>
              <a:t>š</a:t>
            </a:r>
            <a:r>
              <a:rPr lang="en-US" dirty="0" err="1" smtClean="0"/>
              <a:t>tu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0711872"/>
              </p:ext>
            </p:extLst>
          </p:nvPr>
        </p:nvGraphicFramePr>
        <p:xfrm>
          <a:off x="395536" y="2708920"/>
          <a:ext cx="8229600" cy="11315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242282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Kompozitna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Reosiguranje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65830"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>
                          <a:solidFill>
                            <a:schemeClr val="tx1"/>
                          </a:solidFill>
                        </a:rPr>
                        <a:t>28*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5373216"/>
            <a:ext cx="5878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* poslednje društvo dobilo dozvolu za rad 26.12.2011.godine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Premija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u EUR 000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420329"/>
              </p:ext>
            </p:extLst>
          </p:nvPr>
        </p:nvGraphicFramePr>
        <p:xfrm>
          <a:off x="467544" y="2313672"/>
          <a:ext cx="8229600" cy="2123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Godina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2009.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83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886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485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569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810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90.780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457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830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548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611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Rast</a:t>
                      </a:r>
                      <a:r>
                        <a:rPr lang="en-US" b="1" dirty="0" smtClean="0"/>
                        <a:t> 2011.</a:t>
                      </a:r>
                      <a:r>
                        <a:rPr lang="en-US" b="1" baseline="0" dirty="0" smtClean="0"/>
                        <a:t> : 2010.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8,0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1,4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dirty="0" smtClean="0"/>
                        <a:t>2</a:t>
                      </a:r>
                      <a:r>
                        <a:rPr lang="en-US" b="1" dirty="0" smtClean="0"/>
                        <a:t>,</a:t>
                      </a:r>
                      <a:r>
                        <a:rPr lang="sr-Latn-RS" b="1" dirty="0" smtClean="0"/>
                        <a:t>5</a:t>
                      </a:r>
                      <a:r>
                        <a:rPr lang="en-US" b="1" dirty="0" smtClean="0"/>
                        <a:t>%</a:t>
                      </a:r>
                      <a:r>
                        <a:rPr lang="sr-Latn-RS" b="1" dirty="0" smtClean="0"/>
                        <a:t>*</a:t>
                      </a:r>
                      <a:endParaRPr lang="en-US" b="1" dirty="0"/>
                    </a:p>
                  </a:txBody>
                  <a:tcPr/>
                </a:tc>
              </a:tr>
              <a:tr h="53286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2011.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98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464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161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562</a:t>
                      </a:r>
                      <a:r>
                        <a:rPr lang="en-US" dirty="0" smtClean="0"/>
                        <a:t>.</a:t>
                      </a:r>
                      <a:r>
                        <a:rPr lang="sr-Latn-RS" dirty="0" smtClean="0"/>
                        <a:t>177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515719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*posmatrano po prosečnoj vrednosti € za celu 2011. godinu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</a:t>
            </a:r>
            <a:r>
              <a:rPr lang="bs-Latn-BA" dirty="0" smtClean="0"/>
              <a:t>č</a:t>
            </a:r>
            <a:r>
              <a:rPr lang="en-US" dirty="0" smtClean="0"/>
              <a:t>e</a:t>
            </a:r>
            <a:r>
              <a:rPr lang="bs-Latn-BA" dirty="0" smtClean="0"/>
              <a:t>šć</a:t>
            </a:r>
            <a:r>
              <a:rPr lang="en-US" dirty="0" smtClean="0"/>
              <a:t>e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u </a:t>
            </a:r>
            <a:r>
              <a:rPr lang="en-US" dirty="0" err="1" smtClean="0"/>
              <a:t>ukupnoj</a:t>
            </a:r>
            <a:r>
              <a:rPr lang="en-US" dirty="0" smtClean="0"/>
              <a:t> </a:t>
            </a:r>
            <a:r>
              <a:rPr lang="en-US" dirty="0" err="1" smtClean="0"/>
              <a:t>premiji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738265"/>
              </p:ext>
            </p:extLst>
          </p:nvPr>
        </p:nvGraphicFramePr>
        <p:xfrm>
          <a:off x="467544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Vode</a:t>
            </a:r>
            <a:r>
              <a:rPr lang="bs-Latn-BA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10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- </a:t>
            </a:r>
            <a:r>
              <a:rPr lang="bs-Latn-BA" dirty="0" err="1" smtClean="0"/>
              <a:t>Ž</a:t>
            </a:r>
            <a:r>
              <a:rPr lang="en-US" dirty="0" err="1" smtClean="0"/>
              <a:t>ivot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258155"/>
              </p:ext>
            </p:extLst>
          </p:nvPr>
        </p:nvGraphicFramePr>
        <p:xfrm>
          <a:off x="395536" y="1772816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DELTA 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24.471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24,97%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WIENER STADTISCHE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24.138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24,63%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GRAWE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19.194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19,58%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UNIQA 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7.876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8,04%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DUNAV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7.873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8,03%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5.377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5,49%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MERKUR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4.684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4,78%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AXA 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1.264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1,29%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SOCIETE GENERALE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1.020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1,02%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TRIGLAV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614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0,63%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Vode</a:t>
            </a:r>
            <a:r>
              <a:rPr lang="bs-Latn-BA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10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- Ne</a:t>
            </a:r>
            <a:r>
              <a:rPr lang="bs-Latn-BA" dirty="0" smtClean="0"/>
              <a:t>ž</a:t>
            </a:r>
            <a:r>
              <a:rPr lang="en-US" dirty="0" err="1" smtClean="0"/>
              <a:t>ivot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557219"/>
              </p:ext>
            </p:extLst>
          </p:nvPr>
        </p:nvGraphicFramePr>
        <p:xfrm>
          <a:off x="467544" y="1772816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DUNAV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143.526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30,92%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91.381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19,69%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DELTA 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82.315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17,73%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UNIQA NEŽIVOTNO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29.611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6,38%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WIENER STADTISCHE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26.222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5,65%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TAKOVO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22.611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4,87%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TRIGLAV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20.175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4,35%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14.089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3,04%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SAVA NEŽIVOT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12.057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2,60%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MILENIJUM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11.875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2,56%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Vode</a:t>
            </a:r>
            <a:r>
              <a:rPr lang="bs-Latn-BA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10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- </a:t>
            </a:r>
            <a:r>
              <a:rPr lang="en-US" dirty="0" err="1" smtClean="0"/>
              <a:t>Ukupno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524956"/>
              </p:ext>
            </p:extLst>
          </p:nvPr>
        </p:nvGraphicFramePr>
        <p:xfrm>
          <a:off x="467544" y="1700808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DUNAV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151.399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26,93%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DELTA 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106.786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19,00%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96.758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17,21%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WIENER</a:t>
                      </a:r>
                      <a:r>
                        <a:rPr lang="sr-Latn-RS" baseline="0" dirty="0" smtClean="0"/>
                        <a:t> STADTISCHE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50.359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8,96%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UNIQA NEŽIVOTNO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29.611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5,27%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TAKOVO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22.611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4,02%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TRIGLAV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20.789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3,70%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GRAWE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19.566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3,48%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14.089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2,51%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AXA NEŽIVOTNO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12.057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2,14%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Bitni</a:t>
            </a:r>
            <a:r>
              <a:rPr lang="en-US" dirty="0" smtClean="0"/>
              <a:t> </a:t>
            </a:r>
            <a:r>
              <a:rPr lang="en-US" dirty="0" err="1" smtClean="0"/>
              <a:t>doga</a:t>
            </a:r>
            <a:r>
              <a:rPr lang="bs-Latn-BA" dirty="0" smtClean="0"/>
              <a:t>đ</a:t>
            </a:r>
            <a:r>
              <a:rPr lang="en-US" dirty="0" err="1" smtClean="0"/>
              <a:t>aji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bs-Latn-BA" dirty="0" smtClean="0"/>
              <a:t>ž</a:t>
            </a:r>
            <a:r>
              <a:rPr lang="en-US" dirty="0" err="1" smtClean="0"/>
              <a:t>i</a:t>
            </a:r>
            <a:r>
              <a:rPr lang="bs-Latn-BA" dirty="0" smtClean="0"/>
              <a:t>š</a:t>
            </a:r>
            <a:r>
              <a:rPr lang="en-US" dirty="0" err="1" smtClean="0"/>
              <a:t>tu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785939"/>
              </p:ext>
            </p:extLst>
          </p:nvPr>
        </p:nvGraphicFramePr>
        <p:xfrm>
          <a:off x="467544" y="2348880"/>
          <a:ext cx="8229600" cy="2931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02432"/>
                <a:gridCol w="7427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0" dirty="0" smtClean="0"/>
                        <a:t>Nacrt</a:t>
                      </a:r>
                      <a:r>
                        <a:rPr lang="sr-Latn-RS" b="0" baseline="0" dirty="0" smtClean="0"/>
                        <a:t> Zakona o osiguranju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Zakon o obaveznom osiguranju u saobraćaju – uvedena obaveza društvima</a:t>
                      </a:r>
                      <a:r>
                        <a:rPr lang="sr-Latn-RS" baseline="0" dirty="0" smtClean="0"/>
                        <a:t> da uplaćuju 5% iznosa bruto premije osiguranja od AO na račun RFZO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Uvedeno obavezno osiguranje u poljoprivredi</a:t>
                      </a:r>
                      <a:r>
                        <a:rPr lang="sr-Latn-RS" baseline="0" dirty="0" smtClean="0"/>
                        <a:t>, a državne subvencije vezane za zaključeno osiguranje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baseline="0" smtClean="0"/>
                        <a:t>Upravni </a:t>
                      </a:r>
                      <a:r>
                        <a:rPr lang="sr-Latn-RS" baseline="0" dirty="0" smtClean="0"/>
                        <a:t>sud RS uvažio tužbu UOS i još 10 osiguravajućih kuća i poništio rešenje Komisije za zaštitu konkurencije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Pooštrena kontrola poštovanja zakonskog</a:t>
                      </a:r>
                      <a:r>
                        <a:rPr lang="sr-Latn-RS" baseline="0" dirty="0" smtClean="0"/>
                        <a:t> ograničenja plaćanja provizije i drugih troškova koji su u funkciji prodaje van osiguravajućih kuća </a:t>
                      </a:r>
                      <a:r>
                        <a:rPr lang="sr-Latn-RS" baseline="0" smtClean="0"/>
                        <a:t>na do 5</a:t>
                      </a:r>
                      <a:r>
                        <a:rPr lang="sr-Latn-RS" baseline="0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smtClean="0"/>
              <a:t>Hvala </a:t>
            </a:r>
            <a:r>
              <a:rPr lang="bs-Latn-BA" dirty="0" smtClean="0"/>
              <a:t>na pažnji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465</Words>
  <Application>Microsoft Office PowerPoint</Application>
  <PresentationFormat>On-screen Show (4:3)</PresentationFormat>
  <Paragraphs>206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 - SRBIJA –   PREGLED TRŽIŠTA OSIGURANJA U 2011. GODINI </vt:lpstr>
      <vt:lpstr>Broj društava na tržištu</vt:lpstr>
      <vt:lpstr>Premija osiguranja u EUR 000</vt:lpstr>
      <vt:lpstr>Učešće vrsta osiguranja u ukupnoj premiji</vt:lpstr>
      <vt:lpstr>Vodećih 10 društava - Život</vt:lpstr>
      <vt:lpstr>Vodećih 10 društava - Neživot</vt:lpstr>
      <vt:lpstr>Vodećih 10 društava - Ukupno</vt:lpstr>
      <vt:lpstr>Bitni događaji na tržištu</vt:lpstr>
      <vt:lpstr>PowerPoint Presentation</vt:lpstr>
    </vt:vector>
  </TitlesOfParts>
  <Company>_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slobodan.krnjaja@uos.rs</dc:creator>
  <cp:lastModifiedBy>Zoran Ciric</cp:lastModifiedBy>
  <cp:revision>43</cp:revision>
  <dcterms:created xsi:type="dcterms:W3CDTF">2012-05-06T19:27:53Z</dcterms:created>
  <dcterms:modified xsi:type="dcterms:W3CDTF">2012-06-05T09:43:08Z</dcterms:modified>
</cp:coreProperties>
</file>