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3" r:id="rId15"/>
    <p:sldId id="272" r:id="rId16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34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00965709002186"/>
          <c:y val="1.9686772643985627E-2"/>
          <c:w val="0.81099324849617049"/>
          <c:h val="0.7864229124137266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'4'!$AZ$6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contrasting" dir="t"/>
            </a:scene3d>
            <a:sp3d prstMaterial="matte">
              <a:bevelT w="0" h="0"/>
            </a:sp3d>
          </c:spPr>
          <c:invertIfNegative val="0"/>
          <c:cat>
            <c:strRef>
              <c:f>'4'!$A$9:$A$17</c:f>
              <c:strCache>
                <c:ptCount val="9"/>
                <c:pt idx="0">
                  <c:v>Property insurance</c:v>
                </c:pt>
                <c:pt idx="1">
                  <c:v>Motor-vehicle insurance (casco)</c:v>
                </c:pt>
                <c:pt idx="2">
                  <c:v>Accident insurance</c:v>
                </c:pt>
                <c:pt idx="3">
                  <c:v>MTPL</c:v>
                </c:pt>
                <c:pt idx="4">
                  <c:v>Health insurance</c:v>
                </c:pt>
                <c:pt idx="5">
                  <c:v>Insurance of travel </c:v>
                </c:pt>
                <c:pt idx="6">
                  <c:v>Other non-life insurance</c:v>
                </c:pt>
                <c:pt idx="7">
                  <c:v>Life assurance</c:v>
                </c:pt>
                <c:pt idx="8">
                  <c:v>Total</c:v>
                </c:pt>
              </c:strCache>
            </c:strRef>
          </c:cat>
          <c:val>
            <c:numRef>
              <c:f>'4'!$AZ$9:$AZ$17</c:f>
              <c:numCache>
                <c:formatCode>0</c:formatCode>
                <c:ptCount val="9"/>
                <c:pt idx="0">
                  <c:v>20.775859686541374</c:v>
                </c:pt>
                <c:pt idx="1">
                  <c:v>12.972719898169025</c:v>
                </c:pt>
                <c:pt idx="2">
                  <c:v>8.8923280504993194</c:v>
                </c:pt>
                <c:pt idx="3">
                  <c:v>49.793785774551033</c:v>
                </c:pt>
                <c:pt idx="4">
                  <c:v>0.3088742832897387</c:v>
                </c:pt>
                <c:pt idx="5">
                  <c:v>2.568533513672564</c:v>
                </c:pt>
                <c:pt idx="6">
                  <c:v>95.523436242658136</c:v>
                </c:pt>
                <c:pt idx="7">
                  <c:v>5.7548155939246053</c:v>
                </c:pt>
                <c:pt idx="8">
                  <c:v>105.35864368425246</c:v>
                </c:pt>
              </c:numCache>
            </c:numRef>
          </c:val>
        </c:ser>
        <c:ser>
          <c:idx val="2"/>
          <c:order val="1"/>
          <c:tx>
            <c:strRef>
              <c:f>'4'!$AY$6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sunset" dir="t"/>
            </a:scene3d>
            <a:sp3d prstMaterial="matte">
              <a:bevelT w="0" h="0"/>
              <a:bevelB w="0" h="0"/>
            </a:sp3d>
          </c:spPr>
          <c:invertIfNegative val="0"/>
          <c:cat>
            <c:strRef>
              <c:f>'4'!$A$9:$A$17</c:f>
              <c:strCache>
                <c:ptCount val="9"/>
                <c:pt idx="0">
                  <c:v>Property insurance</c:v>
                </c:pt>
                <c:pt idx="1">
                  <c:v>Motor-vehicle insurance (casco)</c:v>
                </c:pt>
                <c:pt idx="2">
                  <c:v>Accident insurance</c:v>
                </c:pt>
                <c:pt idx="3">
                  <c:v>MTPL</c:v>
                </c:pt>
                <c:pt idx="4">
                  <c:v>Health insurance</c:v>
                </c:pt>
                <c:pt idx="5">
                  <c:v>Insurance of travel </c:v>
                </c:pt>
                <c:pt idx="6">
                  <c:v>Other non-life insurance</c:v>
                </c:pt>
                <c:pt idx="7">
                  <c:v>Life assurance</c:v>
                </c:pt>
                <c:pt idx="8">
                  <c:v>Total</c:v>
                </c:pt>
              </c:strCache>
            </c:strRef>
          </c:cat>
          <c:val>
            <c:numRef>
              <c:f>'4'!$AY$9:$AY$17</c:f>
              <c:numCache>
                <c:formatCode>#,##0</c:formatCode>
                <c:ptCount val="9"/>
                <c:pt idx="0">
                  <c:v>20.223137284864997</c:v>
                </c:pt>
                <c:pt idx="1">
                  <c:v>12.712615238556614</c:v>
                </c:pt>
                <c:pt idx="2">
                  <c:v>8.8110453443704415</c:v>
                </c:pt>
                <c:pt idx="3">
                  <c:v>53.077607102157728</c:v>
                </c:pt>
                <c:pt idx="4">
                  <c:v>0.11379578858043005</c:v>
                </c:pt>
                <c:pt idx="5">
                  <c:v>2.3246853952859281</c:v>
                </c:pt>
                <c:pt idx="6">
                  <c:v>100.98563409451879</c:v>
                </c:pt>
                <c:pt idx="7">
                  <c:v>8.2258098602425154</c:v>
                </c:pt>
                <c:pt idx="8">
                  <c:v>110.78832845366153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218112"/>
        <c:axId val="138214400"/>
      </c:barChart>
      <c:lineChart>
        <c:grouping val="standard"/>
        <c:varyColors val="0"/>
        <c:ser>
          <c:idx val="3"/>
          <c:order val="2"/>
          <c:tx>
            <c:strRef>
              <c:f>'4'!$BB$5:$BB$6</c:f>
              <c:strCache>
                <c:ptCount val="1"/>
                <c:pt idx="0">
                  <c:v>Relative Difference  11-10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82D16D"/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8271488524643409E-2"/>
                  <c:y val="-5.3490655487227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934517261387135E-2"/>
                  <c:y val="-5.3490655487227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271488524643409E-2"/>
                  <c:y val="-4.4051128048304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79870975159467E-2"/>
                  <c:y val="-5.054780228723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934517261387072E-2"/>
                  <c:y val="-5.3490655487227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6302873674373E-2"/>
                  <c:y val="-3.7758109755689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159754599813086E-2"/>
                  <c:y val="-5.0344146340919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1926747119719226E-2"/>
                  <c:y val="-3.83140756237458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('4'!$V$6,'4'!$AH$6)</c:f>
              <c:numCache>
                <c:formatCode>General</c:formatCode>
                <c:ptCount val="2"/>
                <c:pt idx="0">
                  <c:v>2009</c:v>
                </c:pt>
                <c:pt idx="1">
                  <c:v>2010</c:v>
                </c:pt>
              </c:numCache>
            </c:numRef>
          </c:cat>
          <c:val>
            <c:numRef>
              <c:f>'4'!$BB$9:$BB$17</c:f>
              <c:numCache>
                <c:formatCode>0.00%</c:formatCode>
                <c:ptCount val="9"/>
                <c:pt idx="0">
                  <c:v>-2.6604068857590035E-2</c:v>
                </c:pt>
                <c:pt idx="1">
                  <c:v>-2.0050125313283207E-2</c:v>
                </c:pt>
                <c:pt idx="2">
                  <c:v>-9.1407678244971313E-3</c:v>
                </c:pt>
                <c:pt idx="3">
                  <c:v>6.5948416585047243E-2</c:v>
                </c:pt>
                <c:pt idx="4">
                  <c:v>-0.63157894736842102</c:v>
                </c:pt>
                <c:pt idx="5">
                  <c:v>-9.4936708860759556E-2</c:v>
                </c:pt>
                <c:pt idx="6">
                  <c:v>5.7181756296800668E-2</c:v>
                </c:pt>
                <c:pt idx="7">
                  <c:v>0.42937853107344637</c:v>
                </c:pt>
                <c:pt idx="8">
                  <c:v>5.1535256904798432E-2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218880"/>
        <c:axId val="105792640"/>
      </c:lineChart>
      <c:catAx>
        <c:axId val="13821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214400"/>
        <c:crosses val="autoZero"/>
        <c:auto val="1"/>
        <c:lblAlgn val="ctr"/>
        <c:lblOffset val="100"/>
        <c:noMultiLvlLbl val="0"/>
      </c:catAx>
      <c:valAx>
        <c:axId val="138214400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million</a:t>
                </a:r>
                <a:r>
                  <a:rPr lang="en-US" baseline="0"/>
                  <a:t> EUR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3839279926889591E-2"/>
              <c:y val="0.3023770513938912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218112"/>
        <c:crosses val="autoZero"/>
        <c:crossBetween val="between"/>
      </c:valAx>
      <c:catAx>
        <c:axId val="1382188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05792640"/>
        <c:crosses val="max"/>
        <c:auto val="1"/>
        <c:lblAlgn val="ctr"/>
        <c:lblOffset val="100"/>
        <c:noMultiLvlLbl val="0"/>
      </c:catAx>
      <c:valAx>
        <c:axId val="105792640"/>
        <c:scaling>
          <c:orientation val="minMax"/>
          <c:max val="0.45"/>
          <c:min val="-0.35000000000000009"/>
        </c:scaling>
        <c:delete val="0"/>
        <c:axPos val="r"/>
        <c:numFmt formatCode="0.0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218880"/>
        <c:crosses val="max"/>
        <c:crossBetween val="between"/>
        <c:majorUnit val="0.05"/>
      </c:valAx>
      <c:spPr>
        <a:noFill/>
        <a:ln>
          <a:solidFill>
            <a:schemeClr val="bg1"/>
          </a:solidFill>
        </a:ln>
      </c:spPr>
    </c:plotArea>
    <c:legend>
      <c:legendPos val="b"/>
      <c:layout>
        <c:manualLayout>
          <c:xMode val="edge"/>
          <c:yMode val="edge"/>
          <c:x val="0"/>
          <c:y val="0.93033628750075259"/>
          <c:w val="0.9978454185764114"/>
          <c:h val="6.3506464837512544E-2"/>
        </c:manualLayout>
      </c:layout>
      <c:overlay val="0"/>
      <c:spPr>
        <a:noFill/>
      </c:spPr>
      <c:txPr>
        <a:bodyPr/>
        <a:lstStyle/>
        <a:p>
          <a:pPr>
            <a:defRPr sz="10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>
          <a:lumMod val="50000"/>
        </a:scheme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AC C Times"/>
          <a:ea typeface="MAC C Times"/>
          <a:cs typeface="MAC C Times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525276731712891"/>
          <c:y val="8.8668236712102846E-2"/>
          <c:w val="0.77483418920461022"/>
          <c:h val="0.63728620025215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'11'!$A$4</c:f>
              <c:strCache>
                <c:ptCount val="1"/>
                <c:pt idx="0">
                  <c:v>Capital and reserves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'11'!$F$3:$I$3</c:f>
              <c:numCache>
                <c:formatCode>General</c:formatCode>
                <c:ptCount val="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</c:numCache>
            </c:numRef>
          </c:cat>
          <c:val>
            <c:numRef>
              <c:f>'11'!$F$4:$I$4</c:f>
              <c:numCache>
                <c:formatCode>#,##0</c:formatCode>
                <c:ptCount val="4"/>
                <c:pt idx="0">
                  <c:v>59.791558628403102</c:v>
                </c:pt>
                <c:pt idx="1">
                  <c:v>61.319673503626021</c:v>
                </c:pt>
                <c:pt idx="2" formatCode="0">
                  <c:v>67.318337215937262</c:v>
                </c:pt>
                <c:pt idx="3" formatCode="0">
                  <c:v>72.943100480055662</c:v>
                </c:pt>
              </c:numCache>
            </c:numRef>
          </c:val>
        </c:ser>
        <c:ser>
          <c:idx val="1"/>
          <c:order val="1"/>
          <c:tx>
            <c:strRef>
              <c:f>'11'!$A$5</c:f>
              <c:strCache>
                <c:ptCount val="1"/>
                <c:pt idx="0">
                  <c:v>Solvency margin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'11'!$F$3:$I$3</c:f>
              <c:numCache>
                <c:formatCode>General</c:formatCode>
                <c:ptCount val="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</c:numCache>
            </c:numRef>
          </c:cat>
          <c:val>
            <c:numRef>
              <c:f>'11'!$F$5:$I$5</c:f>
              <c:numCache>
                <c:formatCode>#,##0</c:formatCode>
                <c:ptCount val="4"/>
                <c:pt idx="0">
                  <c:v>16.923059416032526</c:v>
                </c:pt>
                <c:pt idx="1">
                  <c:v>16.224028143324169</c:v>
                </c:pt>
                <c:pt idx="2" formatCode="0">
                  <c:v>16.76049400377477</c:v>
                </c:pt>
                <c:pt idx="3" formatCode="0">
                  <c:v>17.81716918345019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884608"/>
        <c:axId val="138886144"/>
      </c:barChart>
      <c:lineChart>
        <c:grouping val="standard"/>
        <c:varyColors val="0"/>
        <c:ser>
          <c:idx val="2"/>
          <c:order val="2"/>
          <c:tx>
            <c:strRef>
              <c:f>'11'!$A$7</c:f>
              <c:strCache>
                <c:ptCount val="1"/>
                <c:pt idx="0">
                  <c:v>Capital and reserves/solvency margin</c:v>
                </c:pt>
              </c:strCache>
            </c:strRef>
          </c:tx>
          <c:dLbls>
            <c:dLbl>
              <c:idx val="0"/>
              <c:layout>
                <c:manualLayout>
                  <c:x val="-2.2514071294559089E-2"/>
                  <c:y val="-4.6920821114369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0031269543464674E-3"/>
                  <c:y val="2.7370478983382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99CC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'11'!$F$7:$I$7</c:f>
              <c:numCache>
                <c:formatCode>#,##0.0</c:formatCode>
                <c:ptCount val="4"/>
                <c:pt idx="0">
                  <c:v>3.5331412103746396</c:v>
                </c:pt>
                <c:pt idx="1">
                  <c:v>3.7795591182364729</c:v>
                </c:pt>
                <c:pt idx="2">
                  <c:v>4.0164888457807946</c:v>
                </c:pt>
                <c:pt idx="3">
                  <c:v>4.093978102189781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031680"/>
        <c:axId val="139033216"/>
      </c:lineChart>
      <c:catAx>
        <c:axId val="13888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886144"/>
        <c:crosses val="autoZero"/>
        <c:auto val="1"/>
        <c:lblAlgn val="ctr"/>
        <c:lblOffset val="100"/>
        <c:noMultiLvlLbl val="0"/>
      </c:catAx>
      <c:valAx>
        <c:axId val="138886144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million EUR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884608"/>
        <c:crosses val="autoZero"/>
        <c:crossBetween val="between"/>
      </c:valAx>
      <c:catAx>
        <c:axId val="139031680"/>
        <c:scaling>
          <c:orientation val="minMax"/>
        </c:scaling>
        <c:delete val="1"/>
        <c:axPos val="b"/>
        <c:majorTickMark val="out"/>
        <c:minorTickMark val="none"/>
        <c:tickLblPos val="none"/>
        <c:crossAx val="139033216"/>
        <c:crosses val="autoZero"/>
        <c:auto val="1"/>
        <c:lblAlgn val="ctr"/>
        <c:lblOffset val="100"/>
        <c:noMultiLvlLbl val="0"/>
      </c:catAx>
      <c:valAx>
        <c:axId val="139033216"/>
        <c:scaling>
          <c:orientation val="minMax"/>
        </c:scaling>
        <c:delete val="0"/>
        <c:axPos val="r"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9031680"/>
        <c:crosses val="max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6824156830302403"/>
          <c:y val="0.82192593960945681"/>
          <c:w val="0.73947516410354963"/>
          <c:h val="0.17344416991864289"/>
        </c:manualLayout>
      </c:layout>
      <c:overlay val="0"/>
      <c:txPr>
        <a:bodyPr/>
        <a:lstStyle/>
        <a:p>
          <a:pPr>
            <a:defRPr sz="77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>
          <a:lumMod val="50000"/>
        </a:scheme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AC C Times"/>
          <a:ea typeface="MAC C Times"/>
          <a:cs typeface="MAC C Times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68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313589894623869E-2"/>
          <c:y val="0.10756754001558815"/>
          <c:w val="0.64171826820080791"/>
          <c:h val="0.8924324599844119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3259623797025372E-2"/>
                  <c:y val="6.8016550014581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791119860017497E-2"/>
                  <c:y val="2.3659230096237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282152230971128E-2"/>
                  <c:y val="1.2350539515893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521762904636921E-2"/>
                  <c:y val="1.2043963254593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('7'!$A$10:$A$11,'7'!$A$13:$A$15)</c:f>
              <c:strCache>
                <c:ptCount val="5"/>
                <c:pt idx="0">
                  <c:v>Foreign legal entites</c:v>
                </c:pt>
                <c:pt idx="1">
                  <c:v>Natural persons-nonresidents</c:v>
                </c:pt>
                <c:pt idx="2">
                  <c:v>Domestic legal entities</c:v>
                </c:pt>
                <c:pt idx="3">
                  <c:v>Natural persons - residents</c:v>
                </c:pt>
                <c:pt idx="4">
                  <c:v>State</c:v>
                </c:pt>
              </c:strCache>
            </c:strRef>
          </c:cat>
          <c:val>
            <c:numRef>
              <c:f>('7'!$H$10:$H$11,'7'!$H$13:$H$15)</c:f>
              <c:numCache>
                <c:formatCode>0.0%</c:formatCode>
                <c:ptCount val="5"/>
                <c:pt idx="0">
                  <c:v>0.83299999999999996</c:v>
                </c:pt>
                <c:pt idx="1">
                  <c:v>2E-3</c:v>
                </c:pt>
                <c:pt idx="2">
                  <c:v>4.1000000000000002E-2</c:v>
                </c:pt>
                <c:pt idx="3">
                  <c:v>9.4E-2</c:v>
                </c:pt>
                <c:pt idx="4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solidFill>
        <a:sysClr val="window" lastClr="FFFFFF">
          <a:lumMod val="65000"/>
        </a:sysClr>
      </a:solidFill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2033043337065"/>
          <c:y val="8.3486094137688399E-2"/>
          <c:w val="0.81651430317353391"/>
          <c:h val="0.76401471341344873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'[Copy of Графикони - 4Q2011.xlsx]9'!$A$117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50" b="1">
                    <a:latin typeface="+mn-lt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'[Copy of Графикони - 4Q2011.xlsx]9'!$F$17:$H$17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'[Copy of Графикони - 4Q2011.xlsx]9'!$F$23:$H$23</c:f>
              <c:numCache>
                <c:formatCode>#,##0</c:formatCode>
                <c:ptCount val="3"/>
                <c:pt idx="0">
                  <c:v>411895.05752377107</c:v>
                </c:pt>
                <c:pt idx="1">
                  <c:v>109539.93988331055</c:v>
                </c:pt>
                <c:pt idx="2">
                  <c:v>1073700.1793111071</c:v>
                </c:pt>
              </c:numCache>
            </c:numRef>
          </c:val>
        </c:ser>
        <c:ser>
          <c:idx val="3"/>
          <c:order val="1"/>
          <c:tx>
            <c:strRef>
              <c:f>'[Copy of Графикони - 4Q2011.xlsx]9'!$A$116</c:f>
              <c:strCache>
                <c:ptCount val="1"/>
                <c:pt idx="0">
                  <c:v>Claims provisions</c:v>
                </c:pt>
              </c:strCache>
            </c:strRef>
          </c:tx>
          <c:spPr>
            <a:solidFill>
              <a:srgbClr val="FABCBD"/>
            </a:solidFill>
          </c:spPr>
          <c:invertIfNegative val="0"/>
          <c:dLbls>
            <c:txPr>
              <a:bodyPr/>
              <a:lstStyle/>
              <a:p>
                <a:pPr>
                  <a:defRPr sz="1050" b="1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'[Copy of Графикони - 4Q2011.xlsx]9'!$F$17:$H$17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'[Copy of Графикони - 4Q2011.xlsx]9'!$F$22:$H$22</c:f>
              <c:numCache>
                <c:formatCode>#,##0</c:formatCode>
                <c:ptCount val="3"/>
                <c:pt idx="0">
                  <c:v>38733363.88479314</c:v>
                </c:pt>
                <c:pt idx="1">
                  <c:v>42164390.45285847</c:v>
                </c:pt>
                <c:pt idx="2">
                  <c:v>48031286.958083794</c:v>
                </c:pt>
              </c:numCache>
            </c:numRef>
          </c:val>
        </c:ser>
        <c:ser>
          <c:idx val="1"/>
          <c:order val="2"/>
          <c:tx>
            <c:strRef>
              <c:f>'[Copy of Графикони - 4Q2011.xlsx]9'!$A$114</c:f>
              <c:strCache>
                <c:ptCount val="1"/>
                <c:pt idx="0">
                  <c:v>Unearned premium</c:v>
                </c:pt>
              </c:strCache>
            </c:strRef>
          </c:tx>
          <c:spPr>
            <a:solidFill>
              <a:srgbClr val="D93F4E"/>
            </a:solidFill>
          </c:spPr>
          <c:invertIfNegative val="0"/>
          <c:dLbls>
            <c:txPr>
              <a:bodyPr/>
              <a:lstStyle/>
              <a:p>
                <a:pPr>
                  <a:defRPr sz="1050" b="1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'[Copy of Графикони - 4Q2011.xlsx]9'!$F$17:$H$17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'[Copy of Графикони - 4Q2011.xlsx]9'!$F$20:$H$20</c:f>
              <c:numCache>
                <c:formatCode>#,##0</c:formatCode>
                <c:ptCount val="3"/>
                <c:pt idx="0">
                  <c:v>35888400.291317217</c:v>
                </c:pt>
                <c:pt idx="1">
                  <c:v>37006309.47252401</c:v>
                </c:pt>
                <c:pt idx="2">
                  <c:v>41373955.136458516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329024"/>
        <c:axId val="149330560"/>
      </c:barChart>
      <c:catAx>
        <c:axId val="14932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9330560"/>
        <c:crosses val="autoZero"/>
        <c:auto val="1"/>
        <c:lblAlgn val="ctr"/>
        <c:lblOffset val="100"/>
        <c:noMultiLvlLbl val="0"/>
      </c:catAx>
      <c:valAx>
        <c:axId val="149330560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932902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5676739731857844E-2"/>
                <c:y val="0.43647252771089562"/>
              </c:manualLayout>
            </c:layout>
            <c:tx>
              <c:rich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r>
                    <a:rPr lang="en-US" b="1">
                      <a:latin typeface="Arial" pitchFamily="34" charset="0"/>
                      <a:cs typeface="Arial" pitchFamily="34" charset="0"/>
                    </a:rPr>
                    <a:t> million EUR</a:t>
                  </a:r>
                </a:p>
              </c:rich>
            </c:tx>
          </c:dispUnitsLbl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3192218603270427E-2"/>
          <c:y val="0.90400663760005207"/>
          <c:w val="0.75055974127514391"/>
          <c:h val="9.5993362399947935E-2"/>
        </c:manualLayout>
      </c:layout>
      <c:overlay val="0"/>
      <c:txPr>
        <a:bodyPr/>
        <a:lstStyle/>
        <a:p>
          <a:pPr>
            <a:defRPr sz="8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AC C Times"/>
          <a:ea typeface="MAC C Times"/>
          <a:cs typeface="MAC C Times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66703699588935"/>
          <c:y val="3.6121510607836034E-2"/>
          <c:w val="0.82378180202199758"/>
          <c:h val="0.82011046890386907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'9'!$A$117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cat>
            <c:numRef>
              <c:f>'9'!$F$63:$H$63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'9'!$F$69:$H$69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220.63557090185523</c:v>
                </c:pt>
              </c:numCache>
            </c:numRef>
          </c:val>
        </c:ser>
        <c:ser>
          <c:idx val="3"/>
          <c:order val="1"/>
          <c:tx>
            <c:strRef>
              <c:f>'9'!$A$116</c:f>
              <c:strCache>
                <c:ptCount val="1"/>
                <c:pt idx="0">
                  <c:v>Claims provisions</c:v>
                </c:pt>
              </c:strCache>
            </c:strRef>
          </c:tx>
          <c:spPr>
            <a:solidFill>
              <a:srgbClr val="FABCBD"/>
            </a:solidFill>
          </c:spPr>
          <c:invertIfNegative val="0"/>
          <c:cat>
            <c:numRef>
              <c:f>'9'!$F$63:$H$63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'9'!$F$68:$H$68</c:f>
              <c:numCache>
                <c:formatCode>#,##0</c:formatCode>
                <c:ptCount val="3"/>
                <c:pt idx="0">
                  <c:v>125313.2173257122</c:v>
                </c:pt>
                <c:pt idx="1">
                  <c:v>107403.98808710976</c:v>
                </c:pt>
                <c:pt idx="2">
                  <c:v>280379.71524810937</c:v>
                </c:pt>
              </c:numCache>
            </c:numRef>
          </c:val>
        </c:ser>
        <c:ser>
          <c:idx val="1"/>
          <c:order val="2"/>
          <c:tx>
            <c:strRef>
              <c:f>'9'!$A$114</c:f>
              <c:strCache>
                <c:ptCount val="1"/>
                <c:pt idx="0">
                  <c:v>Unearned premium</c:v>
                </c:pt>
              </c:strCache>
            </c:strRef>
          </c:tx>
          <c:spPr>
            <a:solidFill>
              <a:srgbClr val="D93F4E"/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-5.50964187327823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'9'!$F$63:$H$63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'9'!$F$66:$H$66</c:f>
              <c:numCache>
                <c:formatCode>#,##0</c:formatCode>
                <c:ptCount val="3"/>
                <c:pt idx="0">
                  <c:v>1209695.0898343772</c:v>
                </c:pt>
                <c:pt idx="1">
                  <c:v>1429382.1001020919</c:v>
                </c:pt>
                <c:pt idx="2">
                  <c:v>284786.74495880562</c:v>
                </c:pt>
              </c:numCache>
            </c:numRef>
          </c:val>
        </c:ser>
        <c:ser>
          <c:idx val="0"/>
          <c:order val="3"/>
          <c:tx>
            <c:strRef>
              <c:f>'9'!$A$91</c:f>
              <c:strCache>
                <c:ptCount val="1"/>
                <c:pt idx="0">
                  <c:v>Mathematical reserve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50" b="1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'9'!$F$63:$H$63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'9'!$F$67:$H$67</c:f>
              <c:numCache>
                <c:formatCode>#,##0</c:formatCode>
                <c:ptCount val="3"/>
                <c:pt idx="0">
                  <c:v>6344715.2318526758</c:v>
                </c:pt>
                <c:pt idx="1">
                  <c:v>8803309.6311035678</c:v>
                </c:pt>
                <c:pt idx="2">
                  <c:v>14054093.170246387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2145920"/>
        <c:axId val="152147456"/>
      </c:barChart>
      <c:catAx>
        <c:axId val="15214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2147456"/>
        <c:crosses val="autoZero"/>
        <c:auto val="1"/>
        <c:lblAlgn val="ctr"/>
        <c:lblOffset val="100"/>
        <c:noMultiLvlLbl val="0"/>
      </c:catAx>
      <c:valAx>
        <c:axId val="152147456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214592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9.3222908889376878E-3"/>
                <c:y val="0.4226984230277"/>
              </c:manualLayout>
            </c:layout>
            <c:tx>
              <c:rich>
                <a:bodyPr/>
                <a:lstStyle/>
                <a:p>
                  <a:pPr>
                    <a:defRPr b="1">
                      <a:latin typeface="Arial" pitchFamily="34" charset="0"/>
                      <a:cs typeface="Arial" pitchFamily="34" charset="0"/>
                    </a:defRPr>
                  </a:pPr>
                  <a:r>
                    <a:rPr lang="en-US" b="1">
                      <a:latin typeface="Arial" pitchFamily="34" charset="0"/>
                      <a:cs typeface="Arial" pitchFamily="34" charset="0"/>
                    </a:rPr>
                    <a:t> million EUR</a:t>
                  </a:r>
                </a:p>
              </c:rich>
            </c:tx>
          </c:dispUnitsLbl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8682368625708252E-2"/>
          <c:y val="0.92615390742747661"/>
          <c:w val="0.83910787690256639"/>
          <c:h val="7.2776405988720996E-2"/>
        </c:manualLayout>
      </c:layout>
      <c:overlay val="0"/>
      <c:txPr>
        <a:bodyPr/>
        <a:lstStyle/>
        <a:p>
          <a:pPr>
            <a:defRPr sz="8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AC C Times"/>
          <a:ea typeface="MAC C Times"/>
          <a:cs typeface="MAC C Times"/>
        </a:defRPr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69251968503937E-2"/>
          <c:y val="0.19709102370268039"/>
          <c:w val="0.61245580201233674"/>
          <c:h val="0.61245580201233674"/>
        </c:manualLayout>
      </c:layout>
      <c:pieChart>
        <c:varyColors val="1"/>
        <c:ser>
          <c:idx val="0"/>
          <c:order val="0"/>
          <c:explosion val="25"/>
          <c:dLbls>
            <c:dLbl>
              <c:idx val="2"/>
              <c:layout>
                <c:manualLayout>
                  <c:x val="3.0136608752873613E-2"/>
                  <c:y val="4.44238117722202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'Вложувања на ТР и МР'!$B$6:$B$11</c:f>
              <c:strCache>
                <c:ptCount val="6"/>
                <c:pt idx="0">
                  <c:v>Bank accounts and deposits</c:v>
                </c:pt>
                <c:pt idx="1">
                  <c:v>Government securities</c:v>
                </c:pt>
                <c:pt idx="2">
                  <c:v>Shares</c:v>
                </c:pt>
                <c:pt idx="3">
                  <c:v>Corporate bond</c:v>
                </c:pt>
                <c:pt idx="4">
                  <c:v>Investment funds</c:v>
                </c:pt>
                <c:pt idx="5">
                  <c:v>Other</c:v>
                </c:pt>
              </c:strCache>
            </c:strRef>
          </c:cat>
          <c:val>
            <c:numRef>
              <c:f>'Вложувања на ТР и МР'!$I$6:$I$11</c:f>
              <c:numCache>
                <c:formatCode>#,##0</c:formatCode>
                <c:ptCount val="6"/>
                <c:pt idx="0">
                  <c:v>2695411</c:v>
                </c:pt>
                <c:pt idx="1">
                  <c:v>1530105</c:v>
                </c:pt>
                <c:pt idx="2">
                  <c:v>138854</c:v>
                </c:pt>
                <c:pt idx="3">
                  <c:v>80221</c:v>
                </c:pt>
                <c:pt idx="4">
                  <c:v>53889</c:v>
                </c:pt>
                <c:pt idx="5">
                  <c:v>357401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9425669875064386E-2"/>
          <c:y val="0.15977366177382049"/>
          <c:w val="0.59685438991627193"/>
          <c:h val="0.74444767778768772"/>
        </c:manualLayout>
      </c:layout>
      <c:pieChart>
        <c:varyColors val="1"/>
        <c:ser>
          <c:idx val="0"/>
          <c:order val="0"/>
          <c:explosion val="25"/>
          <c:dLbls>
            <c:numFmt formatCode="0.00%" sourceLinked="0"/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'Вложувања на ТР и МР'!$B$14:$B$19</c:f>
              <c:strCache>
                <c:ptCount val="6"/>
                <c:pt idx="0">
                  <c:v>Bank accounts and deposits</c:v>
                </c:pt>
                <c:pt idx="1">
                  <c:v>Government securities</c:v>
                </c:pt>
                <c:pt idx="2">
                  <c:v>Shares</c:v>
                </c:pt>
                <c:pt idx="3">
                  <c:v>Corporate bond</c:v>
                </c:pt>
                <c:pt idx="4">
                  <c:v>Investment funds</c:v>
                </c:pt>
                <c:pt idx="5">
                  <c:v>Other</c:v>
                </c:pt>
              </c:strCache>
            </c:strRef>
          </c:cat>
          <c:val>
            <c:numRef>
              <c:f>'Вложувања на ТР и МР'!$I$14:$I$19</c:f>
              <c:numCache>
                <c:formatCode>#,##0</c:formatCode>
                <c:ptCount val="6"/>
                <c:pt idx="0">
                  <c:v>237597</c:v>
                </c:pt>
                <c:pt idx="1">
                  <c:v>678435</c:v>
                </c:pt>
                <c:pt idx="5">
                  <c:v>8015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0.03774</cdr:x>
      <cdr:y>0.11615</cdr:y>
    </cdr:from>
    <cdr:to>
      <cdr:x>0.37692</cdr:x>
      <cdr:y>0.22141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360040"/>
          <a:ext cx="1294454" cy="3262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baseline="0" dirty="0"/>
            <a:t>2011</a:t>
          </a:r>
          <a:endParaRPr lang="en-US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0.19363</cdr:x>
      <cdr:y>0.14406</cdr:y>
    </cdr:from>
    <cdr:to>
      <cdr:x>0.34216</cdr:x>
      <cdr:y>0.206</cdr:y>
    </cdr:to>
    <cdr:sp macro="" textlink="">
      <cdr:nvSpPr>
        <cdr:cNvPr id="17" name="Rectangle 1"/>
        <cdr:cNvSpPr/>
      </cdr:nvSpPr>
      <cdr:spPr>
        <a:xfrm xmlns:a="http://schemas.openxmlformats.org/drawingml/2006/main">
          <a:off x="1091826" y="664118"/>
          <a:ext cx="837531" cy="28555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>
              <a:solidFill>
                <a:sysClr val="windowText" lastClr="000000"/>
              </a:solidFill>
            </a:rPr>
            <a:t>75</a:t>
          </a:r>
        </a:p>
      </cdr:txBody>
    </cdr:sp>
  </cdr:relSizeAnchor>
  <cdr:relSizeAnchor xmlns:cdr="http://schemas.openxmlformats.org/drawingml/2006/chartDrawing">
    <cdr:from>
      <cdr:x>0.46876</cdr:x>
      <cdr:y>0.11074</cdr:y>
    </cdr:from>
    <cdr:to>
      <cdr:x>0.6173</cdr:x>
      <cdr:y>0.17268</cdr:y>
    </cdr:to>
    <cdr:sp macro="" textlink="">
      <cdr:nvSpPr>
        <cdr:cNvPr id="18" name="Rectangle 2"/>
        <cdr:cNvSpPr/>
      </cdr:nvSpPr>
      <cdr:spPr>
        <a:xfrm xmlns:a="http://schemas.openxmlformats.org/drawingml/2006/main">
          <a:off x="2643271" y="510507"/>
          <a:ext cx="837588" cy="28555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>
              <a:solidFill>
                <a:sysClr val="windowText" lastClr="000000"/>
              </a:solidFill>
            </a:rPr>
            <a:t>79</a:t>
          </a:r>
        </a:p>
      </cdr:txBody>
    </cdr:sp>
  </cdr:relSizeAnchor>
  <cdr:relSizeAnchor xmlns:cdr="http://schemas.openxmlformats.org/drawingml/2006/chartDrawing">
    <cdr:from>
      <cdr:x>0.72648</cdr:x>
      <cdr:y>0.04199</cdr:y>
    </cdr:from>
    <cdr:to>
      <cdr:x>0.87501</cdr:x>
      <cdr:y>0.10393</cdr:y>
    </cdr:to>
    <cdr:sp macro="" textlink="">
      <cdr:nvSpPr>
        <cdr:cNvPr id="19" name="Rectangle 3"/>
        <cdr:cNvSpPr/>
      </cdr:nvSpPr>
      <cdr:spPr>
        <a:xfrm xmlns:a="http://schemas.openxmlformats.org/drawingml/2006/main">
          <a:off x="4096465" y="193570"/>
          <a:ext cx="837531" cy="28555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>
              <a:solidFill>
                <a:sysClr val="windowText" lastClr="000000"/>
              </a:solidFill>
            </a:rPr>
            <a:t>90</a:t>
          </a:r>
        </a:p>
      </cdr:txBody>
    </cdr:sp>
  </cdr:relSizeAnchor>
  <cdr:relSizeAnchor xmlns:cdr="http://schemas.openxmlformats.org/drawingml/2006/chartDrawing">
    <cdr:from>
      <cdr:x>0.61993</cdr:x>
      <cdr:y>0.22934</cdr:y>
    </cdr:from>
    <cdr:to>
      <cdr:x>0.74493</cdr:x>
      <cdr:y>0.34711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3495674" y="1057275"/>
          <a:ext cx="704850" cy="54292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0.57692</cdr:x>
      <cdr:y>0.21901</cdr:y>
    </cdr:from>
    <cdr:to>
      <cdr:x>0.75</cdr:x>
      <cdr:y>0.29132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160241" y="946228"/>
          <a:ext cx="648072" cy="3124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ysClr val="windowText" lastClr="000000"/>
              </a:solidFill>
            </a:rPr>
            <a:t>14,1%</a:t>
          </a:r>
        </a:p>
      </cdr:txBody>
    </cdr:sp>
  </cdr:relSizeAnchor>
  <cdr:relSizeAnchor xmlns:cdr="http://schemas.openxmlformats.org/drawingml/2006/chartDrawing">
    <cdr:from>
      <cdr:x>0.32692</cdr:x>
      <cdr:y>0.41667</cdr:y>
    </cdr:from>
    <cdr:to>
      <cdr:x>0.54789</cdr:x>
      <cdr:y>0.48215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1224136" y="1800200"/>
          <a:ext cx="827398" cy="2829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ysClr val="windowText" lastClr="000000"/>
              </a:solidFill>
            </a:rPr>
            <a:t>5,7%</a:t>
          </a:r>
        </a:p>
      </cdr:txBody>
    </cdr:sp>
  </cdr:relSizeAnchor>
  <cdr:relSizeAnchor xmlns:cdr="http://schemas.openxmlformats.org/drawingml/2006/chartDrawing">
    <cdr:from>
      <cdr:x>0.3387</cdr:x>
      <cdr:y>0.42133</cdr:y>
    </cdr:from>
    <cdr:to>
      <cdr:x>0.4637</cdr:x>
      <cdr:y>0.5391</cdr:y>
    </cdr:to>
    <cdr:cxnSp macro="">
      <cdr:nvCxnSpPr>
        <cdr:cNvPr id="8" name="Straight Arrow Connector 7"/>
        <cdr:cNvCxnSpPr/>
      </cdr:nvCxnSpPr>
      <cdr:spPr>
        <a:xfrm xmlns:a="http://schemas.openxmlformats.org/drawingml/2006/main" flipV="1">
          <a:off x="1296144" y="2016224"/>
          <a:ext cx="478346" cy="56357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0.1856</cdr:x>
      <cdr:y>0.39199</cdr:y>
    </cdr:from>
    <cdr:to>
      <cdr:x>0.33413</cdr:x>
      <cdr:y>0.45393</cdr:y>
    </cdr:to>
    <cdr:sp macro="" textlink="">
      <cdr:nvSpPr>
        <cdr:cNvPr id="17" name="Rectangle 1"/>
        <cdr:cNvSpPr/>
      </cdr:nvSpPr>
      <cdr:spPr>
        <a:xfrm xmlns:a="http://schemas.openxmlformats.org/drawingml/2006/main">
          <a:off x="1260475" y="1807118"/>
          <a:ext cx="1008715" cy="28555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>
              <a:solidFill>
                <a:sysClr val="windowText" lastClr="000000"/>
              </a:solidFill>
            </a:rPr>
            <a:t>7</a:t>
          </a:r>
        </a:p>
      </cdr:txBody>
    </cdr:sp>
  </cdr:relSizeAnchor>
  <cdr:relSizeAnchor xmlns:cdr="http://schemas.openxmlformats.org/drawingml/2006/chartDrawing">
    <cdr:from>
      <cdr:x>0.46</cdr:x>
      <cdr:y>0.23214</cdr:y>
    </cdr:from>
    <cdr:to>
      <cdr:x>0.60854</cdr:x>
      <cdr:y>0.29408</cdr:y>
    </cdr:to>
    <cdr:sp macro="" textlink="">
      <cdr:nvSpPr>
        <cdr:cNvPr id="18" name="Rectangle 2"/>
        <cdr:cNvSpPr/>
      </cdr:nvSpPr>
      <cdr:spPr>
        <a:xfrm xmlns:a="http://schemas.openxmlformats.org/drawingml/2006/main">
          <a:off x="1656184" y="936104"/>
          <a:ext cx="534803" cy="24977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>
              <a:solidFill>
                <a:sysClr val="windowText" lastClr="000000"/>
              </a:solidFill>
            </a:rPr>
            <a:t>10</a:t>
          </a:r>
        </a:p>
      </cdr:txBody>
    </cdr:sp>
  </cdr:relSizeAnchor>
  <cdr:relSizeAnchor xmlns:cdr="http://schemas.openxmlformats.org/drawingml/2006/chartDrawing">
    <cdr:from>
      <cdr:x>0.72137</cdr:x>
      <cdr:y>0.07091</cdr:y>
    </cdr:from>
    <cdr:to>
      <cdr:x>0.8699</cdr:x>
      <cdr:y>0.13285</cdr:y>
    </cdr:to>
    <cdr:sp macro="" textlink="">
      <cdr:nvSpPr>
        <cdr:cNvPr id="19" name="Rectangle 3"/>
        <cdr:cNvSpPr/>
      </cdr:nvSpPr>
      <cdr:spPr>
        <a:xfrm xmlns:a="http://schemas.openxmlformats.org/drawingml/2006/main">
          <a:off x="4899044" y="326920"/>
          <a:ext cx="1008715" cy="28555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>
              <a:solidFill>
                <a:sysClr val="windowText" lastClr="000000"/>
              </a:solidFill>
            </a:rPr>
            <a:t>14</a:t>
          </a:r>
        </a:p>
      </cdr:txBody>
    </cdr:sp>
  </cdr:relSizeAnchor>
  <cdr:relSizeAnchor xmlns:cdr="http://schemas.openxmlformats.org/drawingml/2006/chartDrawing">
    <cdr:from>
      <cdr:x>0.33333</cdr:x>
      <cdr:y>0.53581</cdr:y>
    </cdr:from>
    <cdr:to>
      <cdr:x>0.46879</cdr:x>
      <cdr:y>0.63705</cdr:y>
    </cdr:to>
    <cdr:cxnSp macro="">
      <cdr:nvCxnSpPr>
        <cdr:cNvPr id="5" name="Straight Arrow Connector 4"/>
        <cdr:cNvCxnSpPr/>
      </cdr:nvCxnSpPr>
      <cdr:spPr>
        <a:xfrm xmlns:a="http://schemas.openxmlformats.org/drawingml/2006/main" flipV="1">
          <a:off x="1593850" y="2470150"/>
          <a:ext cx="647700" cy="46672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0.59827</cdr:x>
      <cdr:y>0.3416</cdr:y>
    </cdr:from>
    <cdr:to>
      <cdr:x>0.74568</cdr:x>
      <cdr:y>0.45937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2860675" y="1574800"/>
          <a:ext cx="704850" cy="54292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</cdr:x>
      <cdr:y>0.50943</cdr:y>
    </cdr:from>
    <cdr:to>
      <cdr:x>0.46142</cdr:x>
      <cdr:y>0.57004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1008112" y="1944215"/>
          <a:ext cx="653185" cy="2313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ysClr val="windowText" lastClr="000000"/>
              </a:solidFill>
            </a:rPr>
            <a:t>34,6%</a:t>
          </a:r>
        </a:p>
      </cdr:txBody>
    </cdr:sp>
  </cdr:relSizeAnchor>
  <cdr:relSizeAnchor xmlns:cdr="http://schemas.openxmlformats.org/drawingml/2006/chartDrawing">
    <cdr:from>
      <cdr:x>0.56</cdr:x>
      <cdr:y>0.33962</cdr:y>
    </cdr:from>
    <cdr:to>
      <cdr:x>0.74596</cdr:x>
      <cdr:y>0.40023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2016224" y="1296143"/>
          <a:ext cx="669531" cy="2313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ysClr val="windowText" lastClr="000000"/>
              </a:solidFill>
            </a:rPr>
            <a:t>41,4%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26296-D416-4585-A815-9C9D4C044029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617F-BAD9-4503-B20E-94BFBBE0247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975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CE9F9-7BAE-4AA1-89CA-32EAE53F2B99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0BD4-1D2B-4504-9693-7BD2112F788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916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38653-A775-4D0B-9568-7A4DCAE62050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79899-B711-4A85-9938-E81E23CE050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05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2F37-B3FA-40E2-B1B9-CCFFC22905C2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82947-9853-4C92-BF95-75A4DE38999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820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EBD9E-5525-4B98-8E1A-060A143D0B15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F86E9-B821-4AC2-9183-D20DD404B08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244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0872B-E37D-4EE1-83BB-551E5ED917ED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158D-26DA-47AF-90A6-DC27B297409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023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431E-4158-4228-A77C-837A1F786D65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A0F1-D919-4E9F-9FBE-470DEF0D50C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80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C542-357A-4751-BA38-264A22E3C016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FBEA-58D7-4A12-8D33-32A9C56EC85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019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0DC1-19FB-4B48-9805-D601AC3AA513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78211-86AE-4D7D-8F43-AFDA5646309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969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03A0F-6321-416F-ADC4-0D68FF92E2FD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9AA9E-5C15-4275-940B-0593DF94716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054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D5397-7A72-471C-881B-C45AD571CA06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DFE0-25A4-4FE7-9202-36065C8D552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210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BA87A0-733F-487E-938C-6B2FF33850F9}" type="datetimeFigureOut">
              <a:rPr lang="hr-HR"/>
              <a:pPr>
                <a:defRPr/>
              </a:pPr>
              <a:t>29.5.2012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D09372-E722-4169-8D0F-8B96E0ADBCE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6.xml"/><Relationship Id="rId5" Type="http://schemas.openxmlformats.org/officeDocument/2006/relationships/image" Target="../media/image4.png"/><Relationship Id="rId4" Type="http://schemas.openxmlformats.org/officeDocument/2006/relationships/oleObject" Target="../embeddings/Microsoft_Excel_97-2003_Worksheet3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oleObject" Target="../embeddings/Microsoft_Excel_97-2003_Worksheet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Microsoft_Excel_97-2003_Worksheet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Insurance Market in Republic of Macedonia in 2011</a:t>
            </a:r>
            <a:endParaRPr lang="hr-H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853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Technical provisions – non life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26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385826"/>
              </p:ext>
            </p:extLst>
          </p:nvPr>
        </p:nvGraphicFramePr>
        <p:xfrm>
          <a:off x="539552" y="2780928"/>
          <a:ext cx="3960118" cy="3251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r:id="rId4" imgW="4572396" imgH="4170025" progId="Excel.Chart.8">
                  <p:embed/>
                </p:oleObj>
              </mc:Choice>
              <mc:Fallback>
                <p:oleObj r:id="rId4" imgW="4572396" imgH="4170025" progId="Excel.Chart.8">
                  <p:embed/>
                  <p:pic>
                    <p:nvPicPr>
                      <p:cNvPr id="0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780928"/>
                        <a:ext cx="3960118" cy="3251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628935"/>
              </p:ext>
            </p:extLst>
          </p:nvPr>
        </p:nvGraphicFramePr>
        <p:xfrm>
          <a:off x="4860032" y="2852936"/>
          <a:ext cx="381642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539750" y="1916113"/>
          <a:ext cx="8229600" cy="73025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14800"/>
                <a:gridCol w="4114800"/>
              </a:tblGrid>
              <a:tr h="73025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Trend</a:t>
                      </a:r>
                      <a:endParaRPr lang="en-US" sz="1800" dirty="0"/>
                    </a:p>
                  </a:txBody>
                  <a:tcPr marT="45623" marB="456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Investments covering Technical provisions</a:t>
                      </a:r>
                      <a:endParaRPr lang="en-US" sz="1800" dirty="0"/>
                    </a:p>
                  </a:txBody>
                  <a:tcPr marT="45623" marB="456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Technical and Mathematical provisions –life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68313" y="1773238"/>
          <a:ext cx="8229600" cy="73025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14800"/>
                <a:gridCol w="4114800"/>
              </a:tblGrid>
              <a:tr h="73025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Trend</a:t>
                      </a:r>
                      <a:endParaRPr lang="en-US" sz="1800" dirty="0"/>
                    </a:p>
                  </a:txBody>
                  <a:tcPr marT="45623" marB="456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Investments covering Technical and Mathematical provisions</a:t>
                      </a:r>
                      <a:endParaRPr lang="en-US" sz="1800" dirty="0"/>
                    </a:p>
                  </a:txBody>
                  <a:tcPr marT="45623" marB="45623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060614"/>
              </p:ext>
            </p:extLst>
          </p:nvPr>
        </p:nvGraphicFramePr>
        <p:xfrm>
          <a:off x="4860032" y="2708920"/>
          <a:ext cx="374441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300" name="Content Placeholder 3"/>
          <p:cNvGraphicFramePr>
            <a:graphicFrameLocks noGrp="1"/>
          </p:cNvGraphicFramePr>
          <p:nvPr>
            <p:ph idx="1"/>
          </p:nvPr>
        </p:nvGraphicFramePr>
        <p:xfrm>
          <a:off x="468313" y="2657475"/>
          <a:ext cx="3959225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r:id="rId5" imgW="4645555" imgH="3517697" progId="Excel.Chart.8">
                  <p:embed/>
                </p:oleObj>
              </mc:Choice>
              <mc:Fallback>
                <p:oleObj r:id="rId5" imgW="4645555" imgH="3517697" progId="Excel.Char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657475"/>
                        <a:ext cx="3959225" cy="351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137501"/>
              </p:ext>
            </p:extLst>
          </p:nvPr>
        </p:nvGraphicFramePr>
        <p:xfrm>
          <a:off x="683568" y="1772816"/>
          <a:ext cx="7560840" cy="254706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61398"/>
                <a:gridCol w="3499442"/>
              </a:tblGrid>
              <a:tr h="30404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u="none" strike="noStrike" dirty="0">
                          <a:effectLst/>
                        </a:rPr>
                        <a:t>Distribution </a:t>
                      </a:r>
                      <a:r>
                        <a:rPr lang="en-US" sz="1500" b="1" u="none" strike="noStrike" dirty="0" smtClean="0">
                          <a:effectLst/>
                        </a:rPr>
                        <a:t>channels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u="none" strike="noStrike" dirty="0">
                          <a:effectLst/>
                        </a:rPr>
                        <a:t>% of GWP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376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>
                          <a:effectLst/>
                        </a:rPr>
                        <a:t>Direct sales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>
                          <a:effectLst/>
                        </a:rPr>
                        <a:t>45,69%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672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>
                          <a:effectLst/>
                        </a:rPr>
                        <a:t>Insurance </a:t>
                      </a:r>
                      <a:r>
                        <a:rPr lang="en-US" sz="1500" u="none" strike="noStrike" dirty="0" smtClean="0">
                          <a:effectLst/>
                        </a:rPr>
                        <a:t>brokerage </a:t>
                      </a:r>
                      <a:r>
                        <a:rPr lang="en-US" sz="1500" u="none" strike="noStrike" dirty="0">
                          <a:effectLst/>
                        </a:rPr>
                        <a:t>companies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>
                          <a:effectLst/>
                        </a:rPr>
                        <a:t>20,71%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4573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>
                          <a:effectLst/>
                        </a:rPr>
                        <a:t>Tourists agencies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>
                          <a:effectLst/>
                        </a:rPr>
                        <a:t>0,52%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414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>
                          <a:effectLst/>
                        </a:rPr>
                        <a:t>Banks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 smtClean="0">
                          <a:effectLst/>
                        </a:rPr>
                        <a:t>1,00%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376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>
                          <a:effectLst/>
                        </a:rPr>
                        <a:t>Insurance agencies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>
                          <a:effectLst/>
                        </a:rPr>
                        <a:t>4,55%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376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kern="1200" dirty="0" smtClean="0">
                          <a:effectLst/>
                        </a:rPr>
                        <a:t>Car dealers stores</a:t>
                      </a:r>
                      <a:endParaRPr lang="en-US" sz="15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>
                          <a:effectLst/>
                        </a:rPr>
                        <a:t>0,44%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672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>
                          <a:effectLst/>
                        </a:rPr>
                        <a:t>Insurance agents- natural persons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>
                          <a:effectLst/>
                        </a:rPr>
                        <a:t>23,12%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7072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>
                          <a:effectLst/>
                        </a:rPr>
                        <a:t>Other distribution </a:t>
                      </a:r>
                      <a:r>
                        <a:rPr lang="en-US" sz="1500" u="none" strike="noStrike" dirty="0" smtClean="0">
                          <a:effectLst/>
                        </a:rPr>
                        <a:t>channels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>
                          <a:effectLst/>
                        </a:rPr>
                        <a:t>3,97%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  <a:tr h="2376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Total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  <a:tc>
                  <a:txBody>
                    <a:bodyPr/>
                    <a:lstStyle/>
                    <a:p>
                      <a:pPr lvl="0" algn="r" rtl="0" fontAlgn="ctr"/>
                      <a:r>
                        <a:rPr lang="en-US" sz="1500" u="none" strike="noStrike" dirty="0" smtClean="0">
                          <a:effectLst/>
                        </a:rPr>
                        <a:t>100,00%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3" marR="9053" marT="9049" marB="0" anchor="ctr"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620386"/>
              </p:ext>
            </p:extLst>
          </p:nvPr>
        </p:nvGraphicFramePr>
        <p:xfrm>
          <a:off x="1403648" y="4725144"/>
          <a:ext cx="5976664" cy="122555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6003"/>
                <a:gridCol w="1519225"/>
                <a:gridCol w="1011436"/>
              </a:tblGrid>
              <a:tr h="45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</a:rPr>
                        <a:t>Technical coefficients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2011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2010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</a:tr>
              <a:tr h="255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Claims ratio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57.45%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62.59%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</a:tr>
              <a:tr h="255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Expenses ratio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42.60%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41.85%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</a:tr>
              <a:tr h="255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 smtClean="0">
                          <a:effectLst/>
                        </a:rPr>
                        <a:t>Combined </a:t>
                      </a:r>
                      <a:r>
                        <a:rPr lang="en-US" sz="1500" u="none" strike="noStrike" dirty="0">
                          <a:effectLst/>
                        </a:rPr>
                        <a:t>ratio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100.10%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104.44%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4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Intermediation and Technical Coefficients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Project activities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088"/>
          </a:xfrm>
        </p:spPr>
        <p:txBody>
          <a:bodyPr/>
          <a:lstStyle/>
          <a:p>
            <a:pPr>
              <a:defRPr/>
            </a:pPr>
            <a:r>
              <a:rPr lang="en-US" sz="2800" b="1" u="sng" dirty="0">
                <a:cs typeface="Calibri" pitchFamily="34" charset="0"/>
              </a:rPr>
              <a:t>Ongoing projects:</a:t>
            </a:r>
          </a:p>
          <a:p>
            <a:pPr marL="0" indent="0">
              <a:buFontTx/>
              <a:buNone/>
              <a:defRPr/>
            </a:pPr>
            <a:endParaRPr lang="en-US" sz="2800" b="1" u="sng" dirty="0">
              <a:cs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800" dirty="0">
                <a:cs typeface="Calibri" pitchFamily="34" charset="0"/>
              </a:rPr>
              <a:t>Liberalization on the market for the compulsory MTPL insurance;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800" dirty="0">
                <a:cs typeface="Calibri" pitchFamily="34" charset="0"/>
              </a:rPr>
              <a:t>Regional project for development of the markets for weather and catastrophe risk insurance in Southeastern Europe;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cooperation- important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8531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cs typeface="Calibri" pitchFamily="34" charset="0"/>
              </a:rPr>
              <a:t>ISA was hosting:</a:t>
            </a:r>
          </a:p>
          <a:p>
            <a:r>
              <a:rPr lang="en-US" dirty="0" smtClean="0">
                <a:cs typeface="Calibri" pitchFamily="34" charset="0"/>
              </a:rPr>
              <a:t>First regional Europa Re conference- ”Developing catastrophe and weather risk markets in Southeast Europe: from concept to reality”;</a:t>
            </a:r>
          </a:p>
          <a:p>
            <a:r>
              <a:rPr lang="en-US" dirty="0" smtClean="0">
                <a:cs typeface="Calibri" pitchFamily="34" charset="0"/>
              </a:rPr>
              <a:t>”Risk Based Supervision Workshop”;</a:t>
            </a:r>
          </a:p>
          <a:p>
            <a:r>
              <a:rPr lang="en-US" dirty="0" smtClean="0">
                <a:cs typeface="Calibri" pitchFamily="34" charset="0"/>
              </a:rPr>
              <a:t>Regional </a:t>
            </a:r>
            <a:r>
              <a:rPr lang="en-US" dirty="0">
                <a:cs typeface="Calibri" pitchFamily="34" charset="0"/>
              </a:rPr>
              <a:t>Seminar </a:t>
            </a:r>
            <a:r>
              <a:rPr lang="en-US" dirty="0" smtClean="0">
                <a:cs typeface="Calibri" pitchFamily="34" charset="0"/>
              </a:rPr>
              <a:t>”Macro </a:t>
            </a:r>
            <a:r>
              <a:rPr lang="en-US" dirty="0">
                <a:cs typeface="Calibri" pitchFamily="34" charset="0"/>
              </a:rPr>
              <a:t>prudential surveillance and group wide supervision”, organized with IAIS.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1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ASO logo 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149725"/>
            <a:ext cx="3240088" cy="1916113"/>
          </a:xfrm>
          <a:noFill/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067175" y="4149725"/>
            <a:ext cx="5689600" cy="1871663"/>
          </a:xfrm>
          <a:prstGeom prst="rect">
            <a:avLst/>
          </a:prstGeom>
          <a:noFill/>
          <a:ln/>
        </p:spPr>
        <p:txBody>
          <a:bodyPr/>
          <a:lstStyle/>
          <a:p>
            <a:pPr algn="ctr">
              <a:defRPr/>
            </a:pPr>
            <a:r>
              <a:rPr lang="ru-RU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INSURANCE SUPERVISION AGENCY</a:t>
            </a:r>
            <a:endParaRPr lang="en-US" sz="1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Vasil Glavinov No.12,  TCC Plaza, 2nd floor </a:t>
            </a:r>
          </a:p>
          <a:p>
            <a:pPr algn="ctr">
              <a:defRPr/>
            </a:pPr>
            <a:r>
              <a:rPr lang="pt-BR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1000 Skopje, Macedonia</a:t>
            </a:r>
            <a:endParaRPr lang="en-US" sz="1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Tel: +389 2 3254 050 </a:t>
            </a:r>
            <a:r>
              <a:rPr lang="pt-BR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Fax:</a:t>
            </a:r>
            <a:r>
              <a:rPr lang="mk-MK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pt-BR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+389 2 3290 240</a:t>
            </a:r>
            <a:endParaRPr lang="en-US" sz="1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E-mail: contact@aso.mk</a:t>
            </a:r>
            <a:endParaRPr lang="en-US" sz="1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www.aso.mk</a:t>
            </a:r>
            <a:r>
              <a:rPr lang="en-US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9388" y="1741488"/>
            <a:ext cx="82296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Thank you!</a:t>
            </a:r>
            <a:endParaRPr lang="en-GB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marL="0" indent="0" algn="ctr">
              <a:buFontTx/>
              <a:buNone/>
              <a:defRPr/>
            </a:pPr>
            <a:endParaRPr lang="en-US" dirty="0" smtClean="0"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49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Insurance market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b="1" dirty="0">
                <a:cs typeface="Calibri" pitchFamily="34" charset="0"/>
              </a:rPr>
              <a:t>15</a:t>
            </a:r>
            <a:r>
              <a:rPr lang="en-US" dirty="0">
                <a:cs typeface="Calibri" pitchFamily="34" charset="0"/>
              </a:rPr>
              <a:t>	Insurance undertakings  (11 non-life; 4 life)</a:t>
            </a:r>
          </a:p>
          <a:p>
            <a:pPr>
              <a:spcBef>
                <a:spcPts val="0"/>
              </a:spcBef>
              <a:defRPr/>
            </a:pPr>
            <a:r>
              <a:rPr lang="en-US" b="1" dirty="0">
                <a:cs typeface="Calibri" pitchFamily="34" charset="0"/>
              </a:rPr>
              <a:t>17</a:t>
            </a:r>
            <a:r>
              <a:rPr lang="en-US" dirty="0">
                <a:cs typeface="Calibri" pitchFamily="34" charset="0"/>
              </a:rPr>
              <a:t>	Insurance brokerage companies </a:t>
            </a:r>
          </a:p>
          <a:p>
            <a:pPr>
              <a:spcBef>
                <a:spcPts val="0"/>
              </a:spcBef>
              <a:defRPr/>
            </a:pPr>
            <a:r>
              <a:rPr lang="en-US" b="1" dirty="0">
                <a:cs typeface="Calibri" pitchFamily="34" charset="0"/>
              </a:rPr>
              <a:t>  6</a:t>
            </a:r>
            <a:r>
              <a:rPr lang="en-US" dirty="0">
                <a:cs typeface="Calibri" pitchFamily="34" charset="0"/>
              </a:rPr>
              <a:t>	Insurance agencies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en-US" dirty="0" smtClean="0">
              <a:cs typeface="Calibri" pitchFamily="34" charset="0"/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en-US" dirty="0">
              <a:cs typeface="Calibri" pitchFamily="34" charset="0"/>
            </a:endParaRPr>
          </a:p>
          <a:p>
            <a:pPr marL="114300" indent="0">
              <a:lnSpc>
                <a:spcPct val="80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Insurance penetration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- GWP in % of GDP –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1,50%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(2010: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1,53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%) 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Arial" charset="0"/>
            </a:endParaRPr>
          </a:p>
          <a:p>
            <a:pPr marL="114300" indent="0">
              <a:lnSpc>
                <a:spcPct val="80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Insurance d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ensity -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GWP 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per capita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–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53,77 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euro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/capita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(2010: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51,24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)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Written Premium Ratios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91513" cy="482441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GB" b="1" dirty="0" smtClean="0">
                <a:latin typeface="Arial Narrow" pitchFamily="34" charset="0"/>
              </a:rPr>
              <a:t>Gross Written Premium </a:t>
            </a:r>
            <a:r>
              <a:rPr lang="en-US" b="1" dirty="0" smtClean="0">
                <a:latin typeface="Arial Narrow" pitchFamily="34" charset="0"/>
              </a:rPr>
              <a:t>: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en-US" b="1" dirty="0" smtClean="0">
                <a:latin typeface="Arial Narrow" pitchFamily="34" charset="0"/>
              </a:rPr>
              <a:t>	</a:t>
            </a:r>
            <a:endParaRPr lang="en-US" dirty="0" smtClean="0">
              <a:latin typeface="Arial Narrow" pitchFamily="34" charset="0"/>
            </a:endParaRPr>
          </a:p>
          <a:p>
            <a:pPr>
              <a:lnSpc>
                <a:spcPct val="80000"/>
              </a:lnSpc>
              <a:buFont typeface="Wingdings"/>
              <a:buChar char="Ø"/>
              <a:defRPr/>
            </a:pPr>
            <a:r>
              <a:rPr lang="en-US" b="1" dirty="0" smtClean="0">
                <a:latin typeface="Arial Narrow" pitchFamily="34" charset="0"/>
              </a:rPr>
              <a:t>2011: EUR 110.8 </a:t>
            </a:r>
            <a:r>
              <a:rPr lang="en-US" dirty="0" smtClean="0">
                <a:latin typeface="Arial Narrow" pitchFamily="34" charset="0"/>
              </a:rPr>
              <a:t>million</a:t>
            </a:r>
            <a:r>
              <a:rPr lang="mk-MK" dirty="0" smtClean="0">
                <a:latin typeface="Arial Narrow" pitchFamily="34" charset="0"/>
              </a:rPr>
              <a:t> (</a:t>
            </a:r>
            <a:r>
              <a:rPr lang="en-US" b="1" dirty="0" smtClean="0">
                <a:latin typeface="Arial Narrow" pitchFamily="34" charset="0"/>
              </a:rPr>
              <a:t>102.5 </a:t>
            </a:r>
            <a:r>
              <a:rPr lang="en-US" dirty="0" smtClean="0">
                <a:latin typeface="Arial Narrow" pitchFamily="34" charset="0"/>
              </a:rPr>
              <a:t>non life</a:t>
            </a:r>
            <a:r>
              <a:rPr lang="ru-RU" dirty="0" smtClean="0">
                <a:latin typeface="Arial Narrow" pitchFamily="34" charset="0"/>
              </a:rPr>
              <a:t>; </a:t>
            </a:r>
            <a:r>
              <a:rPr lang="en-US" b="1" dirty="0" smtClean="0">
                <a:latin typeface="Arial Narrow" pitchFamily="34" charset="0"/>
              </a:rPr>
              <a:t>8.2</a:t>
            </a:r>
            <a:r>
              <a:rPr lang="en-US" dirty="0" smtClean="0">
                <a:latin typeface="Arial Narrow" pitchFamily="34" charset="0"/>
              </a:rPr>
              <a:t> life</a:t>
            </a:r>
            <a:r>
              <a:rPr lang="mk-MK" dirty="0" smtClean="0">
                <a:latin typeface="Arial Narrow" pitchFamily="34" charset="0"/>
              </a:rPr>
              <a:t>)</a:t>
            </a:r>
            <a:endParaRPr lang="en-US" dirty="0" smtClean="0">
              <a:latin typeface="Arial Narrow" pitchFamily="34" charset="0"/>
            </a:endParaRPr>
          </a:p>
          <a:p>
            <a:pPr>
              <a:lnSpc>
                <a:spcPct val="80000"/>
              </a:lnSpc>
              <a:buFont typeface="Wingdings"/>
              <a:buChar char="Ø"/>
              <a:defRPr/>
            </a:pPr>
            <a:r>
              <a:rPr lang="en-US" b="1" dirty="0" smtClean="0">
                <a:latin typeface="Arial Narrow" pitchFamily="34" charset="0"/>
              </a:rPr>
              <a:t>2010: EUR 105.4 </a:t>
            </a:r>
            <a:r>
              <a:rPr lang="en-US" dirty="0" smtClean="0">
                <a:latin typeface="Arial Narrow" pitchFamily="34" charset="0"/>
              </a:rPr>
              <a:t>million</a:t>
            </a:r>
            <a:r>
              <a:rPr lang="mk-MK" dirty="0" smtClean="0">
                <a:latin typeface="Arial Narrow" pitchFamily="34" charset="0"/>
              </a:rPr>
              <a:t> (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99.6</a:t>
            </a:r>
            <a:r>
              <a:rPr lang="en-US" dirty="0" smtClean="0">
                <a:latin typeface="Arial Narrow" pitchFamily="34" charset="0"/>
              </a:rPr>
              <a:t> non life</a:t>
            </a:r>
            <a:r>
              <a:rPr lang="ru-RU" dirty="0" smtClean="0">
                <a:latin typeface="Arial Narrow" pitchFamily="34" charset="0"/>
              </a:rPr>
              <a:t>; </a:t>
            </a:r>
            <a:r>
              <a:rPr lang="en-US" b="1" dirty="0" smtClean="0">
                <a:latin typeface="Arial Narrow" pitchFamily="34" charset="0"/>
              </a:rPr>
              <a:t>5.7</a:t>
            </a:r>
            <a:r>
              <a:rPr lang="en-US" dirty="0" smtClean="0">
                <a:latin typeface="Arial Narrow" pitchFamily="34" charset="0"/>
              </a:rPr>
              <a:t> life</a:t>
            </a:r>
            <a:r>
              <a:rPr lang="mk-MK" dirty="0" smtClean="0">
                <a:latin typeface="Arial Narrow" pitchFamily="34" charset="0"/>
              </a:rPr>
              <a:t>)</a:t>
            </a:r>
            <a:endParaRPr lang="en-US" dirty="0" smtClean="0">
              <a:latin typeface="Arial Narrow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mk-MK" dirty="0" smtClean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mk-MK" dirty="0">
                <a:cs typeface="Calibri" pitchFamily="34" charset="0"/>
              </a:rPr>
              <a:t>↑  </a:t>
            </a:r>
            <a:r>
              <a:rPr lang="en-GB" dirty="0">
                <a:cs typeface="Calibri" pitchFamily="34" charset="0"/>
              </a:rPr>
              <a:t>Gross Written Premium  </a:t>
            </a:r>
            <a:r>
              <a:rPr lang="ru-RU" b="1" dirty="0" smtClean="0">
                <a:cs typeface="Calibri" pitchFamily="34" charset="0"/>
              </a:rPr>
              <a:t>1</a:t>
            </a:r>
            <a:r>
              <a:rPr lang="en-US" b="1" dirty="0">
                <a:cs typeface="Calibri" pitchFamily="34" charset="0"/>
              </a:rPr>
              <a:t>1</a:t>
            </a:r>
            <a:r>
              <a:rPr lang="ru-RU" b="1" dirty="0">
                <a:cs typeface="Calibri" pitchFamily="34" charset="0"/>
              </a:rPr>
              <a:t>/</a:t>
            </a:r>
            <a:r>
              <a:rPr lang="en-US" b="1" dirty="0">
                <a:cs typeface="Calibri" pitchFamily="34" charset="0"/>
              </a:rPr>
              <a:t> 10</a:t>
            </a:r>
            <a:r>
              <a:rPr lang="ru-RU" b="1" dirty="0">
                <a:cs typeface="Calibri" pitchFamily="34" charset="0"/>
              </a:rPr>
              <a:t>: </a:t>
            </a:r>
            <a:r>
              <a:rPr lang="en-US" b="1" dirty="0">
                <a:cs typeface="Calibri" pitchFamily="34" charset="0"/>
              </a:rPr>
              <a:t>  </a:t>
            </a:r>
            <a:r>
              <a:rPr lang="ru-RU" b="1" dirty="0">
                <a:cs typeface="Calibri" pitchFamily="34" charset="0"/>
              </a:rPr>
              <a:t>(</a:t>
            </a:r>
            <a:r>
              <a:rPr lang="en-US" b="1" dirty="0">
                <a:cs typeface="Calibri" pitchFamily="34" charset="0"/>
              </a:rPr>
              <a:t>5.16</a:t>
            </a:r>
            <a:r>
              <a:rPr lang="ru-RU" b="1" dirty="0">
                <a:cs typeface="Calibri" pitchFamily="34" charset="0"/>
              </a:rPr>
              <a:t>%)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mk-MK" dirty="0">
                <a:cs typeface="Calibri" pitchFamily="34" charset="0"/>
              </a:rPr>
              <a:t>↑  </a:t>
            </a:r>
            <a:r>
              <a:rPr lang="en-US" dirty="0">
                <a:cs typeface="Calibri" pitchFamily="34" charset="0"/>
              </a:rPr>
              <a:t>Non life premium</a:t>
            </a:r>
            <a:r>
              <a:rPr lang="mk-MK" dirty="0">
                <a:cs typeface="Calibri" pitchFamily="34" charset="0"/>
              </a:rPr>
              <a:t> </a:t>
            </a:r>
            <a:r>
              <a:rPr lang="en-US" dirty="0">
                <a:cs typeface="Calibri" pitchFamily="34" charset="0"/>
              </a:rPr>
              <a:t>		</a:t>
            </a:r>
            <a:r>
              <a:rPr lang="ru-RU" b="1" dirty="0">
                <a:cs typeface="Calibri" pitchFamily="34" charset="0"/>
              </a:rPr>
              <a:t>1</a:t>
            </a:r>
            <a:r>
              <a:rPr lang="en-US" b="1" dirty="0">
                <a:cs typeface="Calibri" pitchFamily="34" charset="0"/>
              </a:rPr>
              <a:t>1</a:t>
            </a:r>
            <a:r>
              <a:rPr lang="ru-RU" b="1" dirty="0">
                <a:cs typeface="Calibri" pitchFamily="34" charset="0"/>
              </a:rPr>
              <a:t>/</a:t>
            </a:r>
            <a:r>
              <a:rPr lang="en-US" b="1" dirty="0">
                <a:cs typeface="Calibri" pitchFamily="34" charset="0"/>
              </a:rPr>
              <a:t> 10</a:t>
            </a:r>
            <a:r>
              <a:rPr lang="ru-RU" b="1" dirty="0">
                <a:cs typeface="Calibri" pitchFamily="34" charset="0"/>
              </a:rPr>
              <a:t>: </a:t>
            </a:r>
            <a:r>
              <a:rPr lang="en-US" b="1" dirty="0">
                <a:cs typeface="Calibri" pitchFamily="34" charset="0"/>
              </a:rPr>
              <a:t>  </a:t>
            </a:r>
            <a:r>
              <a:rPr lang="ru-RU" b="1" dirty="0">
                <a:cs typeface="Calibri" pitchFamily="34" charset="0"/>
              </a:rPr>
              <a:t>(</a:t>
            </a:r>
            <a:r>
              <a:rPr lang="en-US" b="1" dirty="0">
                <a:cs typeface="Calibri" pitchFamily="34" charset="0"/>
              </a:rPr>
              <a:t>2.98</a:t>
            </a:r>
            <a:r>
              <a:rPr lang="ru-RU" b="1" dirty="0">
                <a:cs typeface="Calibri" pitchFamily="34" charset="0"/>
              </a:rPr>
              <a:t>%)</a:t>
            </a:r>
            <a:endParaRPr lang="en-US" b="1" dirty="0"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mk-MK" dirty="0">
                <a:cs typeface="Calibri" pitchFamily="34" charset="0"/>
              </a:rPr>
              <a:t>↑</a:t>
            </a:r>
            <a:r>
              <a:rPr lang="en-US" dirty="0">
                <a:cs typeface="Calibri" pitchFamily="34" charset="0"/>
              </a:rPr>
              <a:t>  Life premium          		</a:t>
            </a:r>
            <a:r>
              <a:rPr lang="ru-RU" b="1" dirty="0">
                <a:cs typeface="Calibri" pitchFamily="34" charset="0"/>
              </a:rPr>
              <a:t>1</a:t>
            </a:r>
            <a:r>
              <a:rPr lang="en-US" b="1" dirty="0">
                <a:cs typeface="Calibri" pitchFamily="34" charset="0"/>
              </a:rPr>
              <a:t>1</a:t>
            </a:r>
            <a:r>
              <a:rPr lang="ru-RU" b="1" dirty="0">
                <a:cs typeface="Calibri" pitchFamily="34" charset="0"/>
              </a:rPr>
              <a:t>/</a:t>
            </a:r>
            <a:r>
              <a:rPr lang="en-US" b="1" dirty="0">
                <a:cs typeface="Calibri" pitchFamily="34" charset="0"/>
              </a:rPr>
              <a:t> 10</a:t>
            </a:r>
            <a:r>
              <a:rPr lang="ru-RU" b="1" dirty="0">
                <a:cs typeface="Calibri" pitchFamily="34" charset="0"/>
              </a:rPr>
              <a:t>: </a:t>
            </a:r>
            <a:r>
              <a:rPr lang="en-US" b="1" dirty="0">
                <a:cs typeface="Calibri" pitchFamily="34" charset="0"/>
              </a:rPr>
              <a:t> (42.76</a:t>
            </a:r>
            <a:r>
              <a:rPr lang="ru-RU" b="1" dirty="0">
                <a:cs typeface="Calibri" pitchFamily="34" charset="0"/>
              </a:rPr>
              <a:t>%)</a:t>
            </a:r>
            <a:endParaRPr lang="en-US" b="1" dirty="0">
              <a:cs typeface="Calibri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en-US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GWP Comparison 2011/2010 by lines of business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888356"/>
              </p:ext>
            </p:extLst>
          </p:nvPr>
        </p:nvGraphicFramePr>
        <p:xfrm>
          <a:off x="539552" y="1844824"/>
          <a:ext cx="8003232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Capital Adequacy and Solvency Margin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88839"/>
              </p:ext>
            </p:extLst>
          </p:nvPr>
        </p:nvGraphicFramePr>
        <p:xfrm>
          <a:off x="755576" y="1700808"/>
          <a:ext cx="7776864" cy="435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32657"/>
            <a:ext cx="8229600" cy="10849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result 2011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sz="2000" dirty="0" smtClean="0"/>
              <a:t>Financial result for </a:t>
            </a:r>
            <a:r>
              <a:rPr lang="mk-MK" sz="2000" dirty="0" smtClean="0"/>
              <a:t>2011: 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C00000"/>
                </a:solidFill>
              </a:rPr>
              <a:t>	EUR  </a:t>
            </a:r>
            <a:r>
              <a:rPr lang="mk-MK" sz="2000" dirty="0" smtClean="0">
                <a:solidFill>
                  <a:srgbClr val="C00000"/>
                </a:solidFill>
              </a:rPr>
              <a:t>–</a:t>
            </a:r>
            <a:r>
              <a:rPr lang="en-US" sz="2000" dirty="0" smtClean="0">
                <a:solidFill>
                  <a:srgbClr val="C00000"/>
                </a:solidFill>
              </a:rPr>
              <a:t>    928.733</a:t>
            </a:r>
            <a:endParaRPr lang="mk-MK" sz="2000" dirty="0" smtClean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en-US" sz="2000" dirty="0" smtClean="0"/>
              <a:t>Non-life insurance</a:t>
            </a:r>
            <a:r>
              <a:rPr lang="mk-MK" sz="2000" dirty="0" smtClean="0"/>
              <a:t>: </a:t>
            </a:r>
            <a:r>
              <a:rPr lang="en-US" sz="2000" dirty="0" smtClean="0"/>
              <a:t>		</a:t>
            </a:r>
            <a:r>
              <a:rPr lang="en-US" sz="2000" dirty="0" smtClean="0">
                <a:solidFill>
                  <a:srgbClr val="C00000"/>
                </a:solidFill>
              </a:rPr>
              <a:t>EUR  – 1.001.616</a:t>
            </a:r>
            <a:endParaRPr lang="mk-MK" sz="2000" dirty="0" smtClean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en-US" sz="2000" dirty="0" smtClean="0"/>
              <a:t>Life insurance</a:t>
            </a:r>
            <a:r>
              <a:rPr lang="mk-MK" sz="2000" dirty="0" smtClean="0"/>
              <a:t>:</a:t>
            </a:r>
            <a:r>
              <a:rPr lang="en-US" sz="2000" dirty="0" smtClean="0"/>
              <a:t>	</a:t>
            </a:r>
            <a:r>
              <a:rPr lang="mk-MK" sz="2000" dirty="0" smtClean="0"/>
              <a:t> </a:t>
            </a:r>
            <a:r>
              <a:rPr lang="en-US" sz="2000" dirty="0" smtClean="0"/>
              <a:t>		EUR           72.883</a:t>
            </a:r>
            <a:endParaRPr lang="mk-MK" sz="2000" dirty="0" smtClean="0"/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endParaRPr lang="en-US" sz="2000" dirty="0" smtClean="0"/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sz="2000" dirty="0" smtClean="0"/>
              <a:t>Positive financial result </a:t>
            </a:r>
            <a:endParaRPr lang="mk-MK" sz="2000" dirty="0" smtClean="0"/>
          </a:p>
          <a:p>
            <a:pPr lvl="1">
              <a:defRPr/>
            </a:pPr>
            <a:r>
              <a:rPr lang="en-US" sz="2000" dirty="0" smtClean="0"/>
              <a:t>Non-life insurance</a:t>
            </a:r>
            <a:r>
              <a:rPr lang="mk-MK" sz="2000" dirty="0" smtClean="0"/>
              <a:t>:  </a:t>
            </a:r>
            <a:r>
              <a:rPr lang="en-US" sz="2000" dirty="0" smtClean="0"/>
              <a:t>		</a:t>
            </a:r>
            <a:r>
              <a:rPr lang="mk-MK" sz="2000" dirty="0" smtClean="0"/>
              <a:t>9 </a:t>
            </a:r>
            <a:r>
              <a:rPr lang="en-US" sz="2000" dirty="0" smtClean="0"/>
              <a:t>insurance undertakings </a:t>
            </a:r>
            <a:endParaRPr lang="mk-MK" sz="2000" dirty="0" smtClean="0"/>
          </a:p>
          <a:p>
            <a:pPr lvl="1">
              <a:defRPr/>
            </a:pPr>
            <a:r>
              <a:rPr lang="en-US" sz="2000" dirty="0" smtClean="0"/>
              <a:t>Life insurance</a:t>
            </a:r>
            <a:r>
              <a:rPr lang="mk-MK" sz="2000" dirty="0" smtClean="0"/>
              <a:t>: </a:t>
            </a:r>
            <a:r>
              <a:rPr lang="en-US" sz="2000" dirty="0" smtClean="0"/>
              <a:t>			</a:t>
            </a:r>
            <a:r>
              <a:rPr lang="mk-MK" sz="2000" dirty="0" smtClean="0"/>
              <a:t>2 </a:t>
            </a:r>
            <a:r>
              <a:rPr lang="en-US" sz="2000" dirty="0" smtClean="0"/>
              <a:t>insurance undertakings</a:t>
            </a:r>
            <a:endParaRPr lang="mk-MK" sz="2000" dirty="0" smtClean="0"/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endParaRPr lang="en-US" sz="2000" dirty="0" smtClean="0">
              <a:solidFill>
                <a:srgbClr val="C00000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Negative financial result </a:t>
            </a:r>
            <a:endParaRPr lang="mk-MK" sz="2000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Non-life insurance</a:t>
            </a:r>
            <a:r>
              <a:rPr lang="mk-MK" sz="2000" dirty="0" smtClean="0">
                <a:solidFill>
                  <a:srgbClr val="FF0000"/>
                </a:solidFill>
              </a:rPr>
              <a:t>:  </a:t>
            </a:r>
            <a:r>
              <a:rPr lang="en-US" sz="2000" dirty="0" smtClean="0">
                <a:solidFill>
                  <a:srgbClr val="FF0000"/>
                </a:solidFill>
              </a:rPr>
              <a:t>		</a:t>
            </a:r>
            <a:r>
              <a:rPr lang="mk-MK" sz="2000" dirty="0" smtClean="0">
                <a:solidFill>
                  <a:srgbClr val="FF0000"/>
                </a:solidFill>
              </a:rPr>
              <a:t>2 </a:t>
            </a:r>
            <a:r>
              <a:rPr lang="en-US" sz="2000" dirty="0" smtClean="0">
                <a:solidFill>
                  <a:srgbClr val="FF0000"/>
                </a:solidFill>
              </a:rPr>
              <a:t>insurance undertakings </a:t>
            </a:r>
            <a:endParaRPr lang="mk-MK" sz="2000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Life insurance</a:t>
            </a:r>
            <a:r>
              <a:rPr lang="mk-MK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			2</a:t>
            </a:r>
            <a:r>
              <a:rPr lang="mk-MK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insurance undertakings </a:t>
            </a:r>
            <a:endParaRPr lang="mk-MK" sz="2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Insurance Market ownership structure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195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750" y="2133600"/>
          <a:ext cx="4346575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4" imgW="4346825" imgH="4102964" progId="Excel.Sheet.8">
                  <p:embed/>
                </p:oleObj>
              </mc:Choice>
              <mc:Fallback>
                <p:oleObj r:id="rId4" imgW="4346825" imgH="4102964" progId="Excel.Shee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133600"/>
                        <a:ext cx="4346575" cy="410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128758"/>
              </p:ext>
            </p:extLst>
          </p:nvPr>
        </p:nvGraphicFramePr>
        <p:xfrm>
          <a:off x="5148064" y="2564904"/>
          <a:ext cx="3816424" cy="309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92748" y="332656"/>
            <a:ext cx="8229600" cy="94096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Market concentration 2011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219" name="Content Placeholder 3"/>
          <p:cNvGraphicFramePr>
            <a:graphicFrameLocks noGrp="1"/>
          </p:cNvGraphicFramePr>
          <p:nvPr>
            <p:ph idx="1"/>
          </p:nvPr>
        </p:nvGraphicFramePr>
        <p:xfrm>
          <a:off x="420688" y="1557338"/>
          <a:ext cx="8229600" cy="418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r:id="rId4" imgW="8327858" imgH="4237087" progId="Excel.Sheet.8">
                  <p:embed/>
                </p:oleObj>
              </mc:Choice>
              <mc:Fallback>
                <p:oleObj r:id="rId4" imgW="8327858" imgH="4237087" progId="Excel.Shee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1557338"/>
                        <a:ext cx="8229600" cy="418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468313" y="5821363"/>
            <a:ext cx="8424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/>
              <a:t>4 insurance undertakings participate with more than 10%.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Technical reserves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5536" y="1628800"/>
          <a:ext cx="37444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660013"/>
              </p:ext>
            </p:extLst>
          </p:nvPr>
        </p:nvGraphicFramePr>
        <p:xfrm>
          <a:off x="4716016" y="1844824"/>
          <a:ext cx="3600400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296</Words>
  <Application>Microsoft Office PowerPoint</Application>
  <PresentationFormat>On-screen Show (4:3)</PresentationFormat>
  <Paragraphs>122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Microsoft Excel 97-2003 Worksheet</vt:lpstr>
      <vt:lpstr>Microsoft Excel Chart</vt:lpstr>
      <vt:lpstr>Insurance Market in Republic of Macedonia in 2011</vt:lpstr>
      <vt:lpstr>Insurance market Profile</vt:lpstr>
      <vt:lpstr>Gross Written Premium Ratios</vt:lpstr>
      <vt:lpstr>GWP Comparison 2011/2010 by lines of business</vt:lpstr>
      <vt:lpstr>Capital Adequacy and Solvency Margin</vt:lpstr>
      <vt:lpstr>Financial result 2011 </vt:lpstr>
      <vt:lpstr>Insurance Market ownership structure</vt:lpstr>
      <vt:lpstr>Market concentration 2011</vt:lpstr>
      <vt:lpstr>Technical reserves</vt:lpstr>
      <vt:lpstr>Technical provisions – non life </vt:lpstr>
      <vt:lpstr>Technical and Mathematical provisions –life </vt:lpstr>
      <vt:lpstr>PowerPoint Presentation</vt:lpstr>
      <vt:lpstr>Project activities</vt:lpstr>
      <vt:lpstr>International cooperation- important events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Zoran Jelaca</dc:creator>
  <cp:lastModifiedBy>Darko.Blazevski</cp:lastModifiedBy>
  <cp:revision>15</cp:revision>
  <dcterms:created xsi:type="dcterms:W3CDTF">2011-05-17T08:01:25Z</dcterms:created>
  <dcterms:modified xsi:type="dcterms:W3CDTF">2012-05-29T10:32:40Z</dcterms:modified>
</cp:coreProperties>
</file>