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3" r:id="rId3"/>
    <p:sldId id="262" r:id="rId4"/>
    <p:sldId id="257" r:id="rId5"/>
    <p:sldId id="258" r:id="rId6"/>
    <p:sldId id="259" r:id="rId7"/>
    <p:sldId id="261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IDA\Desktop\PREZENTACIJE\SORS\tabele%20za%20prezentacij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rotY val="108"/>
      <c:perspective val="20"/>
    </c:view3D>
    <c:plotArea>
      <c:layout>
        <c:manualLayout>
          <c:layoutTarget val="inner"/>
          <c:xMode val="edge"/>
          <c:yMode val="edge"/>
          <c:x val="2.7167512788434236E-2"/>
          <c:y val="0.12356092378624624"/>
          <c:w val="0.59959467622178386"/>
          <c:h val="0.81642918614349713"/>
        </c:manualLayout>
      </c:layout>
      <c:pie3DChart>
        <c:varyColors val="1"/>
        <c:ser>
          <c:idx val="0"/>
          <c:order val="0"/>
          <c:explosion val="25"/>
          <c:dLbls>
            <c:dLbl>
              <c:idx val="3"/>
              <c:layout>
                <c:manualLayout>
                  <c:x val="9.3010396186904709E-3"/>
                  <c:y val="-0.17521271703447899"/>
                </c:manualLayout>
              </c:layout>
              <c:dLblPos val="bestFit"/>
              <c:showLegendKey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>
                    <a:solidFill>
                      <a:srgbClr val="FFFF00"/>
                    </a:solidFill>
                  </a:defRPr>
                </a:pPr>
                <a:endParaRPr lang="en-US"/>
              </a:p>
            </c:txPr>
            <c:dLblPos val="inEnd"/>
            <c:showLegendKey val="1"/>
            <c:showPercent val="1"/>
          </c:dLbls>
          <c:cat>
            <c:multiLvlStrRef>
              <c:f>Sheet2!$B$6:$C$13</c:f>
              <c:multiLvlStrCache>
                <c:ptCount val="8"/>
                <c:lvl>
                  <c:pt idx="0">
                    <c:v>Nezgoda</c:v>
                  </c:pt>
                  <c:pt idx="1">
                    <c:v>Zdravstveno </c:v>
                  </c:pt>
                  <c:pt idx="2">
                    <c:v>Kasko</c:v>
                  </c:pt>
                  <c:pt idx="3">
                    <c:v>Osiguranje transporta</c:v>
                  </c:pt>
                  <c:pt idx="4">
                    <c:v>AO</c:v>
                  </c:pt>
                  <c:pt idx="5">
                    <c:v>Imovinska osiguranja</c:v>
                  </c:pt>
                  <c:pt idx="6">
                    <c:v>Ostala osiguranja</c:v>
                  </c:pt>
                  <c:pt idx="7">
                    <c:v>Životna osiguranja </c:v>
                  </c:pt>
                </c:lvl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4">
                    <c:v>5.</c:v>
                  </c:pt>
                  <c:pt idx="5">
                    <c:v>6.</c:v>
                  </c:pt>
                  <c:pt idx="6">
                    <c:v>7.</c:v>
                  </c:pt>
                  <c:pt idx="7">
                    <c:v>8.</c:v>
                  </c:pt>
                </c:lvl>
              </c:multiLvlStrCache>
            </c:multiLvlStrRef>
          </c:cat>
          <c:val>
            <c:numRef>
              <c:f>Sheet2!$D$6:$D$13</c:f>
              <c:numCache>
                <c:formatCode>#,##0</c:formatCode>
                <c:ptCount val="8"/>
                <c:pt idx="0">
                  <c:v>36436722.32</c:v>
                </c:pt>
                <c:pt idx="1">
                  <c:v>5802437.0600000005</c:v>
                </c:pt>
                <c:pt idx="2">
                  <c:v>60510119</c:v>
                </c:pt>
                <c:pt idx="3">
                  <c:v>5065599</c:v>
                </c:pt>
                <c:pt idx="4">
                  <c:v>237329236</c:v>
                </c:pt>
                <c:pt idx="5">
                  <c:v>62833823</c:v>
                </c:pt>
                <c:pt idx="6">
                  <c:v>6770.03</c:v>
                </c:pt>
                <c:pt idx="7">
                  <c:v>80059377</c:v>
                </c:pt>
              </c:numCache>
            </c:numRef>
          </c:val>
        </c:ser>
        <c:ser>
          <c:idx val="1"/>
          <c:order val="1"/>
          <c:explosion val="25"/>
          <c:cat>
            <c:multiLvlStrRef>
              <c:f>Sheet2!$B$6:$C$13</c:f>
              <c:multiLvlStrCache>
                <c:ptCount val="8"/>
                <c:lvl>
                  <c:pt idx="0">
                    <c:v>Nezgoda</c:v>
                  </c:pt>
                  <c:pt idx="1">
                    <c:v>Zdravstveno </c:v>
                  </c:pt>
                  <c:pt idx="2">
                    <c:v>Kasko</c:v>
                  </c:pt>
                  <c:pt idx="3">
                    <c:v>Osiguranje transporta</c:v>
                  </c:pt>
                  <c:pt idx="4">
                    <c:v>AO</c:v>
                  </c:pt>
                  <c:pt idx="5">
                    <c:v>Imovinska osiguranja</c:v>
                  </c:pt>
                  <c:pt idx="6">
                    <c:v>Ostala osiguranja</c:v>
                  </c:pt>
                  <c:pt idx="7">
                    <c:v>Životna osiguranja </c:v>
                  </c:pt>
                </c:lvl>
                <c:lvl>
                  <c:pt idx="0">
                    <c:v>1.</c:v>
                  </c:pt>
                  <c:pt idx="1">
                    <c:v>2.</c:v>
                  </c:pt>
                  <c:pt idx="2">
                    <c:v>3.</c:v>
                  </c:pt>
                  <c:pt idx="3">
                    <c:v>4.</c:v>
                  </c:pt>
                  <c:pt idx="4">
                    <c:v>5.</c:v>
                  </c:pt>
                  <c:pt idx="5">
                    <c:v>6.</c:v>
                  </c:pt>
                  <c:pt idx="6">
                    <c:v>7.</c:v>
                  </c:pt>
                  <c:pt idx="7">
                    <c:v>8.</c:v>
                  </c:pt>
                </c:lvl>
              </c:multiLvlStrCache>
            </c:multiLvlStrRef>
          </c:cat>
          <c:val>
            <c:numRef>
              <c:f>Sheet2!$E$6:$E$13</c:f>
              <c:numCache>
                <c:formatCode>0.00%</c:formatCode>
                <c:ptCount val="8"/>
                <c:pt idx="0">
                  <c:v>7.4658670309890929E-2</c:v>
                </c:pt>
                <c:pt idx="1">
                  <c:v>1.1889165870955671E-2</c:v>
                </c:pt>
                <c:pt idx="2">
                  <c:v>0.12398494532955166</c:v>
                </c:pt>
                <c:pt idx="3">
                  <c:v>1.0379388199128021E-2</c:v>
                </c:pt>
                <c:pt idx="4">
                  <c:v>0.48628647302055944</c:v>
                </c:pt>
                <c:pt idx="5">
                  <c:v>0.12874620374654591</c:v>
                </c:pt>
                <c:pt idx="6">
                  <c:v>1.3871759191705287E-5</c:v>
                </c:pt>
                <c:pt idx="7">
                  <c:v>0.16404128176417912</c:v>
                </c:pt>
              </c:numCache>
            </c:numRef>
          </c:val>
        </c:ser>
      </c:pie3DChart>
      <c:spPr>
        <a:noFill/>
        <a:scene3d>
          <a:camera prst="orthographicFront"/>
          <a:lightRig rig="threePt" dir="t"/>
        </a:scene3d>
        <a:sp3d>
          <a:bevelT/>
        </a:sp3d>
      </c:spPr>
    </c:plotArea>
    <c:legend>
      <c:legendPos val="r"/>
      <c:layout>
        <c:manualLayout>
          <c:xMode val="edge"/>
          <c:yMode val="edge"/>
          <c:x val="0.62550163508402579"/>
          <c:y val="0.14961376596630224"/>
          <c:w val="0.36482430990394243"/>
          <c:h val="0.80302955558835132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txPr>
    <a:bodyPr/>
    <a:lstStyle/>
    <a:p>
      <a:pPr>
        <a:defRPr sz="2000">
          <a:solidFill>
            <a:srgbClr val="7030A0"/>
          </a:solidFill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FB60-D25E-448C-9C8D-0D676B10AF3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F0FF-BCD1-4416-BFB4-DD747FCB0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D3E4-EDC3-4DE1-987C-258F58A4762D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108012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s-Latn-BA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s-Latn-BA" b="1" dirty="0" smtClean="0">
                <a:solidFill>
                  <a:srgbClr val="7030A0"/>
                </a:solidFill>
              </a:rPr>
              <a:t>BOSNA I HERCEGOVINA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bs-Latn-BA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pPr algn="ctr">
              <a:buNone/>
            </a:pPr>
            <a:endParaRPr lang="bs-Latn-BA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bs-Latn-BA" sz="4000" b="1" dirty="0" smtClean="0">
                <a:solidFill>
                  <a:srgbClr val="7030A0"/>
                </a:solidFill>
                <a:latin typeface="+mj-lt"/>
              </a:rPr>
              <a:t>PREGLED TRŽIŠTA OSIGURANJA U 2011. GODINI</a:t>
            </a:r>
          </a:p>
          <a:p>
            <a:pPr algn="ctr">
              <a:buNone/>
            </a:pPr>
            <a:endParaRPr lang="bs-Latn-BA" b="1" dirty="0" smtClean="0"/>
          </a:p>
          <a:p>
            <a:pPr algn="ctr">
              <a:buNone/>
            </a:pPr>
            <a:endParaRPr lang="bs-Latn-BA" sz="24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bs-Latn-BA" sz="2400" b="1" dirty="0" smtClean="0">
                <a:solidFill>
                  <a:srgbClr val="7030A0"/>
                </a:solidFill>
              </a:rPr>
              <a:t>Aida Imamović,dipl.ecc</a:t>
            </a:r>
          </a:p>
          <a:p>
            <a:pPr algn="ctr">
              <a:buNone/>
            </a:pP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611560" y="188640"/>
          <a:ext cx="438150" cy="523875"/>
        </p:xfrm>
        <a:graphic>
          <a:graphicData uri="http://schemas.openxmlformats.org/presentationml/2006/ole">
            <p:oleObj spid="_x0000_s14337" r:id="rId3" imgW="697992" imgH="838200" progId="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79512" y="692696"/>
            <a:ext cx="72008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08912" cy="288032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bs-Latn-BA" b="1" dirty="0" smtClean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Broj</a:t>
            </a:r>
            <a:r>
              <a:rPr lang="en-US" sz="49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dru</a:t>
            </a:r>
            <a:r>
              <a:rPr lang="bs-Latn-BA" sz="4900" b="1" dirty="0" smtClean="0">
                <a:solidFill>
                  <a:srgbClr val="7030A0"/>
                </a:solidFill>
                <a:cs typeface="Times New Roman" pitchFamily="18" charset="0"/>
              </a:rPr>
              <a:t>š</a:t>
            </a: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tava</a:t>
            </a:r>
            <a:r>
              <a:rPr lang="en-US" sz="49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na</a:t>
            </a:r>
            <a:r>
              <a:rPr lang="en-US" sz="49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tr</a:t>
            </a:r>
            <a:r>
              <a:rPr lang="bs-Latn-BA" sz="4900" b="1" dirty="0" smtClean="0">
                <a:solidFill>
                  <a:srgbClr val="7030A0"/>
                </a:solidFill>
                <a:cs typeface="Times New Roman" pitchFamily="18" charset="0"/>
              </a:rPr>
              <a:t>ž</a:t>
            </a: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i</a:t>
            </a:r>
            <a:r>
              <a:rPr lang="bs-Latn-BA" sz="4900" b="1" dirty="0" smtClean="0">
                <a:solidFill>
                  <a:srgbClr val="7030A0"/>
                </a:solidFill>
                <a:cs typeface="Times New Roman" pitchFamily="18" charset="0"/>
              </a:rPr>
              <a:t>š</a:t>
            </a:r>
            <a:r>
              <a:rPr lang="en-US" sz="4900" b="1" dirty="0" err="1" smtClean="0">
                <a:solidFill>
                  <a:srgbClr val="7030A0"/>
                </a:solidFill>
                <a:cs typeface="Times New Roman" pitchFamily="18" charset="0"/>
              </a:rPr>
              <a:t>tu</a:t>
            </a:r>
            <a:endParaRPr lang="en-US" sz="4900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2708920"/>
          <a:ext cx="8280920" cy="8640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Ž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ivot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Ne</a:t>
                      </a:r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ž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ivot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Kompozitna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Reosiguranje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Ukupno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14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latin typeface="+mj-lt"/>
                          <a:cs typeface="Times New Roman" pitchFamily="18" charset="0"/>
                        </a:rPr>
                        <a:t>26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611560" y="188640"/>
          <a:ext cx="438150" cy="523875"/>
        </p:xfrm>
        <a:graphic>
          <a:graphicData uri="http://schemas.openxmlformats.org/presentationml/2006/ole">
            <p:oleObj spid="_x0000_s13313" r:id="rId4" imgW="697992" imgH="838200" progId="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79512" y="692696"/>
            <a:ext cx="72008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6624736" cy="57606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Premija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osiguranja</a:t>
            </a:r>
            <a:r>
              <a:rPr lang="en-US" b="1" dirty="0" smtClean="0">
                <a:solidFill>
                  <a:srgbClr val="7030A0"/>
                </a:solidFill>
              </a:rPr>
              <a:t> u EUR 000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916833"/>
          <a:ext cx="8301608" cy="2358255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75402"/>
                <a:gridCol w="2075402"/>
                <a:gridCol w="2075402"/>
                <a:gridCol w="2075402"/>
              </a:tblGrid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Godina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ivot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  <a:latin typeface="+mj-lt"/>
                        </a:rPr>
                        <a:t>Ne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ivot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Ukupno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2009.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35.505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198.990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234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  <a:latin typeface="+mj-lt"/>
                        </a:rPr>
                        <a:t>.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495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2010.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38.114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203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  <a:latin typeface="+mj-lt"/>
                        </a:rPr>
                        <a:t>.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220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241.334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Rast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2011.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: 2010.</a:t>
                      </a:r>
                      <a:endParaRPr lang="en-US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7,40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%</a:t>
                      </a:r>
                      <a:endParaRPr lang="en-US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2,65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%</a:t>
                      </a:r>
                      <a:endParaRPr lang="en-US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3,40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%</a:t>
                      </a:r>
                      <a:endParaRPr lang="en-US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2011.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40.934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208.599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j-lt"/>
                        </a:rPr>
                        <a:t>249.533</a:t>
                      </a:r>
                      <a:endParaRPr lang="en-US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539552" y="188640"/>
          <a:ext cx="438150" cy="523875"/>
        </p:xfrm>
        <a:graphic>
          <a:graphicData uri="http://schemas.openxmlformats.org/presentationml/2006/ole">
            <p:oleObj spid="_x0000_s11265" r:id="rId4" imgW="697992" imgH="838200" progId="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82809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840760" cy="864096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U</a:t>
            </a:r>
            <a:r>
              <a:rPr lang="bs-Latn-BA" sz="4000" b="1" dirty="0" smtClean="0">
                <a:solidFill>
                  <a:srgbClr val="7030A0"/>
                </a:solidFill>
              </a:rPr>
              <a:t>č</a:t>
            </a:r>
            <a:r>
              <a:rPr lang="en-US" sz="4000" b="1" dirty="0" smtClean="0">
                <a:solidFill>
                  <a:srgbClr val="7030A0"/>
                </a:solidFill>
              </a:rPr>
              <a:t>e</a:t>
            </a:r>
            <a:r>
              <a:rPr lang="bs-Latn-BA" sz="4000" b="1" dirty="0" smtClean="0">
                <a:solidFill>
                  <a:srgbClr val="7030A0"/>
                </a:solidFill>
              </a:rPr>
              <a:t>šć</a:t>
            </a:r>
            <a:r>
              <a:rPr lang="en-US" sz="4000" b="1" dirty="0" smtClean="0">
                <a:solidFill>
                  <a:srgbClr val="7030A0"/>
                </a:solidFill>
              </a:rPr>
              <a:t>e </a:t>
            </a:r>
            <a:r>
              <a:rPr lang="en-US" sz="4000" b="1" dirty="0" err="1" smtClean="0">
                <a:solidFill>
                  <a:srgbClr val="7030A0"/>
                </a:solidFill>
              </a:rPr>
              <a:t>vrsta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osiguranja</a:t>
            </a:r>
            <a:r>
              <a:rPr lang="en-US" sz="4000" b="1" dirty="0" smtClean="0">
                <a:solidFill>
                  <a:srgbClr val="7030A0"/>
                </a:solidFill>
              </a:rPr>
              <a:t> u </a:t>
            </a:r>
            <a:r>
              <a:rPr lang="en-US" sz="4000" b="1" dirty="0" err="1" smtClean="0">
                <a:solidFill>
                  <a:srgbClr val="7030A0"/>
                </a:solidFill>
              </a:rPr>
              <a:t>ukupnoj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premiji</a:t>
            </a:r>
            <a:endParaRPr lang="en-US" sz="40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23528" y="1844824"/>
          <a:ext cx="856895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39552" y="188640"/>
          <a:ext cx="438150" cy="523875"/>
        </p:xfrm>
        <a:graphic>
          <a:graphicData uri="http://schemas.openxmlformats.org/presentationml/2006/ole">
            <p:oleObj spid="_x0000_s16385" r:id="rId5" imgW="697992" imgH="838200" progId="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82809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6624736" cy="36004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Vode</a:t>
            </a:r>
            <a:r>
              <a:rPr lang="bs-Latn-BA" b="1" dirty="0" smtClean="0">
                <a:solidFill>
                  <a:srgbClr val="7030A0"/>
                </a:solidFill>
              </a:rPr>
              <a:t>ć</a:t>
            </a:r>
            <a:r>
              <a:rPr lang="en-US" b="1" dirty="0" err="1" smtClean="0">
                <a:solidFill>
                  <a:srgbClr val="7030A0"/>
                </a:solidFill>
              </a:rPr>
              <a:t>ih</a:t>
            </a:r>
            <a:r>
              <a:rPr lang="en-US" b="1" dirty="0" smtClean="0">
                <a:solidFill>
                  <a:srgbClr val="7030A0"/>
                </a:solidFill>
              </a:rPr>
              <a:t> 10 </a:t>
            </a:r>
            <a:r>
              <a:rPr lang="en-US" b="1" dirty="0" err="1" smtClean="0">
                <a:solidFill>
                  <a:srgbClr val="7030A0"/>
                </a:solidFill>
              </a:rPr>
              <a:t>dru</a:t>
            </a:r>
            <a:r>
              <a:rPr lang="bs-Latn-BA" b="1" dirty="0" smtClean="0">
                <a:solidFill>
                  <a:srgbClr val="7030A0"/>
                </a:solidFill>
              </a:rPr>
              <a:t>š</a:t>
            </a:r>
            <a:r>
              <a:rPr lang="en-US" b="1" dirty="0" err="1" smtClean="0">
                <a:solidFill>
                  <a:srgbClr val="7030A0"/>
                </a:solidFill>
              </a:rPr>
              <a:t>tava</a:t>
            </a:r>
            <a:r>
              <a:rPr lang="en-US" b="1" dirty="0" smtClean="0">
                <a:solidFill>
                  <a:srgbClr val="7030A0"/>
                </a:solidFill>
              </a:rPr>
              <a:t> - </a:t>
            </a:r>
            <a:r>
              <a:rPr lang="bs-Latn-BA" b="1" dirty="0" err="1" smtClean="0">
                <a:solidFill>
                  <a:srgbClr val="7030A0"/>
                </a:solidFill>
              </a:rPr>
              <a:t>Ž</a:t>
            </a:r>
            <a:r>
              <a:rPr lang="en-US" b="1" dirty="0" err="1" smtClean="0">
                <a:solidFill>
                  <a:srgbClr val="7030A0"/>
                </a:solidFill>
              </a:rPr>
              <a:t>ivot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536" y="1772816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broj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tvo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udio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Merkur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BH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0</a:t>
                      </a:r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.656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26,03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2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Uniqa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8.855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21,63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3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Grawe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Sarajevo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8.559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20,91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4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Grawe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Banja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Luka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4.821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11,78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5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Croatia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2.972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7,26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6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Triglav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(FBiH)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1.89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4,63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7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Sarajevo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1.4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80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3,62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8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BSO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1.14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9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Jahorina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289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0,71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10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Dunav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150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0,37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539552" y="188640"/>
          <a:ext cx="432048" cy="516579"/>
        </p:xfrm>
        <a:graphic>
          <a:graphicData uri="http://schemas.openxmlformats.org/presentationml/2006/ole">
            <p:oleObj spid="_x0000_s9217" r:id="rId4" imgW="697992" imgH="838200" progId="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692696"/>
            <a:ext cx="82809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552728" cy="72008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Vode</a:t>
            </a:r>
            <a:r>
              <a:rPr lang="bs-Latn-BA" b="1" dirty="0" smtClean="0">
                <a:solidFill>
                  <a:srgbClr val="7030A0"/>
                </a:solidFill>
              </a:rPr>
              <a:t>ć</a:t>
            </a:r>
            <a:r>
              <a:rPr lang="en-US" b="1" dirty="0" err="1" smtClean="0">
                <a:solidFill>
                  <a:srgbClr val="7030A0"/>
                </a:solidFill>
              </a:rPr>
              <a:t>ih</a:t>
            </a:r>
            <a:r>
              <a:rPr lang="en-US" b="1" dirty="0" smtClean="0">
                <a:solidFill>
                  <a:srgbClr val="7030A0"/>
                </a:solidFill>
              </a:rPr>
              <a:t> 10 </a:t>
            </a:r>
            <a:r>
              <a:rPr lang="en-US" b="1" dirty="0" err="1" smtClean="0">
                <a:solidFill>
                  <a:srgbClr val="7030A0"/>
                </a:solidFill>
              </a:rPr>
              <a:t>dru</a:t>
            </a:r>
            <a:r>
              <a:rPr lang="bs-Latn-BA" b="1" dirty="0" smtClean="0">
                <a:solidFill>
                  <a:srgbClr val="7030A0"/>
                </a:solidFill>
              </a:rPr>
              <a:t>š</a:t>
            </a:r>
            <a:r>
              <a:rPr lang="en-US" b="1" dirty="0" err="1" smtClean="0">
                <a:solidFill>
                  <a:srgbClr val="7030A0"/>
                </a:solidFill>
              </a:rPr>
              <a:t>tava</a:t>
            </a:r>
            <a:r>
              <a:rPr lang="en-US" b="1" dirty="0" smtClean="0">
                <a:solidFill>
                  <a:srgbClr val="7030A0"/>
                </a:solidFill>
              </a:rPr>
              <a:t> - Ne</a:t>
            </a:r>
            <a:r>
              <a:rPr lang="bs-Latn-BA" b="1" dirty="0" smtClean="0">
                <a:solidFill>
                  <a:srgbClr val="7030A0"/>
                </a:solidFill>
              </a:rPr>
              <a:t>ž</a:t>
            </a:r>
            <a:r>
              <a:rPr lang="en-US" b="1" dirty="0" err="1" smtClean="0">
                <a:solidFill>
                  <a:srgbClr val="7030A0"/>
                </a:solidFill>
              </a:rPr>
              <a:t>ivot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broj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tvo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udio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Sarajevo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30.410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14,58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2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BSO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21.131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10,13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3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Euroherc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20.712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9,93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4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Croatia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16.488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7,90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5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Triglav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(FBiH)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13.775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6,60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6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VGT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12.569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6,03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7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Jahorina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12.211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5,85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8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Uniqa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11.572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5,55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9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Dunav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8.671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4,16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10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Bobar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8.378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4,02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539552" y="188640"/>
          <a:ext cx="438150" cy="523875"/>
        </p:xfrm>
        <a:graphic>
          <a:graphicData uri="http://schemas.openxmlformats.org/presentationml/2006/ole">
            <p:oleObj spid="_x0000_s7169" r:id="rId4" imgW="697992" imgH="838200" progId="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692696"/>
            <a:ext cx="82809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624736" cy="72008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Vode</a:t>
            </a:r>
            <a:r>
              <a:rPr lang="bs-Latn-BA" b="1" dirty="0" smtClean="0">
                <a:solidFill>
                  <a:srgbClr val="7030A0"/>
                </a:solidFill>
              </a:rPr>
              <a:t>ć</a:t>
            </a:r>
            <a:r>
              <a:rPr lang="en-US" b="1" dirty="0" err="1" smtClean="0">
                <a:solidFill>
                  <a:srgbClr val="7030A0"/>
                </a:solidFill>
              </a:rPr>
              <a:t>ih</a:t>
            </a:r>
            <a:r>
              <a:rPr lang="en-US" b="1" dirty="0" smtClean="0">
                <a:solidFill>
                  <a:srgbClr val="7030A0"/>
                </a:solidFill>
              </a:rPr>
              <a:t> 10 </a:t>
            </a:r>
            <a:r>
              <a:rPr lang="en-US" b="1" dirty="0" err="1" smtClean="0">
                <a:solidFill>
                  <a:srgbClr val="7030A0"/>
                </a:solidFill>
              </a:rPr>
              <a:t>dru</a:t>
            </a:r>
            <a:r>
              <a:rPr lang="bs-Latn-BA" b="1" dirty="0" smtClean="0">
                <a:solidFill>
                  <a:srgbClr val="7030A0"/>
                </a:solidFill>
              </a:rPr>
              <a:t>š</a:t>
            </a:r>
            <a:r>
              <a:rPr lang="en-US" b="1" dirty="0" err="1" smtClean="0">
                <a:solidFill>
                  <a:srgbClr val="7030A0"/>
                </a:solidFill>
              </a:rPr>
              <a:t>tava</a:t>
            </a:r>
            <a:r>
              <a:rPr lang="en-US" b="1" dirty="0" smtClean="0">
                <a:solidFill>
                  <a:srgbClr val="7030A0"/>
                </a:solidFill>
              </a:rPr>
              <a:t> - </a:t>
            </a:r>
            <a:r>
              <a:rPr lang="en-US" b="1" dirty="0" err="1" smtClean="0">
                <a:solidFill>
                  <a:srgbClr val="7030A0"/>
                </a:solidFill>
              </a:rPr>
              <a:t>Ukupno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Redni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  <a:latin typeface="+mn-lt"/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broj</a:t>
                      </a:r>
                      <a:endParaRPr lang="en-US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Dru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n-lt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tvo</a:t>
                      </a:r>
                      <a:endParaRPr lang="en-US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Premija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  <a:latin typeface="+mn-lt"/>
                        </a:rPr>
                        <a:t> u EUR 000</a:t>
                      </a:r>
                      <a:endParaRPr lang="en-US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Tr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n-lt"/>
                        </a:rPr>
                        <a:t>ž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i</a:t>
                      </a:r>
                      <a:r>
                        <a:rPr lang="bs-Latn-BA" dirty="0" smtClean="0">
                          <a:solidFill>
                            <a:srgbClr val="7030A0"/>
                          </a:solidFill>
                          <a:latin typeface="+mn-lt"/>
                        </a:rPr>
                        <a:t>š</a:t>
                      </a:r>
                      <a:r>
                        <a:rPr lang="en-US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  <a:latin typeface="+mn-lt"/>
                        </a:rPr>
                        <a:t>udio</a:t>
                      </a:r>
                      <a:endParaRPr lang="en-US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Sarajevo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31.890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12,78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2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BSO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22.27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8,93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3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Euroherc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20.71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8,30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4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Uniqa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20.42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8,19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5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Croatia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19.46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7,80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6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Triglav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 (FBiH)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15.668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6,28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7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VGT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12.56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5,04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8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30A0"/>
                          </a:solidFill>
                          <a:latin typeface="+mj-lt"/>
                        </a:rPr>
                        <a:t>Jahorina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12.500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5,01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9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7030A0"/>
                          </a:solidFill>
                          <a:latin typeface="+mj-lt"/>
                        </a:rPr>
                        <a:t>Merkur</a:t>
                      </a:r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 BH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10.80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4,33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10</a:t>
                      </a:r>
                      <a:endParaRPr lang="en-US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7030A0"/>
                          </a:solidFill>
                          <a:latin typeface="+mj-lt"/>
                        </a:rPr>
                        <a:t>Grawe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 Sarajevo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10.23</a:t>
                      </a:r>
                      <a:r>
                        <a:rPr lang="bs-Latn-BA" sz="1600" b="1" i="0" u="none" strike="noStrike" dirty="0" smtClean="0">
                          <a:solidFill>
                            <a:srgbClr val="7030A0"/>
                          </a:solidFill>
                          <a:latin typeface="+mj-lt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+mj-lt"/>
                        </a:rPr>
                        <a:t>4,10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539552" y="188640"/>
          <a:ext cx="438150" cy="523875"/>
        </p:xfrm>
        <a:graphic>
          <a:graphicData uri="http://schemas.openxmlformats.org/presentationml/2006/ole">
            <p:oleObj spid="_x0000_s5121" r:id="rId4" imgW="697992" imgH="838200" progId="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0" y="692696"/>
            <a:ext cx="82809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864096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Bitni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doga</a:t>
            </a:r>
            <a:r>
              <a:rPr lang="bs-Latn-BA" b="1" dirty="0" smtClean="0">
                <a:solidFill>
                  <a:srgbClr val="7030A0"/>
                </a:solidFill>
              </a:rPr>
              <a:t>đ</a:t>
            </a:r>
            <a:r>
              <a:rPr lang="en-US" b="1" dirty="0" err="1" smtClean="0">
                <a:solidFill>
                  <a:srgbClr val="7030A0"/>
                </a:solidFill>
              </a:rPr>
              <a:t>aji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tr</a:t>
            </a:r>
            <a:r>
              <a:rPr lang="bs-Latn-BA" b="1" dirty="0" smtClean="0">
                <a:solidFill>
                  <a:srgbClr val="7030A0"/>
                </a:solidFill>
              </a:rPr>
              <a:t>ž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bs-Latn-BA" b="1" dirty="0" smtClean="0">
                <a:solidFill>
                  <a:srgbClr val="7030A0"/>
                </a:solidFill>
              </a:rPr>
              <a:t>š</a:t>
            </a:r>
            <a:r>
              <a:rPr lang="en-US" b="1" dirty="0" err="1" smtClean="0">
                <a:solidFill>
                  <a:srgbClr val="7030A0"/>
                </a:solidFill>
              </a:rPr>
              <a:t>tu</a:t>
            </a:r>
            <a:endParaRPr lang="en-US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2276872"/>
          <a:ext cx="8640960" cy="1800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2599"/>
                <a:gridCol w="812836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s-Latn-BA" sz="1600" b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Krajem 2011. </a:t>
                      </a:r>
                      <a:r>
                        <a:rPr lang="bs-Latn-BA" sz="1600" b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godine  Agencija za</a:t>
                      </a:r>
                      <a:r>
                        <a:rPr lang="bs-Latn-BA" sz="1600" b="0" baseline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 osiguranje RS </a:t>
                      </a:r>
                      <a:r>
                        <a:rPr lang="bs-Latn-BA" sz="1600" b="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jednoj Podružnici</a:t>
                      </a:r>
                      <a:r>
                        <a:rPr lang="bs-Latn-BA" sz="1600" b="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društva iz FBiH privremeno oduzela dozvolu za rad</a:t>
                      </a:r>
                      <a:endParaRPr lang="en-US" sz="1600" b="0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s-Latn-BA" sz="1600" b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U pripremi </a:t>
                      </a:r>
                      <a:r>
                        <a:rPr lang="bs-Latn-BA" sz="1600" b="0" baseline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nacrt novog  Zakona o društvima za osiguranje</a:t>
                      </a:r>
                      <a:endParaRPr lang="en-US" sz="1600" b="0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bs-Latn-BA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s-Latn-BA" sz="1600" b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Završen</a:t>
                      </a:r>
                      <a:r>
                        <a:rPr lang="bs-Latn-BA" sz="1600" b="0" baseline="0" dirty="0" smtClean="0">
                          <a:solidFill>
                            <a:srgbClr val="7030A0"/>
                          </a:solidFill>
                          <a:latin typeface="+mj-lt"/>
                        </a:rPr>
                        <a:t> projekat EU “Podrška održivom jačanju kapaciteta Agencije za osiguranje u Bosni i Hercegovini,Agencije za nadzor osiguranja FBiH i Agencije za osiguranje RS”</a:t>
                      </a:r>
                      <a:endParaRPr lang="en-US" sz="1600" b="0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539552" y="188640"/>
          <a:ext cx="438150" cy="523875"/>
        </p:xfrm>
        <a:graphic>
          <a:graphicData uri="http://schemas.openxmlformats.org/presentationml/2006/ole">
            <p:oleObj spid="_x0000_s3073" r:id="rId4" imgW="697992" imgH="838200" progId="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82809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sz="6000" b="1" dirty="0" smtClean="0">
                <a:solidFill>
                  <a:srgbClr val="7030A0"/>
                </a:solidFill>
                <a:latin typeface="+mj-lt"/>
              </a:rPr>
              <a:t>Hvala na pažnji!</a:t>
            </a:r>
            <a:endParaRPr lang="en-US" sz="6000" b="1" dirty="0">
              <a:solidFill>
                <a:srgbClr val="7030A0"/>
              </a:solidFill>
              <a:latin typeface="+mj-lt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68313" y="188913"/>
          <a:ext cx="438150" cy="523875"/>
        </p:xfrm>
        <a:graphic>
          <a:graphicData uri="http://schemas.openxmlformats.org/presentationml/2006/ole">
            <p:oleObj spid="_x0000_s36866" r:id="rId3" imgW="697992" imgH="838200" progId="">
              <p:embed/>
            </p:oleObj>
          </a:graphicData>
        </a:graphic>
      </p:graphicFrame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0" y="62068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AGENCIJA ZA OSIGURANJE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s-Latn-BA" sz="10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U BOSNI I HERCEGOVINI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448</Words>
  <Application>Microsoft Office PowerPoint</Application>
  <PresentationFormat>On-screen Show (4:3)</PresentationFormat>
  <Paragraphs>211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BOSNA I HERCEGOVINA</vt:lpstr>
      <vt:lpstr> Broj društava na tržištu</vt:lpstr>
      <vt:lpstr>Premija osiguranja u EUR 000</vt:lpstr>
      <vt:lpstr>Učešće vrsta osiguranja u ukupnoj premiji</vt:lpstr>
      <vt:lpstr>Vodećih 10 društava - Život</vt:lpstr>
      <vt:lpstr>Vodećih 10 društava - Neživot</vt:lpstr>
      <vt:lpstr>Vodećih 10 društava - Ukupno</vt:lpstr>
      <vt:lpstr>Bitni događaji na tržištu</vt:lpstr>
      <vt:lpstr>AGENCIJA ZA OSIGURANJE    U BOSNI I HERCEGOVINI</vt:lpstr>
    </vt:vector>
  </TitlesOfParts>
  <Company>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filipovic</dc:creator>
  <cp:lastModifiedBy> </cp:lastModifiedBy>
  <cp:revision>85</cp:revision>
  <dcterms:created xsi:type="dcterms:W3CDTF">2012-05-06T19:27:53Z</dcterms:created>
  <dcterms:modified xsi:type="dcterms:W3CDTF">2012-06-06T11:18:44Z</dcterms:modified>
</cp:coreProperties>
</file>