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92" r:id="rId1"/>
    <p:sldMasterId id="2147484107" r:id="rId2"/>
  </p:sldMasterIdLst>
  <p:notesMasterIdLst>
    <p:notesMasterId r:id="rId21"/>
  </p:notesMasterIdLst>
  <p:handoutMasterIdLst>
    <p:handoutMasterId r:id="rId22"/>
  </p:handoutMasterIdLst>
  <p:sldIdLst>
    <p:sldId id="256" r:id="rId3"/>
    <p:sldId id="291" r:id="rId4"/>
    <p:sldId id="300" r:id="rId5"/>
    <p:sldId id="303" r:id="rId6"/>
    <p:sldId id="301" r:id="rId7"/>
    <p:sldId id="304" r:id="rId8"/>
    <p:sldId id="305" r:id="rId9"/>
    <p:sldId id="306" r:id="rId10"/>
    <p:sldId id="302" r:id="rId11"/>
    <p:sldId id="307" r:id="rId12"/>
    <p:sldId id="299" r:id="rId13"/>
    <p:sldId id="292" r:id="rId14"/>
    <p:sldId id="293" r:id="rId15"/>
    <p:sldId id="294" r:id="rId16"/>
    <p:sldId id="295" r:id="rId17"/>
    <p:sldId id="296" r:id="rId18"/>
    <p:sldId id="298" r:id="rId19"/>
    <p:sldId id="308" r:id="rId20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C80967-87A4-4CF8-8E0E-F03A4ED58292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E0CE3A2-A74A-4E22-AB80-BE25B830F0EC}">
      <dgm:prSet phldrT="[Text]"/>
      <dgm:spPr/>
      <dgm:t>
        <a:bodyPr/>
        <a:lstStyle/>
        <a:p>
          <a:pPr algn="ctr"/>
          <a:r>
            <a:rPr lang="hr-HR" dirty="0" smtClean="0"/>
            <a:t>Svake godine novih 150 milijuna potrošača financijskih usluga</a:t>
          </a:r>
          <a:endParaRPr lang="hr-HR" dirty="0"/>
        </a:p>
      </dgm:t>
    </dgm:pt>
    <dgm:pt modelId="{D24C1A78-4B93-4959-BC11-0C41ABAA3E0C}" type="parTrans" cxnId="{A3CC8E98-C8E7-48AB-8E66-D7BF0300C25A}">
      <dgm:prSet/>
      <dgm:spPr/>
      <dgm:t>
        <a:bodyPr/>
        <a:lstStyle/>
        <a:p>
          <a:endParaRPr lang="hr-HR"/>
        </a:p>
      </dgm:t>
    </dgm:pt>
    <dgm:pt modelId="{AF1BDF7F-ECDB-4875-B8B5-E61E4E532D5F}" type="sibTrans" cxnId="{A3CC8E98-C8E7-48AB-8E66-D7BF0300C25A}">
      <dgm:prSet/>
      <dgm:spPr/>
      <dgm:t>
        <a:bodyPr/>
        <a:lstStyle/>
        <a:p>
          <a:endParaRPr lang="hr-HR"/>
        </a:p>
      </dgm:t>
    </dgm:pt>
    <dgm:pt modelId="{A3E7D0B5-43C5-43B9-9FFB-E08A0CDB9D14}">
      <dgm:prSet/>
      <dgm:spPr/>
      <dgm:t>
        <a:bodyPr/>
        <a:lstStyle/>
        <a:p>
          <a:pPr algn="ctr"/>
          <a:r>
            <a:rPr lang="hr-HR" dirty="0" smtClean="0"/>
            <a:t>Potreba za zaštitom potrošača  proizlazi iz </a:t>
          </a:r>
          <a:r>
            <a:rPr lang="hr-HR" i="1" dirty="0" smtClean="0"/>
            <a:t>neravnoteže snaga, informacija i resursa </a:t>
          </a:r>
          <a:r>
            <a:rPr lang="hr-HR" dirty="0" smtClean="0"/>
            <a:t>između potrošača i pružatelja financijskih usluga koja potrošače dovodi u nepovoljan položaj</a:t>
          </a:r>
          <a:endParaRPr lang="hr-HR" dirty="0"/>
        </a:p>
      </dgm:t>
    </dgm:pt>
    <dgm:pt modelId="{B5938E7D-3DCB-4111-BD67-EDEBDE747495}" type="parTrans" cxnId="{188B9729-4BD1-453D-976D-BEB52DCA9AB1}">
      <dgm:prSet/>
      <dgm:spPr/>
      <dgm:t>
        <a:bodyPr/>
        <a:lstStyle/>
        <a:p>
          <a:endParaRPr lang="hr-HR"/>
        </a:p>
      </dgm:t>
    </dgm:pt>
    <dgm:pt modelId="{A8C3624D-ED48-4C65-A18E-79F8919E9C52}" type="sibTrans" cxnId="{188B9729-4BD1-453D-976D-BEB52DCA9AB1}">
      <dgm:prSet/>
      <dgm:spPr/>
      <dgm:t>
        <a:bodyPr/>
        <a:lstStyle/>
        <a:p>
          <a:endParaRPr lang="hr-HR"/>
        </a:p>
      </dgm:t>
    </dgm:pt>
    <dgm:pt modelId="{5175AF46-7892-4462-8985-9FB198DBBC11}">
      <dgm:prSet/>
      <dgm:spPr/>
      <dgm:t>
        <a:bodyPr/>
        <a:lstStyle/>
        <a:p>
          <a:pPr algn="ctr"/>
          <a:r>
            <a:rPr lang="hr-HR" dirty="0" smtClean="0"/>
            <a:t>Zaštita potrošača ima za cilj ispraviti taj tržišni nedostatak</a:t>
          </a:r>
          <a:endParaRPr lang="hr-HR" dirty="0"/>
        </a:p>
      </dgm:t>
    </dgm:pt>
    <dgm:pt modelId="{6057D445-908A-483E-9195-C504DBD78D8B}" type="parTrans" cxnId="{2FCFF3D5-EB6D-4ED4-830A-89581C5ECADB}">
      <dgm:prSet/>
      <dgm:spPr/>
      <dgm:t>
        <a:bodyPr/>
        <a:lstStyle/>
        <a:p>
          <a:endParaRPr lang="hr-HR"/>
        </a:p>
      </dgm:t>
    </dgm:pt>
    <dgm:pt modelId="{5ADF3606-BA62-4189-80A5-153E38B6CE59}" type="sibTrans" cxnId="{2FCFF3D5-EB6D-4ED4-830A-89581C5ECADB}">
      <dgm:prSet/>
      <dgm:spPr/>
      <dgm:t>
        <a:bodyPr/>
        <a:lstStyle/>
        <a:p>
          <a:endParaRPr lang="hr-HR"/>
        </a:p>
      </dgm:t>
    </dgm:pt>
    <dgm:pt modelId="{F51BF7DD-D67A-4663-AFC4-D964165553A7}" type="pres">
      <dgm:prSet presAssocID="{7CC80967-87A4-4CF8-8E0E-F03A4ED58292}" presName="outerComposite" presStyleCnt="0">
        <dgm:presLayoutVars>
          <dgm:chMax val="5"/>
          <dgm:dir/>
          <dgm:resizeHandles val="exact"/>
        </dgm:presLayoutVars>
      </dgm:prSet>
      <dgm:spPr/>
    </dgm:pt>
    <dgm:pt modelId="{AEE11362-FF6C-4F84-AA3F-75D621FAE44D}" type="pres">
      <dgm:prSet presAssocID="{7CC80967-87A4-4CF8-8E0E-F03A4ED58292}" presName="dummyMaxCanvas" presStyleCnt="0">
        <dgm:presLayoutVars/>
      </dgm:prSet>
      <dgm:spPr/>
    </dgm:pt>
    <dgm:pt modelId="{C8E509AB-4B47-46C6-A4EE-843912CE9C98}" type="pres">
      <dgm:prSet presAssocID="{7CC80967-87A4-4CF8-8E0E-F03A4ED5829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CA8FB80-1692-4887-B2FA-E01E982E09CA}" type="pres">
      <dgm:prSet presAssocID="{7CC80967-87A4-4CF8-8E0E-F03A4ED58292}" presName="ThreeNodes_2" presStyleLbl="node1" presStyleIdx="1" presStyleCnt="3">
        <dgm:presLayoutVars>
          <dgm:bulletEnabled val="1"/>
        </dgm:presLayoutVars>
      </dgm:prSet>
      <dgm:spPr/>
    </dgm:pt>
    <dgm:pt modelId="{619D3A45-84CF-4F70-AF19-B45B1B654CF6}" type="pres">
      <dgm:prSet presAssocID="{7CC80967-87A4-4CF8-8E0E-F03A4ED58292}" presName="ThreeNodes_3" presStyleLbl="node1" presStyleIdx="2" presStyleCnt="3" custLinFactNeighborX="148" custLinFactNeighborY="4207">
        <dgm:presLayoutVars>
          <dgm:bulletEnabled val="1"/>
        </dgm:presLayoutVars>
      </dgm:prSet>
      <dgm:spPr/>
    </dgm:pt>
    <dgm:pt modelId="{A20261DB-A64B-469B-8497-77CC28A11196}" type="pres">
      <dgm:prSet presAssocID="{7CC80967-87A4-4CF8-8E0E-F03A4ED58292}" presName="ThreeConn_1-2" presStyleLbl="fgAccFollowNode1" presStyleIdx="0" presStyleCnt="2">
        <dgm:presLayoutVars>
          <dgm:bulletEnabled val="1"/>
        </dgm:presLayoutVars>
      </dgm:prSet>
      <dgm:spPr/>
    </dgm:pt>
    <dgm:pt modelId="{A25DB167-9E8E-4ECB-A559-0EBDF321A623}" type="pres">
      <dgm:prSet presAssocID="{7CC80967-87A4-4CF8-8E0E-F03A4ED58292}" presName="ThreeConn_2-3" presStyleLbl="fgAccFollowNode1" presStyleIdx="1" presStyleCnt="2">
        <dgm:presLayoutVars>
          <dgm:bulletEnabled val="1"/>
        </dgm:presLayoutVars>
      </dgm:prSet>
      <dgm:spPr/>
    </dgm:pt>
    <dgm:pt modelId="{98B77FF1-7BFF-4186-A930-829464AA329E}" type="pres">
      <dgm:prSet presAssocID="{7CC80967-87A4-4CF8-8E0E-F03A4ED5829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E35179B-EAC0-46F6-9C77-D9AD94353FC1}" type="pres">
      <dgm:prSet presAssocID="{7CC80967-87A4-4CF8-8E0E-F03A4ED58292}" presName="ThreeNodes_2_text" presStyleLbl="node1" presStyleIdx="2" presStyleCnt="3">
        <dgm:presLayoutVars>
          <dgm:bulletEnabled val="1"/>
        </dgm:presLayoutVars>
      </dgm:prSet>
      <dgm:spPr/>
    </dgm:pt>
    <dgm:pt modelId="{DFBDC463-6002-4F82-883E-8D2BBB176B48}" type="pres">
      <dgm:prSet presAssocID="{7CC80967-87A4-4CF8-8E0E-F03A4ED5829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3CC8E98-C8E7-48AB-8E66-D7BF0300C25A}" srcId="{7CC80967-87A4-4CF8-8E0E-F03A4ED58292}" destId="{0E0CE3A2-A74A-4E22-AB80-BE25B830F0EC}" srcOrd="0" destOrd="0" parTransId="{D24C1A78-4B93-4959-BC11-0C41ABAA3E0C}" sibTransId="{AF1BDF7F-ECDB-4875-B8B5-E61E4E532D5F}"/>
    <dgm:cxn modelId="{977D01B8-A76B-48AA-A990-E50F89E54174}" type="presOf" srcId="{A3E7D0B5-43C5-43B9-9FFB-E08A0CDB9D14}" destId="{ECA8FB80-1692-4887-B2FA-E01E982E09CA}" srcOrd="0" destOrd="0" presId="urn:microsoft.com/office/officeart/2005/8/layout/vProcess5"/>
    <dgm:cxn modelId="{09FBD59B-3167-4ADF-BD0C-79C8B5D63792}" type="presOf" srcId="{5175AF46-7892-4462-8985-9FB198DBBC11}" destId="{619D3A45-84CF-4F70-AF19-B45B1B654CF6}" srcOrd="0" destOrd="0" presId="urn:microsoft.com/office/officeart/2005/8/layout/vProcess5"/>
    <dgm:cxn modelId="{6486FC22-FB27-46B2-A49B-58A4155ABD45}" type="presOf" srcId="{0E0CE3A2-A74A-4E22-AB80-BE25B830F0EC}" destId="{C8E509AB-4B47-46C6-A4EE-843912CE9C98}" srcOrd="0" destOrd="0" presId="urn:microsoft.com/office/officeart/2005/8/layout/vProcess5"/>
    <dgm:cxn modelId="{2FCFF3D5-EB6D-4ED4-830A-89581C5ECADB}" srcId="{7CC80967-87A4-4CF8-8E0E-F03A4ED58292}" destId="{5175AF46-7892-4462-8985-9FB198DBBC11}" srcOrd="2" destOrd="0" parTransId="{6057D445-908A-483E-9195-C504DBD78D8B}" sibTransId="{5ADF3606-BA62-4189-80A5-153E38B6CE59}"/>
    <dgm:cxn modelId="{8472E1C6-25D3-49B8-B6FD-0D5D4ECF5AD2}" type="presOf" srcId="{A3E7D0B5-43C5-43B9-9FFB-E08A0CDB9D14}" destId="{EE35179B-EAC0-46F6-9C77-D9AD94353FC1}" srcOrd="1" destOrd="0" presId="urn:microsoft.com/office/officeart/2005/8/layout/vProcess5"/>
    <dgm:cxn modelId="{188B9729-4BD1-453D-976D-BEB52DCA9AB1}" srcId="{7CC80967-87A4-4CF8-8E0E-F03A4ED58292}" destId="{A3E7D0B5-43C5-43B9-9FFB-E08A0CDB9D14}" srcOrd="1" destOrd="0" parTransId="{B5938E7D-3DCB-4111-BD67-EDEBDE747495}" sibTransId="{A8C3624D-ED48-4C65-A18E-79F8919E9C52}"/>
    <dgm:cxn modelId="{90616BD5-D166-40AE-ADAE-5048F2152149}" type="presOf" srcId="{0E0CE3A2-A74A-4E22-AB80-BE25B830F0EC}" destId="{98B77FF1-7BFF-4186-A930-829464AA329E}" srcOrd="1" destOrd="0" presId="urn:microsoft.com/office/officeart/2005/8/layout/vProcess5"/>
    <dgm:cxn modelId="{C72B01FC-94B8-40E0-A962-01B35C683BB9}" type="presOf" srcId="{7CC80967-87A4-4CF8-8E0E-F03A4ED58292}" destId="{F51BF7DD-D67A-4663-AFC4-D964165553A7}" srcOrd="0" destOrd="0" presId="urn:microsoft.com/office/officeart/2005/8/layout/vProcess5"/>
    <dgm:cxn modelId="{C3D92B4F-37FF-41FD-8CC7-7382F6720A2B}" type="presOf" srcId="{A8C3624D-ED48-4C65-A18E-79F8919E9C52}" destId="{A25DB167-9E8E-4ECB-A559-0EBDF321A623}" srcOrd="0" destOrd="0" presId="urn:microsoft.com/office/officeart/2005/8/layout/vProcess5"/>
    <dgm:cxn modelId="{3C4C49A2-B681-4ECD-82A5-5E6CC39E0207}" type="presOf" srcId="{AF1BDF7F-ECDB-4875-B8B5-E61E4E532D5F}" destId="{A20261DB-A64B-469B-8497-77CC28A11196}" srcOrd="0" destOrd="0" presId="urn:microsoft.com/office/officeart/2005/8/layout/vProcess5"/>
    <dgm:cxn modelId="{6047E22B-F62C-4995-B8CF-51B3F22EFCD0}" type="presOf" srcId="{5175AF46-7892-4462-8985-9FB198DBBC11}" destId="{DFBDC463-6002-4F82-883E-8D2BBB176B48}" srcOrd="1" destOrd="0" presId="urn:microsoft.com/office/officeart/2005/8/layout/vProcess5"/>
    <dgm:cxn modelId="{10220501-B43A-4D9B-8A7A-C16BE714CF63}" type="presParOf" srcId="{F51BF7DD-D67A-4663-AFC4-D964165553A7}" destId="{AEE11362-FF6C-4F84-AA3F-75D621FAE44D}" srcOrd="0" destOrd="0" presId="urn:microsoft.com/office/officeart/2005/8/layout/vProcess5"/>
    <dgm:cxn modelId="{8384C9BF-7CE8-48BD-B96E-E651225C418E}" type="presParOf" srcId="{F51BF7DD-D67A-4663-AFC4-D964165553A7}" destId="{C8E509AB-4B47-46C6-A4EE-843912CE9C98}" srcOrd="1" destOrd="0" presId="urn:microsoft.com/office/officeart/2005/8/layout/vProcess5"/>
    <dgm:cxn modelId="{6021BFAC-A4C6-4599-BA18-A63A2392C7C3}" type="presParOf" srcId="{F51BF7DD-D67A-4663-AFC4-D964165553A7}" destId="{ECA8FB80-1692-4887-B2FA-E01E982E09CA}" srcOrd="2" destOrd="0" presId="urn:microsoft.com/office/officeart/2005/8/layout/vProcess5"/>
    <dgm:cxn modelId="{B202E4A5-6F89-4A1E-B3A5-96B7A459E9F7}" type="presParOf" srcId="{F51BF7DD-D67A-4663-AFC4-D964165553A7}" destId="{619D3A45-84CF-4F70-AF19-B45B1B654CF6}" srcOrd="3" destOrd="0" presId="urn:microsoft.com/office/officeart/2005/8/layout/vProcess5"/>
    <dgm:cxn modelId="{D31D435D-62EB-4728-BDEF-B25A28AA2D64}" type="presParOf" srcId="{F51BF7DD-D67A-4663-AFC4-D964165553A7}" destId="{A20261DB-A64B-469B-8497-77CC28A11196}" srcOrd="4" destOrd="0" presId="urn:microsoft.com/office/officeart/2005/8/layout/vProcess5"/>
    <dgm:cxn modelId="{6ADDC27C-F5AF-40FC-9085-946F044017E8}" type="presParOf" srcId="{F51BF7DD-D67A-4663-AFC4-D964165553A7}" destId="{A25DB167-9E8E-4ECB-A559-0EBDF321A623}" srcOrd="5" destOrd="0" presId="urn:microsoft.com/office/officeart/2005/8/layout/vProcess5"/>
    <dgm:cxn modelId="{3209633D-2FD9-440F-843B-65ACA51BF6A7}" type="presParOf" srcId="{F51BF7DD-D67A-4663-AFC4-D964165553A7}" destId="{98B77FF1-7BFF-4186-A930-829464AA329E}" srcOrd="6" destOrd="0" presId="urn:microsoft.com/office/officeart/2005/8/layout/vProcess5"/>
    <dgm:cxn modelId="{351D125E-1E02-4937-AC55-26140D7D1775}" type="presParOf" srcId="{F51BF7DD-D67A-4663-AFC4-D964165553A7}" destId="{EE35179B-EAC0-46F6-9C77-D9AD94353FC1}" srcOrd="7" destOrd="0" presId="urn:microsoft.com/office/officeart/2005/8/layout/vProcess5"/>
    <dgm:cxn modelId="{715F0FCA-F3CE-4559-906B-361905F19BE6}" type="presParOf" srcId="{F51BF7DD-D67A-4663-AFC4-D964165553A7}" destId="{DFBDC463-6002-4F82-883E-8D2BBB176B4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697DD9-47A9-4407-B5F5-DA602063A4AA}" type="doc">
      <dgm:prSet loTypeId="urn:microsoft.com/office/officeart/2005/8/layout/balance1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8140A19E-3E27-4272-8710-9F4BE7CDCA7A}">
      <dgm:prSet phldrT="[Text]"/>
      <dgm:spPr/>
      <dgm:t>
        <a:bodyPr/>
        <a:lstStyle/>
        <a:p>
          <a:r>
            <a:rPr lang="hr-HR" dirty="0" smtClean="0"/>
            <a:t>OSIGURANIK</a:t>
          </a:r>
          <a:endParaRPr lang="hr-HR" dirty="0"/>
        </a:p>
      </dgm:t>
    </dgm:pt>
    <dgm:pt modelId="{DA23915B-B54C-4A02-B1D2-E3D65E8DD575}" type="parTrans" cxnId="{71E0E990-47FF-41E2-B8A1-EB2781064CDF}">
      <dgm:prSet/>
      <dgm:spPr/>
      <dgm:t>
        <a:bodyPr/>
        <a:lstStyle/>
        <a:p>
          <a:endParaRPr lang="hr-HR"/>
        </a:p>
      </dgm:t>
    </dgm:pt>
    <dgm:pt modelId="{8D755631-2CB9-4A72-AA6C-3541047D5071}" type="sibTrans" cxnId="{71E0E990-47FF-41E2-B8A1-EB2781064CDF}">
      <dgm:prSet/>
      <dgm:spPr/>
      <dgm:t>
        <a:bodyPr/>
        <a:lstStyle/>
        <a:p>
          <a:endParaRPr lang="hr-HR"/>
        </a:p>
      </dgm:t>
    </dgm:pt>
    <dgm:pt modelId="{1F85B5F2-659A-4517-B757-9EF549BB7284}">
      <dgm:prSet phldrT="[Text]"/>
      <dgm:spPr/>
      <dgm:t>
        <a:bodyPr/>
        <a:lstStyle/>
        <a:p>
          <a:r>
            <a:rPr lang="hr-HR" dirty="0" smtClean="0"/>
            <a:t>UGOVARATELJ OSIGURANJA </a:t>
          </a:r>
          <a:endParaRPr lang="hr-HR" dirty="0"/>
        </a:p>
      </dgm:t>
    </dgm:pt>
    <dgm:pt modelId="{BC56847A-B084-40FE-96C0-70AEDF2DEE85}" type="parTrans" cxnId="{738F3C57-3F15-4A4E-B922-54619C5A2E64}">
      <dgm:prSet/>
      <dgm:spPr/>
      <dgm:t>
        <a:bodyPr/>
        <a:lstStyle/>
        <a:p>
          <a:endParaRPr lang="hr-HR"/>
        </a:p>
      </dgm:t>
    </dgm:pt>
    <dgm:pt modelId="{6D9F5B95-3BCC-4D55-BF5E-5227AFA575C3}" type="sibTrans" cxnId="{738F3C57-3F15-4A4E-B922-54619C5A2E64}">
      <dgm:prSet/>
      <dgm:spPr/>
      <dgm:t>
        <a:bodyPr/>
        <a:lstStyle/>
        <a:p>
          <a:endParaRPr lang="hr-HR"/>
        </a:p>
      </dgm:t>
    </dgm:pt>
    <dgm:pt modelId="{83A3734D-9F51-4395-A680-EE5B8B0644A9}">
      <dgm:prSet phldrT="[Text]" custT="1"/>
      <dgm:spPr/>
      <dgm:t>
        <a:bodyPr/>
        <a:lstStyle/>
        <a:p>
          <a:r>
            <a:rPr lang="hr-HR" sz="1900" b="1" dirty="0" smtClean="0"/>
            <a:t>OSIGURATELJ</a:t>
          </a:r>
          <a:endParaRPr lang="hr-HR" sz="1900" b="1" dirty="0"/>
        </a:p>
      </dgm:t>
    </dgm:pt>
    <dgm:pt modelId="{3A2E03E3-5CCC-4AC7-B0CC-36E43EDF4EE8}" type="parTrans" cxnId="{480636B3-CC96-401C-804D-8F6737303AF2}">
      <dgm:prSet/>
      <dgm:spPr/>
      <dgm:t>
        <a:bodyPr/>
        <a:lstStyle/>
        <a:p>
          <a:endParaRPr lang="hr-HR"/>
        </a:p>
      </dgm:t>
    </dgm:pt>
    <dgm:pt modelId="{EC99429A-BEE1-4DDF-AAEA-B3852BD24284}" type="sibTrans" cxnId="{480636B3-CC96-401C-804D-8F6737303AF2}">
      <dgm:prSet/>
      <dgm:spPr/>
      <dgm:t>
        <a:bodyPr/>
        <a:lstStyle/>
        <a:p>
          <a:endParaRPr lang="hr-HR"/>
        </a:p>
      </dgm:t>
    </dgm:pt>
    <dgm:pt modelId="{1A4D4336-2F6A-401C-B518-65441F6585E4}">
      <dgm:prSet phldrT="[Text]" custT="1"/>
      <dgm:spPr/>
      <dgm:t>
        <a:bodyPr/>
        <a:lstStyle/>
        <a:p>
          <a:pPr algn="just"/>
          <a:r>
            <a:rPr lang="hr-HR" sz="1000" dirty="0" smtClean="0"/>
            <a:t>- </a:t>
          </a:r>
          <a:r>
            <a:rPr lang="hr-HR" sz="1400" dirty="0" smtClean="0"/>
            <a:t>Nesrazmjer ekonomske snage</a:t>
          </a:r>
        </a:p>
        <a:p>
          <a:pPr algn="just"/>
          <a:r>
            <a:rPr lang="hr-HR" sz="1400" dirty="0" smtClean="0"/>
            <a:t>- Potrebna nadstandardna zaštita zbog složenih osigurateljnih proizvoda</a:t>
          </a:r>
          <a:endParaRPr lang="hr-HR" sz="1400" dirty="0"/>
        </a:p>
      </dgm:t>
    </dgm:pt>
    <dgm:pt modelId="{2CD41E96-35A5-4528-9CE2-E4F7D952FB14}" type="sibTrans" cxnId="{EB228083-88CF-43C2-A333-E0DECC066CC5}">
      <dgm:prSet/>
      <dgm:spPr/>
      <dgm:t>
        <a:bodyPr/>
        <a:lstStyle/>
        <a:p>
          <a:endParaRPr lang="hr-HR"/>
        </a:p>
      </dgm:t>
    </dgm:pt>
    <dgm:pt modelId="{7FCB7985-8E49-4CD0-A1DA-76645572EA77}" type="parTrans" cxnId="{EB228083-88CF-43C2-A333-E0DECC066CC5}">
      <dgm:prSet/>
      <dgm:spPr/>
      <dgm:t>
        <a:bodyPr/>
        <a:lstStyle/>
        <a:p>
          <a:endParaRPr lang="hr-HR"/>
        </a:p>
      </dgm:t>
    </dgm:pt>
    <dgm:pt modelId="{A4AF870A-D3B8-473A-BBFF-87DE2618CC2C}">
      <dgm:prSet phldrT="[Text]" custT="1"/>
      <dgm:spPr/>
      <dgm:t>
        <a:bodyPr/>
        <a:lstStyle/>
        <a:p>
          <a:pPr algn="just"/>
          <a:r>
            <a:rPr lang="hr-HR" sz="1400" dirty="0" smtClean="0"/>
            <a:t>- Putem ZOO-a, ZOS-a, ZOOP-a, ZZP-a, Kodeksa etike, podzakonskih akata HANFE</a:t>
          </a:r>
        </a:p>
        <a:p>
          <a:pPr algn="ctr"/>
          <a:endParaRPr lang="hr-HR" sz="1000" dirty="0"/>
        </a:p>
      </dgm:t>
    </dgm:pt>
    <dgm:pt modelId="{E8807F5F-AD76-4AEF-9429-DB0A456F2D61}" type="sibTrans" cxnId="{24F84526-4445-49A7-A803-CA3AB55A1749}">
      <dgm:prSet/>
      <dgm:spPr/>
      <dgm:t>
        <a:bodyPr/>
        <a:lstStyle/>
        <a:p>
          <a:endParaRPr lang="hr-HR"/>
        </a:p>
      </dgm:t>
    </dgm:pt>
    <dgm:pt modelId="{7704DD62-564D-4E5F-BDFF-46489570882E}" type="parTrans" cxnId="{24F84526-4445-49A7-A803-CA3AB55A1749}">
      <dgm:prSet/>
      <dgm:spPr/>
      <dgm:t>
        <a:bodyPr/>
        <a:lstStyle/>
        <a:p>
          <a:endParaRPr lang="hr-HR"/>
        </a:p>
      </dgm:t>
    </dgm:pt>
    <dgm:pt modelId="{EDEC5E75-57AA-4B8D-B0B7-99E6BD20446C}" type="pres">
      <dgm:prSet presAssocID="{63697DD9-47A9-4407-B5F5-DA602063A4AA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B69B9B4-6DFA-4A62-8E79-AD977BC0018E}" type="pres">
      <dgm:prSet presAssocID="{63697DD9-47A9-4407-B5F5-DA602063A4AA}" presName="dummyMaxCanvas" presStyleCnt="0"/>
      <dgm:spPr/>
    </dgm:pt>
    <dgm:pt modelId="{F9CA62DD-102A-4A53-A073-D0DEF11817F8}" type="pres">
      <dgm:prSet presAssocID="{63697DD9-47A9-4407-B5F5-DA602063A4AA}" presName="parentComposite" presStyleCnt="0"/>
      <dgm:spPr/>
    </dgm:pt>
    <dgm:pt modelId="{CCFF9E3E-2FBE-49D8-B899-2A0F77C82EAF}" type="pres">
      <dgm:prSet presAssocID="{63697DD9-47A9-4407-B5F5-DA602063A4AA}" presName="parent1" presStyleLbl="alignAccFollowNode1" presStyleIdx="0" presStyleCnt="4" custScaleX="151284" custScaleY="96228" custLinFactNeighborX="-98305" custLinFactNeighborY="-12933">
        <dgm:presLayoutVars>
          <dgm:chMax val="4"/>
        </dgm:presLayoutVars>
      </dgm:prSet>
      <dgm:spPr/>
      <dgm:t>
        <a:bodyPr/>
        <a:lstStyle/>
        <a:p>
          <a:endParaRPr lang="hr-HR"/>
        </a:p>
      </dgm:t>
    </dgm:pt>
    <dgm:pt modelId="{8F85200D-06E7-4992-8CFA-A5CA2AC443E0}" type="pres">
      <dgm:prSet presAssocID="{63697DD9-47A9-4407-B5F5-DA602063A4AA}" presName="parent2" presStyleLbl="alignAccFollowNode1" presStyleIdx="1" presStyleCnt="4" custScaleX="176050" custScaleY="98756" custLinFactNeighborX="85119" custLinFactNeighborY="-14197">
        <dgm:presLayoutVars>
          <dgm:chMax val="4"/>
        </dgm:presLayoutVars>
      </dgm:prSet>
      <dgm:spPr/>
      <dgm:t>
        <a:bodyPr/>
        <a:lstStyle/>
        <a:p>
          <a:endParaRPr lang="hr-HR"/>
        </a:p>
      </dgm:t>
    </dgm:pt>
    <dgm:pt modelId="{00EFDE46-774E-4B32-92ED-7B0A75D5E0C1}" type="pres">
      <dgm:prSet presAssocID="{63697DD9-47A9-4407-B5F5-DA602063A4AA}" presName="childrenComposite" presStyleCnt="0"/>
      <dgm:spPr/>
    </dgm:pt>
    <dgm:pt modelId="{0BDAF761-3156-40CC-A34B-4F61309D29EF}" type="pres">
      <dgm:prSet presAssocID="{63697DD9-47A9-4407-B5F5-DA602063A4AA}" presName="dummyMaxCanvas_ChildArea" presStyleCnt="0"/>
      <dgm:spPr/>
    </dgm:pt>
    <dgm:pt modelId="{D5BE8E30-4902-43B2-95CF-7C520F426E95}" type="pres">
      <dgm:prSet presAssocID="{63697DD9-47A9-4407-B5F5-DA602063A4AA}" presName="fulcrum" presStyleLbl="alignAccFollowNode1" presStyleIdx="2" presStyleCnt="4"/>
      <dgm:spPr/>
    </dgm:pt>
    <dgm:pt modelId="{6E48F72D-D41A-4D17-8871-48443C7BDD0B}" type="pres">
      <dgm:prSet presAssocID="{63697DD9-47A9-4407-B5F5-DA602063A4AA}" presName="balance_21" presStyleLbl="alignAccFollowNode1" presStyleIdx="3" presStyleCnt="4" custAng="1148555" custLinFactNeighborX="-1795" custLinFactNeighborY="-7774">
        <dgm:presLayoutVars>
          <dgm:bulletEnabled val="1"/>
        </dgm:presLayoutVars>
      </dgm:prSet>
      <dgm:spPr/>
    </dgm:pt>
    <dgm:pt modelId="{DA79F6CA-1080-4FCD-9F25-EBF5F8B22360}" type="pres">
      <dgm:prSet presAssocID="{63697DD9-47A9-4407-B5F5-DA602063A4AA}" presName="left_21_1" presStyleLbl="node1" presStyleIdx="0" presStyleCnt="3" custAng="1112497" custLinFactNeighborX="14716" custLinFactNeighborY="-273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ED36771-A77D-44BB-904E-AF87D82A2585}" type="pres">
      <dgm:prSet presAssocID="{63697DD9-47A9-4407-B5F5-DA602063A4AA}" presName="left_21_2" presStyleLbl="node1" presStyleIdx="1" presStyleCnt="3" custAng="1135286" custLinFactNeighborX="36863" custLinFactNeighborY="-1986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49DF4BC-610D-464F-A131-A015B59B538E}" type="pres">
      <dgm:prSet presAssocID="{63697DD9-47A9-4407-B5F5-DA602063A4AA}" presName="right_21_1" presStyleLbl="node1" presStyleIdx="2" presStyleCnt="3" custAng="1124656" custScaleX="114359" custLinFactNeighborX="9923" custLinFactNeighborY="3450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342BD36-8697-4B58-9692-CFC2370A12AB}" type="presOf" srcId="{1F85B5F2-659A-4517-B757-9EF549BB7284}" destId="{EED36771-A77D-44BB-904E-AF87D82A2585}" srcOrd="0" destOrd="0" presId="urn:microsoft.com/office/officeart/2005/8/layout/balance1"/>
    <dgm:cxn modelId="{48B708B7-4698-44B4-BEB7-C550095958CE}" type="presOf" srcId="{8140A19E-3E27-4272-8710-9F4BE7CDCA7A}" destId="{DA79F6CA-1080-4FCD-9F25-EBF5F8B22360}" srcOrd="0" destOrd="0" presId="urn:microsoft.com/office/officeart/2005/8/layout/balance1"/>
    <dgm:cxn modelId="{C91ABF03-3006-41E8-B73D-C21E2F8A8AC0}" type="presOf" srcId="{83A3734D-9F51-4395-A680-EE5B8B0644A9}" destId="{E49DF4BC-610D-464F-A131-A015B59B538E}" srcOrd="0" destOrd="0" presId="urn:microsoft.com/office/officeart/2005/8/layout/balance1"/>
    <dgm:cxn modelId="{CEBEDC0B-9871-4126-A80F-3A83DCAD31A1}" type="presOf" srcId="{63697DD9-47A9-4407-B5F5-DA602063A4AA}" destId="{EDEC5E75-57AA-4B8D-B0B7-99E6BD20446C}" srcOrd="0" destOrd="0" presId="urn:microsoft.com/office/officeart/2005/8/layout/balance1"/>
    <dgm:cxn modelId="{6C34F159-AD10-4529-BC34-6BBDA6F012F1}" type="presOf" srcId="{A4AF870A-D3B8-473A-BBFF-87DE2618CC2C}" destId="{8F85200D-06E7-4992-8CFA-A5CA2AC443E0}" srcOrd="0" destOrd="0" presId="urn:microsoft.com/office/officeart/2005/8/layout/balance1"/>
    <dgm:cxn modelId="{90492B90-5DCD-49C2-A324-EC80B12BBD6D}" type="presOf" srcId="{1A4D4336-2F6A-401C-B518-65441F6585E4}" destId="{CCFF9E3E-2FBE-49D8-B899-2A0F77C82EAF}" srcOrd="0" destOrd="0" presId="urn:microsoft.com/office/officeart/2005/8/layout/balance1"/>
    <dgm:cxn modelId="{738F3C57-3F15-4A4E-B922-54619C5A2E64}" srcId="{1A4D4336-2F6A-401C-B518-65441F6585E4}" destId="{1F85B5F2-659A-4517-B757-9EF549BB7284}" srcOrd="1" destOrd="0" parTransId="{BC56847A-B084-40FE-96C0-70AEDF2DEE85}" sibTransId="{6D9F5B95-3BCC-4D55-BF5E-5227AFA575C3}"/>
    <dgm:cxn modelId="{EB228083-88CF-43C2-A333-E0DECC066CC5}" srcId="{63697DD9-47A9-4407-B5F5-DA602063A4AA}" destId="{1A4D4336-2F6A-401C-B518-65441F6585E4}" srcOrd="0" destOrd="0" parTransId="{7FCB7985-8E49-4CD0-A1DA-76645572EA77}" sibTransId="{2CD41E96-35A5-4528-9CE2-E4F7D952FB14}"/>
    <dgm:cxn modelId="{480636B3-CC96-401C-804D-8F6737303AF2}" srcId="{A4AF870A-D3B8-473A-BBFF-87DE2618CC2C}" destId="{83A3734D-9F51-4395-A680-EE5B8B0644A9}" srcOrd="0" destOrd="0" parTransId="{3A2E03E3-5CCC-4AC7-B0CC-36E43EDF4EE8}" sibTransId="{EC99429A-BEE1-4DDF-AAEA-B3852BD24284}"/>
    <dgm:cxn modelId="{71E0E990-47FF-41E2-B8A1-EB2781064CDF}" srcId="{1A4D4336-2F6A-401C-B518-65441F6585E4}" destId="{8140A19E-3E27-4272-8710-9F4BE7CDCA7A}" srcOrd="0" destOrd="0" parTransId="{DA23915B-B54C-4A02-B1D2-E3D65E8DD575}" sibTransId="{8D755631-2CB9-4A72-AA6C-3541047D5071}"/>
    <dgm:cxn modelId="{24F84526-4445-49A7-A803-CA3AB55A1749}" srcId="{63697DD9-47A9-4407-B5F5-DA602063A4AA}" destId="{A4AF870A-D3B8-473A-BBFF-87DE2618CC2C}" srcOrd="1" destOrd="0" parTransId="{7704DD62-564D-4E5F-BDFF-46489570882E}" sibTransId="{E8807F5F-AD76-4AEF-9429-DB0A456F2D61}"/>
    <dgm:cxn modelId="{3262B0B0-EE40-4F42-9234-855EA56E1162}" type="presParOf" srcId="{EDEC5E75-57AA-4B8D-B0B7-99E6BD20446C}" destId="{0B69B9B4-6DFA-4A62-8E79-AD977BC0018E}" srcOrd="0" destOrd="0" presId="urn:microsoft.com/office/officeart/2005/8/layout/balance1"/>
    <dgm:cxn modelId="{6E787009-5A2D-45A1-B16E-C59F93EF154C}" type="presParOf" srcId="{EDEC5E75-57AA-4B8D-B0B7-99E6BD20446C}" destId="{F9CA62DD-102A-4A53-A073-D0DEF11817F8}" srcOrd="1" destOrd="0" presId="urn:microsoft.com/office/officeart/2005/8/layout/balance1"/>
    <dgm:cxn modelId="{802F9F1F-5904-4A94-BB2E-9D13F137B35A}" type="presParOf" srcId="{F9CA62DD-102A-4A53-A073-D0DEF11817F8}" destId="{CCFF9E3E-2FBE-49D8-B899-2A0F77C82EAF}" srcOrd="0" destOrd="0" presId="urn:microsoft.com/office/officeart/2005/8/layout/balance1"/>
    <dgm:cxn modelId="{AF55D8B3-04AF-49AC-91E4-384F43F2BA6C}" type="presParOf" srcId="{F9CA62DD-102A-4A53-A073-D0DEF11817F8}" destId="{8F85200D-06E7-4992-8CFA-A5CA2AC443E0}" srcOrd="1" destOrd="0" presId="urn:microsoft.com/office/officeart/2005/8/layout/balance1"/>
    <dgm:cxn modelId="{62B9573F-A241-4E63-979A-2456F717D56B}" type="presParOf" srcId="{EDEC5E75-57AA-4B8D-B0B7-99E6BD20446C}" destId="{00EFDE46-774E-4B32-92ED-7B0A75D5E0C1}" srcOrd="2" destOrd="0" presId="urn:microsoft.com/office/officeart/2005/8/layout/balance1"/>
    <dgm:cxn modelId="{183AC621-FAD3-4C68-AA4E-B159EAA952E6}" type="presParOf" srcId="{00EFDE46-774E-4B32-92ED-7B0A75D5E0C1}" destId="{0BDAF761-3156-40CC-A34B-4F61309D29EF}" srcOrd="0" destOrd="0" presId="urn:microsoft.com/office/officeart/2005/8/layout/balance1"/>
    <dgm:cxn modelId="{5D48CCFE-C3F8-4051-A022-88280544144D}" type="presParOf" srcId="{00EFDE46-774E-4B32-92ED-7B0A75D5E0C1}" destId="{D5BE8E30-4902-43B2-95CF-7C520F426E95}" srcOrd="1" destOrd="0" presId="urn:microsoft.com/office/officeart/2005/8/layout/balance1"/>
    <dgm:cxn modelId="{F66A0D3F-BF16-4E3C-9D69-39270686CF19}" type="presParOf" srcId="{00EFDE46-774E-4B32-92ED-7B0A75D5E0C1}" destId="{6E48F72D-D41A-4D17-8871-48443C7BDD0B}" srcOrd="2" destOrd="0" presId="urn:microsoft.com/office/officeart/2005/8/layout/balance1"/>
    <dgm:cxn modelId="{3E9320C5-F979-452D-B783-3A52162942AF}" type="presParOf" srcId="{00EFDE46-774E-4B32-92ED-7B0A75D5E0C1}" destId="{DA79F6CA-1080-4FCD-9F25-EBF5F8B22360}" srcOrd="3" destOrd="0" presId="urn:microsoft.com/office/officeart/2005/8/layout/balance1"/>
    <dgm:cxn modelId="{86C6759F-2BFC-4CB8-ABBB-387BBD816B0B}" type="presParOf" srcId="{00EFDE46-774E-4B32-92ED-7B0A75D5E0C1}" destId="{EED36771-A77D-44BB-904E-AF87D82A2585}" srcOrd="4" destOrd="0" presId="urn:microsoft.com/office/officeart/2005/8/layout/balance1"/>
    <dgm:cxn modelId="{D3C624D5-E10E-4BC4-B84A-82B83B23FEC7}" type="presParOf" srcId="{00EFDE46-774E-4B32-92ED-7B0A75D5E0C1}" destId="{E49DF4BC-610D-464F-A131-A015B59B538E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0C6847-FF1F-4498-A942-550129F0705D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72749ED9-1A58-4CC2-9CC1-A52E5E7C584C}">
      <dgm:prSet phldrT="[Text]" custT="1"/>
      <dgm:spPr/>
      <dgm:t>
        <a:bodyPr/>
        <a:lstStyle/>
        <a:p>
          <a:r>
            <a:rPr lang="hr-HR" sz="1500" b="1" dirty="0" smtClean="0"/>
            <a:t>Ugovor o osiguranju</a:t>
          </a:r>
          <a:endParaRPr lang="hr-HR" sz="1500" b="1" dirty="0"/>
        </a:p>
      </dgm:t>
    </dgm:pt>
    <dgm:pt modelId="{B4117322-E251-4D40-A1D9-115403D02AA3}" type="parTrans" cxnId="{52BED9BA-F260-4967-A7D3-0386F0B033FA}">
      <dgm:prSet/>
      <dgm:spPr/>
      <dgm:t>
        <a:bodyPr/>
        <a:lstStyle/>
        <a:p>
          <a:endParaRPr lang="hr-HR"/>
        </a:p>
      </dgm:t>
    </dgm:pt>
    <dgm:pt modelId="{EDAAEBD3-9607-48CE-A9B4-D0132D36F225}" type="sibTrans" cxnId="{52BED9BA-F260-4967-A7D3-0386F0B033FA}">
      <dgm:prSet/>
      <dgm:spPr/>
      <dgm:t>
        <a:bodyPr/>
        <a:lstStyle/>
        <a:p>
          <a:endParaRPr lang="hr-HR"/>
        </a:p>
      </dgm:t>
    </dgm:pt>
    <dgm:pt modelId="{79E96092-40CA-4409-9C46-922693E2AD9B}">
      <dgm:prSet phldrT="[Text]" custT="1"/>
      <dgm:spPr/>
      <dgm:t>
        <a:bodyPr/>
        <a:lstStyle/>
        <a:p>
          <a:pPr algn="just"/>
          <a:r>
            <a:rPr lang="hr-HR" sz="1500" b="1" dirty="0" smtClean="0"/>
            <a:t>Neki instituti zaštite pravnog položaja ugovaratelja  osiguranja i osiguranika kao potrošača za vrijeme trajanja ugovora o osiguranju</a:t>
          </a:r>
        </a:p>
        <a:p>
          <a:pPr algn="just"/>
          <a:r>
            <a:rPr lang="hr-HR" sz="1400" dirty="0" smtClean="0"/>
            <a:t>- Informacije ugovaratelju osiguranja za vrijeme trajanja ugovora o osiguranju</a:t>
          </a:r>
        </a:p>
        <a:p>
          <a:pPr algn="just"/>
          <a:r>
            <a:rPr lang="hr-HR" sz="1400" dirty="0" smtClean="0"/>
            <a:t>- Obveza osiguratelja na uspostavu sustava rješavanja pritužbi</a:t>
          </a:r>
        </a:p>
        <a:p>
          <a:pPr algn="just"/>
          <a:r>
            <a:rPr lang="hr-HR" sz="1400" dirty="0" smtClean="0"/>
            <a:t>- Obveza osiguratelja na uspostavu postupka izvansudskog rješavanja sporova između osiguranika, odnosno ugovaratelja osiguranja (potrošača) i osiguratelja (ponuditelja usluga osiguranja)</a:t>
          </a:r>
        </a:p>
        <a:p>
          <a:pPr algn="just"/>
          <a:r>
            <a:rPr lang="hr-HR" sz="1400" dirty="0" smtClean="0"/>
            <a:t>-Alternativni (izvansudski) načini rješavanja sporova kao instrumenti zaštite </a:t>
          </a:r>
        </a:p>
        <a:p>
          <a:pPr algn="just"/>
          <a:r>
            <a:rPr lang="hr-HR" sz="1400" dirty="0" smtClean="0"/>
            <a:t>- Reklamacija i druga prava potrošača prema odredbama o zaštiti potrošača Zakona o osiguranju i Zakona o zaštiti potrošača</a:t>
          </a:r>
        </a:p>
        <a:p>
          <a:pPr algn="just"/>
          <a:r>
            <a:rPr lang="hr-HR" sz="1400" dirty="0" smtClean="0"/>
            <a:t>- Prava potrošača koja izviru iz Kodeksa poslovne osiguravateljne i reosiguravateljne etike</a:t>
          </a:r>
          <a:endParaRPr lang="hr-HR" sz="1400" dirty="0"/>
        </a:p>
      </dgm:t>
    </dgm:pt>
    <dgm:pt modelId="{A09172A6-1B13-482C-B095-1CCB9598BC79}" type="parTrans" cxnId="{648E5DE4-18F6-4850-AFA3-02F21BB3E439}">
      <dgm:prSet/>
      <dgm:spPr/>
      <dgm:t>
        <a:bodyPr/>
        <a:lstStyle/>
        <a:p>
          <a:endParaRPr lang="hr-HR"/>
        </a:p>
      </dgm:t>
    </dgm:pt>
    <dgm:pt modelId="{3E2E840F-1518-4A2C-A899-58A235BA6A5D}" type="sibTrans" cxnId="{648E5DE4-18F6-4850-AFA3-02F21BB3E439}">
      <dgm:prSet/>
      <dgm:spPr/>
      <dgm:t>
        <a:bodyPr/>
        <a:lstStyle/>
        <a:p>
          <a:endParaRPr lang="hr-HR"/>
        </a:p>
      </dgm:t>
    </dgm:pt>
    <dgm:pt modelId="{AB08D3D9-B732-46F4-8081-E91CDEAB4A8A}">
      <dgm:prSet custT="1"/>
      <dgm:spPr/>
      <dgm:t>
        <a:bodyPr/>
        <a:lstStyle/>
        <a:p>
          <a:r>
            <a:rPr lang="hr-HR" sz="1400" dirty="0" smtClean="0"/>
            <a:t>Obveze ugovornih strana u funkciji zaštite </a:t>
          </a:r>
          <a:endParaRPr lang="hr-HR" sz="1400" dirty="0"/>
        </a:p>
      </dgm:t>
    </dgm:pt>
    <dgm:pt modelId="{7937B306-2957-46DB-B11D-58881FC900AE}" type="parTrans" cxnId="{0F7E7650-27A1-484A-9D12-0EB61DB65556}">
      <dgm:prSet/>
      <dgm:spPr/>
      <dgm:t>
        <a:bodyPr/>
        <a:lstStyle/>
        <a:p>
          <a:endParaRPr lang="hr-HR"/>
        </a:p>
      </dgm:t>
    </dgm:pt>
    <dgm:pt modelId="{4046AE1C-2561-460E-B695-C1116F20B4D7}" type="sibTrans" cxnId="{0F7E7650-27A1-484A-9D12-0EB61DB65556}">
      <dgm:prSet/>
      <dgm:spPr/>
      <dgm:t>
        <a:bodyPr/>
        <a:lstStyle/>
        <a:p>
          <a:endParaRPr lang="hr-HR"/>
        </a:p>
      </dgm:t>
    </dgm:pt>
    <dgm:pt modelId="{3AE6F545-9F90-4EC4-900F-0509AD5107B0}">
      <dgm:prSet custT="1"/>
      <dgm:spPr/>
      <dgm:t>
        <a:bodyPr/>
        <a:lstStyle/>
        <a:p>
          <a:r>
            <a:rPr lang="hr-HR" sz="1400" dirty="0" smtClean="0"/>
            <a:t>Instituti zaštite ugovaratelja osiguranja i osiguranika prema Zakonu o obveznim odnosima</a:t>
          </a:r>
          <a:endParaRPr lang="hr-HR" sz="1400" dirty="0"/>
        </a:p>
      </dgm:t>
    </dgm:pt>
    <dgm:pt modelId="{DFE72B03-4321-4C49-B071-12B753AF3031}" type="parTrans" cxnId="{A440805D-8541-4E49-88BD-7DDCF279B256}">
      <dgm:prSet/>
      <dgm:spPr/>
      <dgm:t>
        <a:bodyPr/>
        <a:lstStyle/>
        <a:p>
          <a:endParaRPr lang="hr-HR"/>
        </a:p>
      </dgm:t>
    </dgm:pt>
    <dgm:pt modelId="{DB1664D0-E527-4C17-99FE-351A9A48D083}" type="sibTrans" cxnId="{A440805D-8541-4E49-88BD-7DDCF279B256}">
      <dgm:prSet/>
      <dgm:spPr/>
      <dgm:t>
        <a:bodyPr/>
        <a:lstStyle/>
        <a:p>
          <a:endParaRPr lang="hr-HR"/>
        </a:p>
      </dgm:t>
    </dgm:pt>
    <dgm:pt modelId="{C66C4A68-2906-4E02-9EB3-1314CDD12533}">
      <dgm:prSet custT="1"/>
      <dgm:spPr/>
      <dgm:t>
        <a:bodyPr/>
        <a:lstStyle/>
        <a:p>
          <a:r>
            <a:rPr lang="hr-HR" sz="1500" b="1" dirty="0" smtClean="0"/>
            <a:t>Zaštita pravnog položaja ugovaratelja osiguranja i osiguranika prilikom sklapanja ugovora o osiguranju</a:t>
          </a:r>
        </a:p>
        <a:p>
          <a:r>
            <a:rPr lang="hr-HR" sz="1400" b="1" dirty="0" smtClean="0"/>
            <a:t>- </a:t>
          </a:r>
          <a:r>
            <a:rPr lang="hr-HR" sz="1400" b="0" dirty="0" smtClean="0"/>
            <a:t>Promidžbene aktivnosti i promidžbene informacije</a:t>
          </a:r>
        </a:p>
        <a:p>
          <a:r>
            <a:rPr lang="hr-HR" sz="1400" b="0" dirty="0" smtClean="0"/>
            <a:t>- Informacije ugovaratelju osiguranja prije sklapanja ugovora o osiguranju </a:t>
          </a:r>
        </a:p>
        <a:p>
          <a:r>
            <a:rPr lang="hr-HR" sz="1400" b="0" dirty="0" smtClean="0"/>
            <a:t>- Pravo ugovaratelja  osiguranja na predaju police osiguranja i uvjeta osiguranja</a:t>
          </a:r>
        </a:p>
      </dgm:t>
    </dgm:pt>
    <dgm:pt modelId="{42BCB016-977B-41BE-BCC2-41E91123740F}" type="parTrans" cxnId="{4F51C2B3-527B-493A-ABA1-FF98D8A658C1}">
      <dgm:prSet/>
      <dgm:spPr/>
      <dgm:t>
        <a:bodyPr/>
        <a:lstStyle/>
        <a:p>
          <a:endParaRPr lang="hr-HR"/>
        </a:p>
      </dgm:t>
    </dgm:pt>
    <dgm:pt modelId="{FCBD34AD-A4F7-4112-8B3D-207AA5E1F841}" type="sibTrans" cxnId="{4F51C2B3-527B-493A-ABA1-FF98D8A658C1}">
      <dgm:prSet/>
      <dgm:spPr/>
      <dgm:t>
        <a:bodyPr/>
        <a:lstStyle/>
        <a:p>
          <a:endParaRPr lang="hr-HR"/>
        </a:p>
      </dgm:t>
    </dgm:pt>
    <dgm:pt modelId="{502219D7-DFD6-4785-BBF9-A3C35B91D803}" type="pres">
      <dgm:prSet presAssocID="{3D0C6847-FF1F-4498-A942-550129F0705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7B491ED-5A2A-4633-BAC1-01FAD3CC97B3}" type="pres">
      <dgm:prSet presAssocID="{3D0C6847-FF1F-4498-A942-550129F0705D}" presName="dummyMaxCanvas" presStyleCnt="0">
        <dgm:presLayoutVars/>
      </dgm:prSet>
      <dgm:spPr/>
    </dgm:pt>
    <dgm:pt modelId="{B4AC1DBF-9670-4CF2-B2AE-DA263296BD3C}" type="pres">
      <dgm:prSet presAssocID="{3D0C6847-FF1F-4498-A942-550129F0705D}" presName="ThreeNodes_1" presStyleLbl="node1" presStyleIdx="0" presStyleCnt="3" custScaleY="65080" custLinFactNeighborX="1183" custLinFactNeighborY="-18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4911BE0-9971-413D-88BA-82E3BC3AD28C}" type="pres">
      <dgm:prSet presAssocID="{3D0C6847-FF1F-4498-A942-550129F0705D}" presName="ThreeNodes_2" presStyleLbl="node1" presStyleIdx="1" presStyleCnt="3" custScaleY="86940" custLinFactNeighborX="1155" custLinFactNeighborY="-3160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6364927-F22E-4A97-B805-5B4252304F16}" type="pres">
      <dgm:prSet presAssocID="{3D0C6847-FF1F-4498-A942-550129F0705D}" presName="ThreeNodes_3" presStyleLbl="node1" presStyleIdx="2" presStyleCnt="3" custScaleX="104734" custScaleY="193651" custLinFactNeighborX="257" custLinFactNeighborY="-212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1B518FC-9AD6-4FA6-BCD4-573A9F899D7C}" type="pres">
      <dgm:prSet presAssocID="{3D0C6847-FF1F-4498-A942-550129F0705D}" presName="ThreeConn_1-2" presStyleLbl="fgAccFollowNode1" presStyleIdx="0" presStyleCnt="2" custScaleY="151614" custLinFactNeighborX="21649" custLinFactNeighborY="-3153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94E7B12-D378-41C8-B431-97E1B567ACD7}" type="pres">
      <dgm:prSet presAssocID="{3D0C6847-FF1F-4498-A942-550129F0705D}" presName="ThreeConn_2-3" presStyleLbl="fgAccFollowNode1" presStyleIdx="1" presStyleCnt="2" custScaleY="221346" custLinFactNeighborX="37695" custLinFactNeighborY="1135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0F463A8-CF11-411E-86E4-BBA4BBF61640}" type="pres">
      <dgm:prSet presAssocID="{3D0C6847-FF1F-4498-A942-550129F0705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9A997F-545D-4877-A03D-A1B786502086}" type="pres">
      <dgm:prSet presAssocID="{3D0C6847-FF1F-4498-A942-550129F0705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6426DBF-C20C-4073-AE34-20299DF52549}" type="pres">
      <dgm:prSet presAssocID="{3D0C6847-FF1F-4498-A942-550129F0705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B1CCFF6-E6FC-4894-8527-B81AE10FAE3E}" type="presOf" srcId="{C66C4A68-2906-4E02-9EB3-1314CDD12533}" destId="{34911BE0-9971-413D-88BA-82E3BC3AD28C}" srcOrd="0" destOrd="0" presId="urn:microsoft.com/office/officeart/2005/8/layout/vProcess5"/>
    <dgm:cxn modelId="{4BE85C90-CAED-4432-95CE-35C09E786495}" type="presOf" srcId="{EDAAEBD3-9607-48CE-A9B4-D0132D36F225}" destId="{F1B518FC-9AD6-4FA6-BCD4-573A9F899D7C}" srcOrd="0" destOrd="0" presId="urn:microsoft.com/office/officeart/2005/8/layout/vProcess5"/>
    <dgm:cxn modelId="{3B62EAF4-CC26-449B-B8C4-18878449E28F}" type="presOf" srcId="{79E96092-40CA-4409-9C46-922693E2AD9B}" destId="{16426DBF-C20C-4073-AE34-20299DF52549}" srcOrd="1" destOrd="0" presId="urn:microsoft.com/office/officeart/2005/8/layout/vProcess5"/>
    <dgm:cxn modelId="{4F51C2B3-527B-493A-ABA1-FF98D8A658C1}" srcId="{3D0C6847-FF1F-4498-A942-550129F0705D}" destId="{C66C4A68-2906-4E02-9EB3-1314CDD12533}" srcOrd="1" destOrd="0" parTransId="{42BCB016-977B-41BE-BCC2-41E91123740F}" sibTransId="{FCBD34AD-A4F7-4112-8B3D-207AA5E1F841}"/>
    <dgm:cxn modelId="{FDF79578-CF4B-4CF1-9DF6-09A6935040F9}" type="presOf" srcId="{3AE6F545-9F90-4EC4-900F-0509AD5107B0}" destId="{B4AC1DBF-9670-4CF2-B2AE-DA263296BD3C}" srcOrd="0" destOrd="2" presId="urn:microsoft.com/office/officeart/2005/8/layout/vProcess5"/>
    <dgm:cxn modelId="{90E7BC7B-C6B5-44B1-8FA2-27C5579D2C08}" type="presOf" srcId="{AB08D3D9-B732-46F4-8081-E91CDEAB4A8A}" destId="{B4AC1DBF-9670-4CF2-B2AE-DA263296BD3C}" srcOrd="0" destOrd="1" presId="urn:microsoft.com/office/officeart/2005/8/layout/vProcess5"/>
    <dgm:cxn modelId="{F77E4FE3-32D0-4160-A0A7-BF5F07662003}" type="presOf" srcId="{3AE6F545-9F90-4EC4-900F-0509AD5107B0}" destId="{E0F463A8-CF11-411E-86E4-BBA4BBF61640}" srcOrd="1" destOrd="2" presId="urn:microsoft.com/office/officeart/2005/8/layout/vProcess5"/>
    <dgm:cxn modelId="{A440805D-8541-4E49-88BD-7DDCF279B256}" srcId="{72749ED9-1A58-4CC2-9CC1-A52E5E7C584C}" destId="{3AE6F545-9F90-4EC4-900F-0509AD5107B0}" srcOrd="1" destOrd="0" parTransId="{DFE72B03-4321-4C49-B071-12B753AF3031}" sibTransId="{DB1664D0-E527-4C17-99FE-351A9A48D083}"/>
    <dgm:cxn modelId="{648E5DE4-18F6-4850-AFA3-02F21BB3E439}" srcId="{3D0C6847-FF1F-4498-A942-550129F0705D}" destId="{79E96092-40CA-4409-9C46-922693E2AD9B}" srcOrd="2" destOrd="0" parTransId="{A09172A6-1B13-482C-B095-1CCB9598BC79}" sibTransId="{3E2E840F-1518-4A2C-A899-58A235BA6A5D}"/>
    <dgm:cxn modelId="{386A2C67-A266-4DF5-A135-B43FE7BDB266}" type="presOf" srcId="{72749ED9-1A58-4CC2-9CC1-A52E5E7C584C}" destId="{E0F463A8-CF11-411E-86E4-BBA4BBF61640}" srcOrd="1" destOrd="0" presId="urn:microsoft.com/office/officeart/2005/8/layout/vProcess5"/>
    <dgm:cxn modelId="{2597A4C9-AC47-425D-BAC4-B24ED4079119}" type="presOf" srcId="{AB08D3D9-B732-46F4-8081-E91CDEAB4A8A}" destId="{E0F463A8-CF11-411E-86E4-BBA4BBF61640}" srcOrd="1" destOrd="1" presId="urn:microsoft.com/office/officeart/2005/8/layout/vProcess5"/>
    <dgm:cxn modelId="{3B4FCB67-E4C3-4632-A718-05C5544E3D51}" type="presOf" srcId="{79E96092-40CA-4409-9C46-922693E2AD9B}" destId="{36364927-F22E-4A97-B805-5B4252304F16}" srcOrd="0" destOrd="0" presId="urn:microsoft.com/office/officeart/2005/8/layout/vProcess5"/>
    <dgm:cxn modelId="{34777C7A-6747-4152-909D-6D738FCC3882}" type="presOf" srcId="{72749ED9-1A58-4CC2-9CC1-A52E5E7C584C}" destId="{B4AC1DBF-9670-4CF2-B2AE-DA263296BD3C}" srcOrd="0" destOrd="0" presId="urn:microsoft.com/office/officeart/2005/8/layout/vProcess5"/>
    <dgm:cxn modelId="{2D0B62E0-1303-44DF-A319-4D0F1906D016}" type="presOf" srcId="{FCBD34AD-A4F7-4112-8B3D-207AA5E1F841}" destId="{B94E7B12-D378-41C8-B431-97E1B567ACD7}" srcOrd="0" destOrd="0" presId="urn:microsoft.com/office/officeart/2005/8/layout/vProcess5"/>
    <dgm:cxn modelId="{52BED9BA-F260-4967-A7D3-0386F0B033FA}" srcId="{3D0C6847-FF1F-4498-A942-550129F0705D}" destId="{72749ED9-1A58-4CC2-9CC1-A52E5E7C584C}" srcOrd="0" destOrd="0" parTransId="{B4117322-E251-4D40-A1D9-115403D02AA3}" sibTransId="{EDAAEBD3-9607-48CE-A9B4-D0132D36F225}"/>
    <dgm:cxn modelId="{0F7E7650-27A1-484A-9D12-0EB61DB65556}" srcId="{72749ED9-1A58-4CC2-9CC1-A52E5E7C584C}" destId="{AB08D3D9-B732-46F4-8081-E91CDEAB4A8A}" srcOrd="0" destOrd="0" parTransId="{7937B306-2957-46DB-B11D-58881FC900AE}" sibTransId="{4046AE1C-2561-460E-B695-C1116F20B4D7}"/>
    <dgm:cxn modelId="{0506D0BD-FB48-47BC-9256-C294972DDCD8}" type="presOf" srcId="{C66C4A68-2906-4E02-9EB3-1314CDD12533}" destId="{599A997F-545D-4877-A03D-A1B786502086}" srcOrd="1" destOrd="0" presId="urn:microsoft.com/office/officeart/2005/8/layout/vProcess5"/>
    <dgm:cxn modelId="{F81B2B4C-D7EC-4D76-8063-30F1DA243356}" type="presOf" srcId="{3D0C6847-FF1F-4498-A942-550129F0705D}" destId="{502219D7-DFD6-4785-BBF9-A3C35B91D803}" srcOrd="0" destOrd="0" presId="urn:microsoft.com/office/officeart/2005/8/layout/vProcess5"/>
    <dgm:cxn modelId="{0B38C8BD-BFFB-4176-A2B7-C667A311E3DE}" type="presParOf" srcId="{502219D7-DFD6-4785-BBF9-A3C35B91D803}" destId="{D7B491ED-5A2A-4633-BAC1-01FAD3CC97B3}" srcOrd="0" destOrd="0" presId="urn:microsoft.com/office/officeart/2005/8/layout/vProcess5"/>
    <dgm:cxn modelId="{7EBE472A-81CF-44C8-BB08-DA92D87DE096}" type="presParOf" srcId="{502219D7-DFD6-4785-BBF9-A3C35B91D803}" destId="{B4AC1DBF-9670-4CF2-B2AE-DA263296BD3C}" srcOrd="1" destOrd="0" presId="urn:microsoft.com/office/officeart/2005/8/layout/vProcess5"/>
    <dgm:cxn modelId="{4D6C62D3-76A1-4FEA-B649-01326707A983}" type="presParOf" srcId="{502219D7-DFD6-4785-BBF9-A3C35B91D803}" destId="{34911BE0-9971-413D-88BA-82E3BC3AD28C}" srcOrd="2" destOrd="0" presId="urn:microsoft.com/office/officeart/2005/8/layout/vProcess5"/>
    <dgm:cxn modelId="{42C1B556-CCAA-46B5-B819-A79DA0D0F546}" type="presParOf" srcId="{502219D7-DFD6-4785-BBF9-A3C35B91D803}" destId="{36364927-F22E-4A97-B805-5B4252304F16}" srcOrd="3" destOrd="0" presId="urn:microsoft.com/office/officeart/2005/8/layout/vProcess5"/>
    <dgm:cxn modelId="{A911A748-7360-49BC-80C0-FE7EEEF38003}" type="presParOf" srcId="{502219D7-DFD6-4785-BBF9-A3C35B91D803}" destId="{F1B518FC-9AD6-4FA6-BCD4-573A9F899D7C}" srcOrd="4" destOrd="0" presId="urn:microsoft.com/office/officeart/2005/8/layout/vProcess5"/>
    <dgm:cxn modelId="{3818CE78-8987-4744-991D-5705ED2DA144}" type="presParOf" srcId="{502219D7-DFD6-4785-BBF9-A3C35B91D803}" destId="{B94E7B12-D378-41C8-B431-97E1B567ACD7}" srcOrd="5" destOrd="0" presId="urn:microsoft.com/office/officeart/2005/8/layout/vProcess5"/>
    <dgm:cxn modelId="{A67A7A9B-78BC-4E6B-AF8C-733A5F5E6C74}" type="presParOf" srcId="{502219D7-DFD6-4785-BBF9-A3C35B91D803}" destId="{E0F463A8-CF11-411E-86E4-BBA4BBF61640}" srcOrd="6" destOrd="0" presId="urn:microsoft.com/office/officeart/2005/8/layout/vProcess5"/>
    <dgm:cxn modelId="{0E4D92B2-3444-484A-BD59-FB3A1A4A69B1}" type="presParOf" srcId="{502219D7-DFD6-4785-BBF9-A3C35B91D803}" destId="{599A997F-545D-4877-A03D-A1B786502086}" srcOrd="7" destOrd="0" presId="urn:microsoft.com/office/officeart/2005/8/layout/vProcess5"/>
    <dgm:cxn modelId="{5FFBCF34-E70D-4B9F-8BC2-5BB95A0EBF9C}" type="presParOf" srcId="{502219D7-DFD6-4785-BBF9-A3C35B91D803}" destId="{16426DBF-C20C-4073-AE34-20299DF5254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D0C84B-E869-4823-995A-FAF7B9424F57}" type="doc">
      <dgm:prSet loTypeId="urn:microsoft.com/office/officeart/2005/8/layout/vList5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hr-HR"/>
        </a:p>
      </dgm:t>
    </dgm:pt>
    <dgm:pt modelId="{60840DEC-4B3F-42FA-AE6C-E83A40D536BC}">
      <dgm:prSet phldrT="[Text]"/>
      <dgm:spPr/>
      <dgm:t>
        <a:bodyPr/>
        <a:lstStyle/>
        <a:p>
          <a:r>
            <a:rPr lang="hr-HR" dirty="0" smtClean="0"/>
            <a:t>Kodeks etike</a:t>
          </a:r>
          <a:endParaRPr lang="hr-HR" dirty="0"/>
        </a:p>
      </dgm:t>
    </dgm:pt>
    <dgm:pt modelId="{5067F23B-CF99-4976-AF72-2D779B1FFC0B}" type="parTrans" cxnId="{DCCFB453-8A43-4139-8A5E-CADFDA2FD6E7}">
      <dgm:prSet/>
      <dgm:spPr/>
      <dgm:t>
        <a:bodyPr/>
        <a:lstStyle/>
        <a:p>
          <a:endParaRPr lang="hr-HR"/>
        </a:p>
      </dgm:t>
    </dgm:pt>
    <dgm:pt modelId="{63EAB24C-550A-4C6B-876A-FCD7E84E3B84}" type="sibTrans" cxnId="{DCCFB453-8A43-4139-8A5E-CADFDA2FD6E7}">
      <dgm:prSet/>
      <dgm:spPr/>
      <dgm:t>
        <a:bodyPr/>
        <a:lstStyle/>
        <a:p>
          <a:endParaRPr lang="hr-HR"/>
        </a:p>
      </dgm:t>
    </dgm:pt>
    <dgm:pt modelId="{E6579193-6B4B-4EB9-9998-2AFAF4249218}">
      <dgm:prSet phldrT="[Text]"/>
      <dgm:spPr/>
      <dgm:t>
        <a:bodyPr/>
        <a:lstStyle/>
        <a:p>
          <a:r>
            <a:rPr lang="hr-HR" i="1" dirty="0" smtClean="0"/>
            <a:t>“po pritužbama stranaka postupati pozorno i žurno te pritom poštovati prava i probitke stranke“</a:t>
          </a:r>
          <a:endParaRPr lang="hr-HR" dirty="0"/>
        </a:p>
      </dgm:t>
    </dgm:pt>
    <dgm:pt modelId="{013AE480-D774-4F7D-97B4-5762932CD7AB}" type="parTrans" cxnId="{0752442E-F4BE-40B5-9A01-87215B61768A}">
      <dgm:prSet/>
      <dgm:spPr/>
      <dgm:t>
        <a:bodyPr/>
        <a:lstStyle/>
        <a:p>
          <a:endParaRPr lang="hr-HR"/>
        </a:p>
      </dgm:t>
    </dgm:pt>
    <dgm:pt modelId="{27EE9D48-47D1-412F-ADAF-8D6B6E607A2A}" type="sibTrans" cxnId="{0752442E-F4BE-40B5-9A01-87215B61768A}">
      <dgm:prSet/>
      <dgm:spPr/>
      <dgm:t>
        <a:bodyPr/>
        <a:lstStyle/>
        <a:p>
          <a:endParaRPr lang="hr-HR"/>
        </a:p>
      </dgm:t>
    </dgm:pt>
    <dgm:pt modelId="{62D7D71B-ECB0-4884-9785-016D8BEE0485}">
      <dgm:prSet phldrT="[Text]"/>
      <dgm:spPr/>
      <dgm:t>
        <a:bodyPr/>
        <a:lstStyle/>
        <a:p>
          <a:r>
            <a:rPr lang="hr-HR" dirty="0" smtClean="0"/>
            <a:t>rok za dobivanje konačnog odgovora na pritužbu je „</a:t>
          </a:r>
          <a:r>
            <a:rPr lang="hr-HR" i="1" dirty="0" smtClean="0"/>
            <a:t>određen internim pravilima poslovanja društva“</a:t>
          </a:r>
          <a:r>
            <a:rPr lang="hr-HR" dirty="0" smtClean="0"/>
            <a:t>,</a:t>
          </a:r>
          <a:r>
            <a:rPr lang="hr-HR" i="1" dirty="0" smtClean="0"/>
            <a:t> </a:t>
          </a:r>
          <a:r>
            <a:rPr lang="hr-HR" dirty="0" smtClean="0"/>
            <a:t>ali on može iznositi najviše 45 dana </a:t>
          </a:r>
          <a:endParaRPr lang="hr-HR" dirty="0"/>
        </a:p>
      </dgm:t>
    </dgm:pt>
    <dgm:pt modelId="{51A0A5E6-07E5-42ED-8103-8D7AF1639BB4}" type="parTrans" cxnId="{11E7BF5A-1B43-4608-8163-994118C424C8}">
      <dgm:prSet/>
      <dgm:spPr/>
      <dgm:t>
        <a:bodyPr/>
        <a:lstStyle/>
        <a:p>
          <a:endParaRPr lang="hr-HR"/>
        </a:p>
      </dgm:t>
    </dgm:pt>
    <dgm:pt modelId="{BF7CCF7C-67C7-4B25-807D-9338E46689BF}" type="sibTrans" cxnId="{11E7BF5A-1B43-4608-8163-994118C424C8}">
      <dgm:prSet/>
      <dgm:spPr/>
      <dgm:t>
        <a:bodyPr/>
        <a:lstStyle/>
        <a:p>
          <a:endParaRPr lang="hr-HR"/>
        </a:p>
      </dgm:t>
    </dgm:pt>
    <dgm:pt modelId="{11D37A89-F5B0-45B0-9291-492AC0ACE1EB}">
      <dgm:prSet phldrT="[Text]"/>
      <dgm:spPr/>
      <dgm:t>
        <a:bodyPr/>
        <a:lstStyle/>
        <a:p>
          <a:r>
            <a:rPr lang="hr-HR" dirty="0" smtClean="0"/>
            <a:t>Zakon o osiguranju</a:t>
          </a:r>
          <a:endParaRPr lang="hr-HR" dirty="0"/>
        </a:p>
      </dgm:t>
    </dgm:pt>
    <dgm:pt modelId="{63CE263E-0D6C-417F-8E19-49640BF6C3B3}" type="parTrans" cxnId="{ABFBD1F7-1A67-4A14-B4E0-1198EEE13899}">
      <dgm:prSet/>
      <dgm:spPr/>
      <dgm:t>
        <a:bodyPr/>
        <a:lstStyle/>
        <a:p>
          <a:endParaRPr lang="hr-HR"/>
        </a:p>
      </dgm:t>
    </dgm:pt>
    <dgm:pt modelId="{D3A7CFEC-BFCC-4057-A793-A2FE88EBCA00}" type="sibTrans" cxnId="{ABFBD1F7-1A67-4A14-B4E0-1198EEE13899}">
      <dgm:prSet/>
      <dgm:spPr/>
      <dgm:t>
        <a:bodyPr/>
        <a:lstStyle/>
        <a:p>
          <a:endParaRPr lang="hr-HR"/>
        </a:p>
      </dgm:t>
    </dgm:pt>
    <dgm:pt modelId="{9AD815DD-AD0F-4675-89C4-91F43C2439F9}">
      <dgm:prSet phldrT="[Text]"/>
      <dgm:spPr/>
      <dgm:t>
        <a:bodyPr/>
        <a:lstStyle/>
        <a:p>
          <a:r>
            <a:rPr lang="hr-HR" dirty="0" smtClean="0"/>
            <a:t>Uveo obvezu, ali nije pobliže odredio minimalni standard</a:t>
          </a:r>
          <a:endParaRPr lang="hr-HR" dirty="0"/>
        </a:p>
      </dgm:t>
    </dgm:pt>
    <dgm:pt modelId="{CE5DE617-4286-4DAD-A92B-56A8B2749FB5}" type="parTrans" cxnId="{D98254D9-2209-4FF7-8DF3-4EBE40B76E7A}">
      <dgm:prSet/>
      <dgm:spPr/>
      <dgm:t>
        <a:bodyPr/>
        <a:lstStyle/>
        <a:p>
          <a:endParaRPr lang="hr-HR"/>
        </a:p>
      </dgm:t>
    </dgm:pt>
    <dgm:pt modelId="{825DEFAA-B864-448F-B414-5804D511E6A0}" type="sibTrans" cxnId="{D98254D9-2209-4FF7-8DF3-4EBE40B76E7A}">
      <dgm:prSet/>
      <dgm:spPr/>
      <dgm:t>
        <a:bodyPr/>
        <a:lstStyle/>
        <a:p>
          <a:endParaRPr lang="hr-HR"/>
        </a:p>
      </dgm:t>
    </dgm:pt>
    <dgm:pt modelId="{2169196F-983B-4DDC-A783-1335B3BF16A3}">
      <dgm:prSet phldrT="[Text]"/>
      <dgm:spPr/>
      <dgm:t>
        <a:bodyPr/>
        <a:lstStyle/>
        <a:p>
          <a:r>
            <a:rPr lang="hr-HR" dirty="0" smtClean="0"/>
            <a:t>Ograničen na pritužbe </a:t>
          </a:r>
          <a:r>
            <a:rPr lang="hr-HR" dirty="0" smtClean="0"/>
            <a:t>osiguranika ?</a:t>
          </a:r>
          <a:endParaRPr lang="hr-HR" dirty="0"/>
        </a:p>
      </dgm:t>
    </dgm:pt>
    <dgm:pt modelId="{3340420D-A0ED-4F77-9C03-054908AD7FC9}" type="parTrans" cxnId="{0E2CAA81-BB40-4268-AF8E-7F6FD089B134}">
      <dgm:prSet/>
      <dgm:spPr/>
      <dgm:t>
        <a:bodyPr/>
        <a:lstStyle/>
        <a:p>
          <a:endParaRPr lang="hr-HR"/>
        </a:p>
      </dgm:t>
    </dgm:pt>
    <dgm:pt modelId="{23F69CD4-49A1-44FF-97FA-ECD304E44D6D}" type="sibTrans" cxnId="{0E2CAA81-BB40-4268-AF8E-7F6FD089B134}">
      <dgm:prSet/>
      <dgm:spPr/>
      <dgm:t>
        <a:bodyPr/>
        <a:lstStyle/>
        <a:p>
          <a:endParaRPr lang="hr-HR"/>
        </a:p>
      </dgm:t>
    </dgm:pt>
    <dgm:pt modelId="{DA0CA6EA-537E-47CA-A6D3-7FF916401008}">
      <dgm:prSet phldrT="[Text]"/>
      <dgm:spPr/>
      <dgm:t>
        <a:bodyPr/>
        <a:lstStyle/>
        <a:p>
          <a:r>
            <a:rPr lang="hr-HR" dirty="0" smtClean="0"/>
            <a:t>Poslovna praksa hrvatskih osiguratelja</a:t>
          </a:r>
          <a:endParaRPr lang="hr-HR" dirty="0"/>
        </a:p>
      </dgm:t>
    </dgm:pt>
    <dgm:pt modelId="{FF64F4FD-DCB2-43E7-B396-59298C76D058}" type="parTrans" cxnId="{BFCB3214-66A3-4CB6-95B9-83E0A348FC33}">
      <dgm:prSet/>
      <dgm:spPr/>
      <dgm:t>
        <a:bodyPr/>
        <a:lstStyle/>
        <a:p>
          <a:endParaRPr lang="hr-HR"/>
        </a:p>
      </dgm:t>
    </dgm:pt>
    <dgm:pt modelId="{F341C641-B240-4C75-AECC-7F338D2077D4}" type="sibTrans" cxnId="{BFCB3214-66A3-4CB6-95B9-83E0A348FC33}">
      <dgm:prSet/>
      <dgm:spPr/>
      <dgm:t>
        <a:bodyPr/>
        <a:lstStyle/>
        <a:p>
          <a:endParaRPr lang="hr-HR"/>
        </a:p>
      </dgm:t>
    </dgm:pt>
    <dgm:pt modelId="{A24C3C51-FCA1-4D78-96F4-77929BB90606}">
      <dgm:prSet phldrT="[Text]"/>
      <dgm:spPr/>
      <dgm:t>
        <a:bodyPr/>
        <a:lstStyle/>
        <a:p>
          <a:r>
            <a:rPr lang="hr-HR" dirty="0" smtClean="0"/>
            <a:t>određena rješenja osiguratelja - uspostava </a:t>
          </a:r>
          <a:r>
            <a:rPr lang="hr-HR" dirty="0" smtClean="0"/>
            <a:t>još viših standarda zaštite podnositelja pritužbi (kraći rokovi, detaljna procedura)</a:t>
          </a:r>
          <a:endParaRPr lang="hr-HR" dirty="0"/>
        </a:p>
      </dgm:t>
    </dgm:pt>
    <dgm:pt modelId="{3D6047F5-B8F6-4868-9CAD-155F8D9A8684}" type="parTrans" cxnId="{3F3B4745-18EB-4D9E-AD71-48EAAD0B35F0}">
      <dgm:prSet/>
      <dgm:spPr/>
      <dgm:t>
        <a:bodyPr/>
        <a:lstStyle/>
        <a:p>
          <a:endParaRPr lang="hr-HR"/>
        </a:p>
      </dgm:t>
    </dgm:pt>
    <dgm:pt modelId="{E4ECD9E5-07BC-42F9-92C5-CDDDCB5481C1}" type="sibTrans" cxnId="{3F3B4745-18EB-4D9E-AD71-48EAAD0B35F0}">
      <dgm:prSet/>
      <dgm:spPr/>
      <dgm:t>
        <a:bodyPr/>
        <a:lstStyle/>
        <a:p>
          <a:endParaRPr lang="hr-HR"/>
        </a:p>
      </dgm:t>
    </dgm:pt>
    <dgm:pt modelId="{54E7C891-F6D1-4FC6-9839-7F5243ED3FE3}">
      <dgm:prSet phldrT="[Text]"/>
      <dgm:spPr/>
      <dgm:t>
        <a:bodyPr/>
        <a:lstStyle/>
        <a:p>
          <a:r>
            <a:rPr lang="hr-HR" i="1" dirty="0" smtClean="0"/>
            <a:t>„od svih financijskih institucija treba zahtijevati da uspostave standardizirane interne procedure za primanje, obradu i rješavanje pritužbi, što uključuje jednog službenika (ili odjel) odgovornog za postupanje s pritužbama.“ – </a:t>
          </a:r>
          <a:r>
            <a:rPr lang="hr-HR" i="0" dirty="0" smtClean="0"/>
            <a:t>Svjetska banka</a:t>
          </a:r>
          <a:endParaRPr lang="hr-HR" i="0" dirty="0"/>
        </a:p>
      </dgm:t>
    </dgm:pt>
    <dgm:pt modelId="{D20E700E-9C3B-4E8D-8816-6E6A5CE7EA96}" type="parTrans" cxnId="{BE6E5982-C1A2-4986-BED2-20EC61B7D337}">
      <dgm:prSet/>
      <dgm:spPr/>
      <dgm:t>
        <a:bodyPr/>
        <a:lstStyle/>
        <a:p>
          <a:endParaRPr lang="hr-HR"/>
        </a:p>
      </dgm:t>
    </dgm:pt>
    <dgm:pt modelId="{78A18371-CCE1-43FF-90C1-E3EB4B3E174D}" type="sibTrans" cxnId="{BE6E5982-C1A2-4986-BED2-20EC61B7D337}">
      <dgm:prSet/>
      <dgm:spPr/>
      <dgm:t>
        <a:bodyPr/>
        <a:lstStyle/>
        <a:p>
          <a:endParaRPr lang="hr-HR"/>
        </a:p>
      </dgm:t>
    </dgm:pt>
    <dgm:pt modelId="{79458B18-9172-4680-921E-DE8104F709E7}">
      <dgm:prSet phldrT="[Text]"/>
      <dgm:spPr/>
      <dgm:t>
        <a:bodyPr/>
        <a:lstStyle/>
        <a:p>
          <a:r>
            <a:rPr lang="hr-HR" dirty="0" smtClean="0"/>
            <a:t>Ne postoji obveza osiguratelja informirati ugovaratelja osiguranja prije sklapanja ugovora (zastupnik osiguranja ima takvu obvezu)</a:t>
          </a:r>
          <a:endParaRPr lang="hr-HR" dirty="0"/>
        </a:p>
      </dgm:t>
    </dgm:pt>
    <dgm:pt modelId="{7A29222C-FD24-43A1-AD8C-32257D19F577}" type="parTrans" cxnId="{9AFE47A0-BE7C-47A1-810F-0BCFE34C25D6}">
      <dgm:prSet/>
      <dgm:spPr/>
      <dgm:t>
        <a:bodyPr/>
        <a:lstStyle/>
        <a:p>
          <a:endParaRPr lang="hr-HR"/>
        </a:p>
      </dgm:t>
    </dgm:pt>
    <dgm:pt modelId="{011E1689-42FF-4EBE-BB15-36BF2AE398BE}" type="sibTrans" cxnId="{9AFE47A0-BE7C-47A1-810F-0BCFE34C25D6}">
      <dgm:prSet/>
      <dgm:spPr/>
      <dgm:t>
        <a:bodyPr/>
        <a:lstStyle/>
        <a:p>
          <a:endParaRPr lang="hr-HR"/>
        </a:p>
      </dgm:t>
    </dgm:pt>
    <dgm:pt modelId="{2C7BBCAE-7DA2-4293-AC57-4165F0ED400B}">
      <dgm:prSet phldrT="[Text]"/>
      <dgm:spPr/>
      <dgm:t>
        <a:bodyPr/>
        <a:lstStyle/>
        <a:p>
          <a:r>
            <a:rPr lang="hr-HR" dirty="0" smtClean="0"/>
            <a:t>određuje obvezatni sadržaj internog pritužbenog postupka</a:t>
          </a:r>
          <a:endParaRPr lang="hr-HR" dirty="0"/>
        </a:p>
      </dgm:t>
    </dgm:pt>
    <dgm:pt modelId="{5FD4FCFC-C45A-435A-81BD-EFB63A3A5391}" type="parTrans" cxnId="{07658FA5-6898-489C-9105-30FFA6EE0B14}">
      <dgm:prSet/>
      <dgm:spPr/>
      <dgm:t>
        <a:bodyPr/>
        <a:lstStyle/>
        <a:p>
          <a:endParaRPr lang="hr-HR"/>
        </a:p>
      </dgm:t>
    </dgm:pt>
    <dgm:pt modelId="{F7C1B9F8-7983-4766-B6D5-02BD3F530456}" type="sibTrans" cxnId="{07658FA5-6898-489C-9105-30FFA6EE0B14}">
      <dgm:prSet/>
      <dgm:spPr/>
      <dgm:t>
        <a:bodyPr/>
        <a:lstStyle/>
        <a:p>
          <a:endParaRPr lang="hr-HR"/>
        </a:p>
      </dgm:t>
    </dgm:pt>
    <dgm:pt modelId="{9DDF4E32-D6AB-44D7-BC2C-F58879749C9F}">
      <dgm:prSet phldrT="[Text]"/>
      <dgm:spPr/>
      <dgm:t>
        <a:bodyPr/>
        <a:lstStyle/>
        <a:p>
          <a:r>
            <a:rPr lang="hr-HR" dirty="0" smtClean="0"/>
            <a:t>poželjno je da odredbe o internom postupku rješavanja pritužbi imaju opći karakter te da budu sadržane u posebnom aktu osiguratelja, a ne u aktima koji uređuju obradu i likvidaciju šteta</a:t>
          </a:r>
          <a:endParaRPr lang="hr-HR" dirty="0"/>
        </a:p>
      </dgm:t>
    </dgm:pt>
    <dgm:pt modelId="{51F61DB9-51C8-4D2E-8EF7-91C5726990C9}" type="parTrans" cxnId="{ACFA0590-F575-411D-B178-4EEA9FC7B75A}">
      <dgm:prSet/>
      <dgm:spPr/>
      <dgm:t>
        <a:bodyPr/>
        <a:lstStyle/>
        <a:p>
          <a:endParaRPr lang="hr-HR"/>
        </a:p>
      </dgm:t>
    </dgm:pt>
    <dgm:pt modelId="{B07379F3-24F6-4343-9F77-3CFB4F3F72E5}" type="sibTrans" cxnId="{ACFA0590-F575-411D-B178-4EEA9FC7B75A}">
      <dgm:prSet/>
      <dgm:spPr/>
      <dgm:t>
        <a:bodyPr/>
        <a:lstStyle/>
        <a:p>
          <a:endParaRPr lang="hr-HR"/>
        </a:p>
      </dgm:t>
    </dgm:pt>
    <dgm:pt modelId="{32A0EB1E-7910-4A7A-9D96-F3504192E57B}" type="pres">
      <dgm:prSet presAssocID="{01D0C84B-E869-4823-995A-FAF7B9424F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2566DA7-932F-4F37-A20F-0F58481566C9}" type="pres">
      <dgm:prSet presAssocID="{60840DEC-4B3F-42FA-AE6C-E83A40D536BC}" presName="linNode" presStyleCnt="0"/>
      <dgm:spPr/>
      <dgm:t>
        <a:bodyPr/>
        <a:lstStyle/>
        <a:p>
          <a:endParaRPr lang="hr-HR"/>
        </a:p>
      </dgm:t>
    </dgm:pt>
    <dgm:pt modelId="{26580A1D-2D90-4B85-A841-F2ED61CC3476}" type="pres">
      <dgm:prSet presAssocID="{60840DEC-4B3F-42FA-AE6C-E83A40D536BC}" presName="parentText" presStyleLbl="node1" presStyleIdx="0" presStyleCnt="3" custScaleX="95769" custScaleY="7142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699DEC-DC37-4D85-B38B-CB8A17828973}" type="pres">
      <dgm:prSet presAssocID="{60840DEC-4B3F-42FA-AE6C-E83A40D536BC}" presName="descendantText" presStyleLbl="alignAccFollowNode1" presStyleIdx="0" presStyleCnt="3" custScaleX="12827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7C0A303-E9B9-4489-B202-9B80D3A39F3A}" type="pres">
      <dgm:prSet presAssocID="{63EAB24C-550A-4C6B-876A-FCD7E84E3B84}" presName="sp" presStyleCnt="0"/>
      <dgm:spPr/>
      <dgm:t>
        <a:bodyPr/>
        <a:lstStyle/>
        <a:p>
          <a:endParaRPr lang="hr-HR"/>
        </a:p>
      </dgm:t>
    </dgm:pt>
    <dgm:pt modelId="{2173969F-E9C4-443C-BA72-1DB01BAA54DC}" type="pres">
      <dgm:prSet presAssocID="{11D37A89-F5B0-45B0-9291-492AC0ACE1EB}" presName="linNode" presStyleCnt="0"/>
      <dgm:spPr/>
      <dgm:t>
        <a:bodyPr/>
        <a:lstStyle/>
        <a:p>
          <a:endParaRPr lang="hr-HR"/>
        </a:p>
      </dgm:t>
    </dgm:pt>
    <dgm:pt modelId="{88A23218-C972-472E-8D2B-4ACE54DAADB2}" type="pres">
      <dgm:prSet presAssocID="{11D37A89-F5B0-45B0-9291-492AC0ACE1EB}" presName="parentText" presStyleLbl="node1" presStyleIdx="1" presStyleCnt="3" custScaleX="77749" custScaleY="71130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7B5955A-A09F-42A2-8221-1432F1434010}" type="pres">
      <dgm:prSet presAssocID="{11D37A89-F5B0-45B0-9291-492AC0ACE1EB}" presName="descendantText" presStyleLbl="alignAccFollowNode1" presStyleIdx="1" presStyleCnt="3" custScaleX="12257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32CD8B-390D-4D34-85CA-999B06AF614F}" type="pres">
      <dgm:prSet presAssocID="{D3A7CFEC-BFCC-4057-A793-A2FE88EBCA00}" presName="sp" presStyleCnt="0"/>
      <dgm:spPr/>
      <dgm:t>
        <a:bodyPr/>
        <a:lstStyle/>
        <a:p>
          <a:endParaRPr lang="hr-HR"/>
        </a:p>
      </dgm:t>
    </dgm:pt>
    <dgm:pt modelId="{616889E0-32F3-43A2-8F43-71698120832C}" type="pres">
      <dgm:prSet presAssocID="{DA0CA6EA-537E-47CA-A6D3-7FF916401008}" presName="linNode" presStyleCnt="0"/>
      <dgm:spPr/>
      <dgm:t>
        <a:bodyPr/>
        <a:lstStyle/>
        <a:p>
          <a:endParaRPr lang="hr-HR"/>
        </a:p>
      </dgm:t>
    </dgm:pt>
    <dgm:pt modelId="{3DC97282-1E73-4BF4-A66B-1036AD93F06E}" type="pres">
      <dgm:prSet presAssocID="{DA0CA6EA-537E-47CA-A6D3-7FF916401008}" presName="parentText" presStyleLbl="node1" presStyleIdx="2" presStyleCnt="3" custScaleX="86867" custScaleY="9369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9F61610-CE41-4F26-B16B-2D483580BBC1}" type="pres">
      <dgm:prSet presAssocID="{DA0CA6EA-537E-47CA-A6D3-7FF916401008}" presName="descendantText" presStyleLbl="alignAccFollowNode1" presStyleIdx="2" presStyleCnt="3" custScaleX="107377" custScaleY="12557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826CC86-460B-4CBD-B506-7CAE5682A1C0}" type="presOf" srcId="{2C7BBCAE-7DA2-4293-AC57-4165F0ED400B}" destId="{5B699DEC-DC37-4D85-B38B-CB8A17828973}" srcOrd="0" destOrd="0" presId="urn:microsoft.com/office/officeart/2005/8/layout/vList5"/>
    <dgm:cxn modelId="{31622C30-4250-476A-99C3-89C1DC3230E7}" type="presOf" srcId="{60840DEC-4B3F-42FA-AE6C-E83A40D536BC}" destId="{26580A1D-2D90-4B85-A841-F2ED61CC3476}" srcOrd="0" destOrd="0" presId="urn:microsoft.com/office/officeart/2005/8/layout/vList5"/>
    <dgm:cxn modelId="{CDF2091B-D706-4062-941D-DF8B5D27049A}" type="presOf" srcId="{A24C3C51-FCA1-4D78-96F4-77929BB90606}" destId="{19F61610-CE41-4F26-B16B-2D483580BBC1}" srcOrd="0" destOrd="0" presId="urn:microsoft.com/office/officeart/2005/8/layout/vList5"/>
    <dgm:cxn modelId="{06C48869-1292-48DB-A71F-465FC0D1C0AA}" type="presOf" srcId="{79458B18-9172-4680-921E-DE8104F709E7}" destId="{07B5955A-A09F-42A2-8221-1432F1434010}" srcOrd="0" destOrd="2" presId="urn:microsoft.com/office/officeart/2005/8/layout/vList5"/>
    <dgm:cxn modelId="{410D6209-CA5C-40AA-871A-B8C9A877A67D}" type="presOf" srcId="{2169196F-983B-4DDC-A783-1335B3BF16A3}" destId="{07B5955A-A09F-42A2-8221-1432F1434010}" srcOrd="0" destOrd="1" presId="urn:microsoft.com/office/officeart/2005/8/layout/vList5"/>
    <dgm:cxn modelId="{BE6E5982-C1A2-4986-BED2-20EC61B7D337}" srcId="{DA0CA6EA-537E-47CA-A6D3-7FF916401008}" destId="{54E7C891-F6D1-4FC6-9839-7F5243ED3FE3}" srcOrd="2" destOrd="0" parTransId="{D20E700E-9C3B-4E8D-8816-6E6A5CE7EA96}" sibTransId="{78A18371-CCE1-43FF-90C1-E3EB4B3E174D}"/>
    <dgm:cxn modelId="{BFCB3214-66A3-4CB6-95B9-83E0A348FC33}" srcId="{01D0C84B-E869-4823-995A-FAF7B9424F57}" destId="{DA0CA6EA-537E-47CA-A6D3-7FF916401008}" srcOrd="2" destOrd="0" parTransId="{FF64F4FD-DCB2-43E7-B396-59298C76D058}" sibTransId="{F341C641-B240-4C75-AECC-7F338D2077D4}"/>
    <dgm:cxn modelId="{0E2CAA81-BB40-4268-AF8E-7F6FD089B134}" srcId="{11D37A89-F5B0-45B0-9291-492AC0ACE1EB}" destId="{2169196F-983B-4DDC-A783-1335B3BF16A3}" srcOrd="1" destOrd="0" parTransId="{3340420D-A0ED-4F77-9C03-054908AD7FC9}" sibTransId="{23F69CD4-49A1-44FF-97FA-ECD304E44D6D}"/>
    <dgm:cxn modelId="{0752442E-F4BE-40B5-9A01-87215B61768A}" srcId="{60840DEC-4B3F-42FA-AE6C-E83A40D536BC}" destId="{E6579193-6B4B-4EB9-9998-2AFAF4249218}" srcOrd="1" destOrd="0" parTransId="{013AE480-D774-4F7D-97B4-5762932CD7AB}" sibTransId="{27EE9D48-47D1-412F-ADAF-8D6B6E607A2A}"/>
    <dgm:cxn modelId="{B0018AEA-D696-47A7-948F-5E6AE4DB859B}" type="presOf" srcId="{9AD815DD-AD0F-4675-89C4-91F43C2439F9}" destId="{07B5955A-A09F-42A2-8221-1432F1434010}" srcOrd="0" destOrd="0" presId="urn:microsoft.com/office/officeart/2005/8/layout/vList5"/>
    <dgm:cxn modelId="{3F3B4745-18EB-4D9E-AD71-48EAAD0B35F0}" srcId="{DA0CA6EA-537E-47CA-A6D3-7FF916401008}" destId="{A24C3C51-FCA1-4D78-96F4-77929BB90606}" srcOrd="0" destOrd="0" parTransId="{3D6047F5-B8F6-4868-9CAD-155F8D9A8684}" sibTransId="{E4ECD9E5-07BC-42F9-92C5-CDDDCB5481C1}"/>
    <dgm:cxn modelId="{D98254D9-2209-4FF7-8DF3-4EBE40B76E7A}" srcId="{11D37A89-F5B0-45B0-9291-492AC0ACE1EB}" destId="{9AD815DD-AD0F-4675-89C4-91F43C2439F9}" srcOrd="0" destOrd="0" parTransId="{CE5DE617-4286-4DAD-A92B-56A8B2749FB5}" sibTransId="{825DEFAA-B864-448F-B414-5804D511E6A0}"/>
    <dgm:cxn modelId="{15DFA8B7-20A9-40C9-B63A-0C4D88641368}" type="presOf" srcId="{11D37A89-F5B0-45B0-9291-492AC0ACE1EB}" destId="{88A23218-C972-472E-8D2B-4ACE54DAADB2}" srcOrd="0" destOrd="0" presId="urn:microsoft.com/office/officeart/2005/8/layout/vList5"/>
    <dgm:cxn modelId="{ACFA0590-F575-411D-B178-4EEA9FC7B75A}" srcId="{DA0CA6EA-537E-47CA-A6D3-7FF916401008}" destId="{9DDF4E32-D6AB-44D7-BC2C-F58879749C9F}" srcOrd="1" destOrd="0" parTransId="{51F61DB9-51C8-4D2E-8EF7-91C5726990C9}" sibTransId="{B07379F3-24F6-4343-9F77-3CFB4F3F72E5}"/>
    <dgm:cxn modelId="{0DFB63FF-11D9-42E4-B34B-95811F027DC9}" type="presOf" srcId="{E6579193-6B4B-4EB9-9998-2AFAF4249218}" destId="{5B699DEC-DC37-4D85-B38B-CB8A17828973}" srcOrd="0" destOrd="1" presId="urn:microsoft.com/office/officeart/2005/8/layout/vList5"/>
    <dgm:cxn modelId="{61164B74-D6EC-4B38-AE1D-A32CE478FCE3}" type="presOf" srcId="{54E7C891-F6D1-4FC6-9839-7F5243ED3FE3}" destId="{19F61610-CE41-4F26-B16B-2D483580BBC1}" srcOrd="0" destOrd="2" presId="urn:microsoft.com/office/officeart/2005/8/layout/vList5"/>
    <dgm:cxn modelId="{DCCFB453-8A43-4139-8A5E-CADFDA2FD6E7}" srcId="{01D0C84B-E869-4823-995A-FAF7B9424F57}" destId="{60840DEC-4B3F-42FA-AE6C-E83A40D536BC}" srcOrd="0" destOrd="0" parTransId="{5067F23B-CF99-4976-AF72-2D779B1FFC0B}" sibTransId="{63EAB24C-550A-4C6B-876A-FCD7E84E3B84}"/>
    <dgm:cxn modelId="{1D58E0AB-5CA9-46A1-A055-EE6950B2D4FE}" type="presOf" srcId="{9DDF4E32-D6AB-44D7-BC2C-F58879749C9F}" destId="{19F61610-CE41-4F26-B16B-2D483580BBC1}" srcOrd="0" destOrd="1" presId="urn:microsoft.com/office/officeart/2005/8/layout/vList5"/>
    <dgm:cxn modelId="{11E7BF5A-1B43-4608-8163-994118C424C8}" srcId="{60840DEC-4B3F-42FA-AE6C-E83A40D536BC}" destId="{62D7D71B-ECB0-4884-9785-016D8BEE0485}" srcOrd="2" destOrd="0" parTransId="{51A0A5E6-07E5-42ED-8103-8D7AF1639BB4}" sibTransId="{BF7CCF7C-67C7-4B25-807D-9338E46689BF}"/>
    <dgm:cxn modelId="{9AFE47A0-BE7C-47A1-810F-0BCFE34C25D6}" srcId="{11D37A89-F5B0-45B0-9291-492AC0ACE1EB}" destId="{79458B18-9172-4680-921E-DE8104F709E7}" srcOrd="2" destOrd="0" parTransId="{7A29222C-FD24-43A1-AD8C-32257D19F577}" sibTransId="{011E1689-42FF-4EBE-BB15-36BF2AE398BE}"/>
    <dgm:cxn modelId="{944C5100-A2EF-4ACD-A93D-9D37696AF135}" type="presOf" srcId="{DA0CA6EA-537E-47CA-A6D3-7FF916401008}" destId="{3DC97282-1E73-4BF4-A66B-1036AD93F06E}" srcOrd="0" destOrd="0" presId="urn:microsoft.com/office/officeart/2005/8/layout/vList5"/>
    <dgm:cxn modelId="{91224F2E-22E2-476F-A955-14DA046419F3}" type="presOf" srcId="{01D0C84B-E869-4823-995A-FAF7B9424F57}" destId="{32A0EB1E-7910-4A7A-9D96-F3504192E57B}" srcOrd="0" destOrd="0" presId="urn:microsoft.com/office/officeart/2005/8/layout/vList5"/>
    <dgm:cxn modelId="{ABFBD1F7-1A67-4A14-B4E0-1198EEE13899}" srcId="{01D0C84B-E869-4823-995A-FAF7B9424F57}" destId="{11D37A89-F5B0-45B0-9291-492AC0ACE1EB}" srcOrd="1" destOrd="0" parTransId="{63CE263E-0D6C-417F-8E19-49640BF6C3B3}" sibTransId="{D3A7CFEC-BFCC-4057-A793-A2FE88EBCA00}"/>
    <dgm:cxn modelId="{07658FA5-6898-489C-9105-30FFA6EE0B14}" srcId="{60840DEC-4B3F-42FA-AE6C-E83A40D536BC}" destId="{2C7BBCAE-7DA2-4293-AC57-4165F0ED400B}" srcOrd="0" destOrd="0" parTransId="{5FD4FCFC-C45A-435A-81BD-EFB63A3A5391}" sibTransId="{F7C1B9F8-7983-4766-B6D5-02BD3F530456}"/>
    <dgm:cxn modelId="{1E7EF7EA-5F1C-4941-9564-1776EAF8D6DF}" type="presOf" srcId="{62D7D71B-ECB0-4884-9785-016D8BEE0485}" destId="{5B699DEC-DC37-4D85-B38B-CB8A17828973}" srcOrd="0" destOrd="2" presId="urn:microsoft.com/office/officeart/2005/8/layout/vList5"/>
    <dgm:cxn modelId="{30E4885E-C6D5-4900-A2F2-6ACE21EB0D05}" type="presParOf" srcId="{32A0EB1E-7910-4A7A-9D96-F3504192E57B}" destId="{22566DA7-932F-4F37-A20F-0F58481566C9}" srcOrd="0" destOrd="0" presId="urn:microsoft.com/office/officeart/2005/8/layout/vList5"/>
    <dgm:cxn modelId="{D4A823FE-D3B9-4134-B5B8-13ABF99A6805}" type="presParOf" srcId="{22566DA7-932F-4F37-A20F-0F58481566C9}" destId="{26580A1D-2D90-4B85-A841-F2ED61CC3476}" srcOrd="0" destOrd="0" presId="urn:microsoft.com/office/officeart/2005/8/layout/vList5"/>
    <dgm:cxn modelId="{39FA95D5-8953-4397-A0EB-68CEAA452F1F}" type="presParOf" srcId="{22566DA7-932F-4F37-A20F-0F58481566C9}" destId="{5B699DEC-DC37-4D85-B38B-CB8A17828973}" srcOrd="1" destOrd="0" presId="urn:microsoft.com/office/officeart/2005/8/layout/vList5"/>
    <dgm:cxn modelId="{CF51E1B0-D070-4E6A-9DCC-CA6EC0821F81}" type="presParOf" srcId="{32A0EB1E-7910-4A7A-9D96-F3504192E57B}" destId="{27C0A303-E9B9-4489-B202-9B80D3A39F3A}" srcOrd="1" destOrd="0" presId="urn:microsoft.com/office/officeart/2005/8/layout/vList5"/>
    <dgm:cxn modelId="{2149012A-A36B-421D-9ED8-317CD03D7708}" type="presParOf" srcId="{32A0EB1E-7910-4A7A-9D96-F3504192E57B}" destId="{2173969F-E9C4-443C-BA72-1DB01BAA54DC}" srcOrd="2" destOrd="0" presId="urn:microsoft.com/office/officeart/2005/8/layout/vList5"/>
    <dgm:cxn modelId="{A7B5DD8E-8FFC-4CB9-A3C4-9C31059F9B67}" type="presParOf" srcId="{2173969F-E9C4-443C-BA72-1DB01BAA54DC}" destId="{88A23218-C972-472E-8D2B-4ACE54DAADB2}" srcOrd="0" destOrd="0" presId="urn:microsoft.com/office/officeart/2005/8/layout/vList5"/>
    <dgm:cxn modelId="{7E1FE762-B4FA-492E-B590-C43F10EDD28E}" type="presParOf" srcId="{2173969F-E9C4-443C-BA72-1DB01BAA54DC}" destId="{07B5955A-A09F-42A2-8221-1432F1434010}" srcOrd="1" destOrd="0" presId="urn:microsoft.com/office/officeart/2005/8/layout/vList5"/>
    <dgm:cxn modelId="{D8A6C0F4-26D1-43C3-AE4C-E5841F59187C}" type="presParOf" srcId="{32A0EB1E-7910-4A7A-9D96-F3504192E57B}" destId="{0132CD8B-390D-4D34-85CA-999B06AF614F}" srcOrd="3" destOrd="0" presId="urn:microsoft.com/office/officeart/2005/8/layout/vList5"/>
    <dgm:cxn modelId="{85529BF1-5C40-4650-B262-4066E3D62365}" type="presParOf" srcId="{32A0EB1E-7910-4A7A-9D96-F3504192E57B}" destId="{616889E0-32F3-43A2-8F43-71698120832C}" srcOrd="4" destOrd="0" presId="urn:microsoft.com/office/officeart/2005/8/layout/vList5"/>
    <dgm:cxn modelId="{28C40745-EFFE-4785-9106-EA450B83BBFB}" type="presParOf" srcId="{616889E0-32F3-43A2-8F43-71698120832C}" destId="{3DC97282-1E73-4BF4-A66B-1036AD93F06E}" srcOrd="0" destOrd="0" presId="urn:microsoft.com/office/officeart/2005/8/layout/vList5"/>
    <dgm:cxn modelId="{D0FC193A-1529-44FF-AFF7-04181A6EA00D}" type="presParOf" srcId="{616889E0-32F3-43A2-8F43-71698120832C}" destId="{19F61610-CE41-4F26-B16B-2D483580BB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D0C84B-E869-4823-995A-FAF7B9424F57}" type="doc">
      <dgm:prSet loTypeId="urn:microsoft.com/office/officeart/2005/8/layout/vList5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hr-HR"/>
        </a:p>
      </dgm:t>
    </dgm:pt>
    <dgm:pt modelId="{11D37A89-F5B0-45B0-9291-492AC0ACE1EB}">
      <dgm:prSet phldrT="[Text]"/>
      <dgm:spPr/>
      <dgm:t>
        <a:bodyPr/>
        <a:lstStyle/>
        <a:p>
          <a:r>
            <a:rPr lang="hr-HR" dirty="0" smtClean="0"/>
            <a:t>Zakon o osiguranju</a:t>
          </a:r>
          <a:endParaRPr lang="hr-HR" dirty="0"/>
        </a:p>
      </dgm:t>
    </dgm:pt>
    <dgm:pt modelId="{63CE263E-0D6C-417F-8E19-49640BF6C3B3}" type="parTrans" cxnId="{ABFBD1F7-1A67-4A14-B4E0-1198EEE13899}">
      <dgm:prSet/>
      <dgm:spPr/>
      <dgm:t>
        <a:bodyPr/>
        <a:lstStyle/>
        <a:p>
          <a:endParaRPr lang="hr-HR"/>
        </a:p>
      </dgm:t>
    </dgm:pt>
    <dgm:pt modelId="{D3A7CFEC-BFCC-4057-A793-A2FE88EBCA00}" type="sibTrans" cxnId="{ABFBD1F7-1A67-4A14-B4E0-1198EEE13899}">
      <dgm:prSet/>
      <dgm:spPr/>
      <dgm:t>
        <a:bodyPr/>
        <a:lstStyle/>
        <a:p>
          <a:endParaRPr lang="hr-HR"/>
        </a:p>
      </dgm:t>
    </dgm:pt>
    <dgm:pt modelId="{9AD815DD-AD0F-4675-89C4-91F43C2439F9}">
      <dgm:prSet phldrT="[Text]"/>
      <dgm:spPr/>
      <dgm:t>
        <a:bodyPr/>
        <a:lstStyle/>
        <a:p>
          <a:r>
            <a:rPr lang="hr-HR" dirty="0" smtClean="0"/>
            <a:t>Uvedena obveza osiguratelja na uspostavu postupka izvansudskog rješavanja </a:t>
          </a:r>
          <a:r>
            <a:rPr lang="hr-HR" dirty="0" smtClean="0"/>
            <a:t>sporova</a:t>
          </a:r>
          <a:endParaRPr lang="hr-HR" dirty="0"/>
        </a:p>
      </dgm:t>
    </dgm:pt>
    <dgm:pt modelId="{CE5DE617-4286-4DAD-A92B-56A8B2749FB5}" type="parTrans" cxnId="{D98254D9-2209-4FF7-8DF3-4EBE40B76E7A}">
      <dgm:prSet/>
      <dgm:spPr/>
      <dgm:t>
        <a:bodyPr/>
        <a:lstStyle/>
        <a:p>
          <a:endParaRPr lang="hr-HR"/>
        </a:p>
      </dgm:t>
    </dgm:pt>
    <dgm:pt modelId="{825DEFAA-B864-448F-B414-5804D511E6A0}" type="sibTrans" cxnId="{D98254D9-2209-4FF7-8DF3-4EBE40B76E7A}">
      <dgm:prSet/>
      <dgm:spPr/>
      <dgm:t>
        <a:bodyPr/>
        <a:lstStyle/>
        <a:p>
          <a:endParaRPr lang="hr-HR"/>
        </a:p>
      </dgm:t>
    </dgm:pt>
    <dgm:pt modelId="{DA0CA6EA-537E-47CA-A6D3-7FF916401008}">
      <dgm:prSet phldrT="[Text]"/>
      <dgm:spPr/>
      <dgm:t>
        <a:bodyPr/>
        <a:lstStyle/>
        <a:p>
          <a:r>
            <a:rPr lang="hr-HR" dirty="0" smtClean="0"/>
            <a:t>Poslovna praksa hrvatskih osiguratelja</a:t>
          </a:r>
          <a:endParaRPr lang="hr-HR" dirty="0"/>
        </a:p>
      </dgm:t>
    </dgm:pt>
    <dgm:pt modelId="{FF64F4FD-DCB2-43E7-B396-59298C76D058}" type="parTrans" cxnId="{BFCB3214-66A3-4CB6-95B9-83E0A348FC33}">
      <dgm:prSet/>
      <dgm:spPr/>
      <dgm:t>
        <a:bodyPr/>
        <a:lstStyle/>
        <a:p>
          <a:endParaRPr lang="hr-HR"/>
        </a:p>
      </dgm:t>
    </dgm:pt>
    <dgm:pt modelId="{F341C641-B240-4C75-AECC-7F338D2077D4}" type="sibTrans" cxnId="{BFCB3214-66A3-4CB6-95B9-83E0A348FC33}">
      <dgm:prSet/>
      <dgm:spPr/>
      <dgm:t>
        <a:bodyPr/>
        <a:lstStyle/>
        <a:p>
          <a:endParaRPr lang="hr-HR"/>
        </a:p>
      </dgm:t>
    </dgm:pt>
    <dgm:pt modelId="{A24C3C51-FCA1-4D78-96F4-77929BB90606}">
      <dgm:prSet phldrT="[Text]"/>
      <dgm:spPr/>
      <dgm:t>
        <a:bodyPr/>
        <a:lstStyle/>
        <a:p>
          <a:endParaRPr lang="hr-HR" dirty="0"/>
        </a:p>
      </dgm:t>
    </dgm:pt>
    <dgm:pt modelId="{3D6047F5-B8F6-4868-9CAD-155F8D9A8684}" type="parTrans" cxnId="{3F3B4745-18EB-4D9E-AD71-48EAAD0B35F0}">
      <dgm:prSet/>
      <dgm:spPr/>
      <dgm:t>
        <a:bodyPr/>
        <a:lstStyle/>
        <a:p>
          <a:endParaRPr lang="hr-HR"/>
        </a:p>
      </dgm:t>
    </dgm:pt>
    <dgm:pt modelId="{E4ECD9E5-07BC-42F9-92C5-CDDDCB5481C1}" type="sibTrans" cxnId="{3F3B4745-18EB-4D9E-AD71-48EAAD0B35F0}">
      <dgm:prSet/>
      <dgm:spPr/>
      <dgm:t>
        <a:bodyPr/>
        <a:lstStyle/>
        <a:p>
          <a:endParaRPr lang="hr-HR"/>
        </a:p>
      </dgm:t>
    </dgm:pt>
    <dgm:pt modelId="{B35C664A-64EC-4EB6-B8B2-D2F895B20408}">
      <dgm:prSet phldrT="[Text]"/>
      <dgm:spPr/>
      <dgm:t>
        <a:bodyPr/>
        <a:lstStyle/>
        <a:p>
          <a:r>
            <a:rPr lang="hr-HR" dirty="0" smtClean="0"/>
            <a:t>Postupak je bio ustrojen i prije zakonske obveze</a:t>
          </a:r>
          <a:endParaRPr lang="hr-HR" dirty="0"/>
        </a:p>
      </dgm:t>
    </dgm:pt>
    <dgm:pt modelId="{E7DD2394-C3C7-4E5A-BE2A-1E95F2AD9196}" type="parTrans" cxnId="{7E38562C-1965-4209-88A0-9666C1B8BB1E}">
      <dgm:prSet/>
      <dgm:spPr/>
      <dgm:t>
        <a:bodyPr/>
        <a:lstStyle/>
        <a:p>
          <a:endParaRPr lang="hr-HR"/>
        </a:p>
      </dgm:t>
    </dgm:pt>
    <dgm:pt modelId="{B11236AB-F1B9-458E-B98A-5D00032548E9}" type="sibTrans" cxnId="{7E38562C-1965-4209-88A0-9666C1B8BB1E}">
      <dgm:prSet/>
      <dgm:spPr/>
      <dgm:t>
        <a:bodyPr/>
        <a:lstStyle/>
        <a:p>
          <a:endParaRPr lang="hr-HR"/>
        </a:p>
      </dgm:t>
    </dgm:pt>
    <dgm:pt modelId="{BD87BE4D-EE0B-481D-879F-D78CC3DFD016}">
      <dgm:prSet phldrT="[Text]"/>
      <dgm:spPr/>
      <dgm:t>
        <a:bodyPr/>
        <a:lstStyle/>
        <a:p>
          <a:r>
            <a:rPr lang="hr-HR" dirty="0" smtClean="0"/>
            <a:t>Kod predugovornog informiranja ugovaratelja osiguranja – informacija o “načinu rješavanja sporova”</a:t>
          </a:r>
          <a:endParaRPr lang="hr-HR" dirty="0"/>
        </a:p>
      </dgm:t>
    </dgm:pt>
    <dgm:pt modelId="{EB6BE7AC-C12F-4A79-8C5C-4B31EFF53264}" type="parTrans" cxnId="{0FF2041F-5A3A-4460-949D-D8FDA959E091}">
      <dgm:prSet/>
      <dgm:spPr/>
      <dgm:t>
        <a:bodyPr/>
        <a:lstStyle/>
        <a:p>
          <a:endParaRPr lang="hr-HR"/>
        </a:p>
      </dgm:t>
    </dgm:pt>
    <dgm:pt modelId="{10708AE8-470A-4B03-9C8D-ADCB6F881DB9}" type="sibTrans" cxnId="{0FF2041F-5A3A-4460-949D-D8FDA959E091}">
      <dgm:prSet/>
      <dgm:spPr/>
      <dgm:t>
        <a:bodyPr/>
        <a:lstStyle/>
        <a:p>
          <a:endParaRPr lang="hr-HR"/>
        </a:p>
      </dgm:t>
    </dgm:pt>
    <dgm:pt modelId="{B5590FD8-00CE-4DAC-8442-634D9556A648}">
      <dgm:prSet phldrT="[Text]"/>
      <dgm:spPr/>
      <dgm:t>
        <a:bodyPr/>
        <a:lstStyle/>
        <a:p>
          <a:r>
            <a:rPr lang="hr-HR" dirty="0" smtClean="0"/>
            <a:t>potrebno </a:t>
          </a:r>
          <a:r>
            <a:rPr lang="hr-HR" dirty="0" smtClean="0"/>
            <a:t>objaviti informaciju u uvjetima osiguranja</a:t>
          </a:r>
          <a:endParaRPr lang="hr-HR" dirty="0"/>
        </a:p>
      </dgm:t>
    </dgm:pt>
    <dgm:pt modelId="{670C0632-81C1-4495-8EEA-6B61511CB40B}" type="parTrans" cxnId="{AB338321-0453-4DD4-9C93-51E75258DE1A}">
      <dgm:prSet/>
      <dgm:spPr/>
      <dgm:t>
        <a:bodyPr/>
        <a:lstStyle/>
        <a:p>
          <a:endParaRPr lang="hr-HR"/>
        </a:p>
      </dgm:t>
    </dgm:pt>
    <dgm:pt modelId="{13D24298-60FB-4953-A92C-FF3F8CE42884}" type="sibTrans" cxnId="{AB338321-0453-4DD4-9C93-51E75258DE1A}">
      <dgm:prSet/>
      <dgm:spPr/>
      <dgm:t>
        <a:bodyPr/>
        <a:lstStyle/>
        <a:p>
          <a:endParaRPr lang="hr-HR"/>
        </a:p>
      </dgm:t>
    </dgm:pt>
    <dgm:pt modelId="{1095C468-8238-4F08-9E99-5A5FEEEBC1B4}">
      <dgm:prSet phldrT="[Text]"/>
      <dgm:spPr/>
      <dgm:t>
        <a:bodyPr/>
        <a:lstStyle/>
        <a:p>
          <a:r>
            <a:rPr lang="hr-HR" dirty="0" smtClean="0"/>
            <a:t>postupajući po odštetnim zahtjevima iz obveznih osiguranja u prometu, moraju u svojoj obrazloženoj ponudi, odnosno utemeljenom odgovoru obvezno navesti i „</a:t>
          </a:r>
          <a:r>
            <a:rPr lang="hr-HR" i="1" dirty="0" smtClean="0"/>
            <a:t>uputu o izvansudskom rješavanju sporova</a:t>
          </a:r>
          <a:r>
            <a:rPr lang="hr-HR" dirty="0" smtClean="0"/>
            <a:t>“ – stav HANFE</a:t>
          </a:r>
          <a:endParaRPr lang="hr-HR" dirty="0"/>
        </a:p>
      </dgm:t>
    </dgm:pt>
    <dgm:pt modelId="{92C518B9-BDF2-4DA7-92C0-B7D681ABE6B8}" type="parTrans" cxnId="{2FC696B0-3F62-415A-9ACC-1889D15528DF}">
      <dgm:prSet/>
      <dgm:spPr/>
      <dgm:t>
        <a:bodyPr/>
        <a:lstStyle/>
        <a:p>
          <a:endParaRPr lang="hr-HR"/>
        </a:p>
      </dgm:t>
    </dgm:pt>
    <dgm:pt modelId="{7F8AD630-BDD7-4762-A42D-269417076DC7}" type="sibTrans" cxnId="{2FC696B0-3F62-415A-9ACC-1889D15528DF}">
      <dgm:prSet/>
      <dgm:spPr/>
      <dgm:t>
        <a:bodyPr/>
        <a:lstStyle/>
        <a:p>
          <a:endParaRPr lang="hr-HR"/>
        </a:p>
      </dgm:t>
    </dgm:pt>
    <dgm:pt modelId="{CC89F238-04FE-4211-9FE3-676A3B7E23A3}">
      <dgm:prSet/>
      <dgm:spPr/>
      <dgm:t>
        <a:bodyPr/>
        <a:lstStyle/>
        <a:p>
          <a:r>
            <a:rPr lang="hr-HR" dirty="0" smtClean="0"/>
            <a:t>osiguratelji svoju zakonsku obvezu ispunjavaju putem internih pravilnika, uputa za rad ili drugih akata (o obradi i likvidaciji šteta) kojim uspostavljaju postupak izvansudskog rješavanja sporova te objavljujući u uvjetima osiguranja, koji se predaju ugovaratelju osiguranja prilikom sklapanja ugovora o osiguranju, informacije o načinu korištenja navedenih postupaka</a:t>
          </a:r>
          <a:endParaRPr lang="hr-HR" dirty="0"/>
        </a:p>
      </dgm:t>
    </dgm:pt>
    <dgm:pt modelId="{A6CD58DB-DA49-4F37-A6C3-C6EDEB3E7BAE}" type="parTrans" cxnId="{27534CB5-8008-4061-AC28-907C3EB66F4F}">
      <dgm:prSet/>
      <dgm:spPr/>
      <dgm:t>
        <a:bodyPr/>
        <a:lstStyle/>
        <a:p>
          <a:endParaRPr lang="hr-HR"/>
        </a:p>
      </dgm:t>
    </dgm:pt>
    <dgm:pt modelId="{7FA6BAE4-65F9-45A2-BDD2-0F940021C7B2}" type="sibTrans" cxnId="{27534CB5-8008-4061-AC28-907C3EB66F4F}">
      <dgm:prSet/>
      <dgm:spPr/>
      <dgm:t>
        <a:bodyPr/>
        <a:lstStyle/>
        <a:p>
          <a:endParaRPr lang="hr-HR"/>
        </a:p>
      </dgm:t>
    </dgm:pt>
    <dgm:pt modelId="{5F2D4863-58D4-48D0-A068-C937A378A15E}">
      <dgm:prSet/>
      <dgm:spPr/>
      <dgm:t>
        <a:bodyPr/>
        <a:lstStyle/>
        <a:p>
          <a:r>
            <a:rPr lang="hr-HR" dirty="0" smtClean="0"/>
            <a:t>U pravilu dvostupanjski postupak pa upućivanje na Centar za mirenje HUO-a</a:t>
          </a:r>
          <a:endParaRPr lang="hr-HR" dirty="0"/>
        </a:p>
      </dgm:t>
    </dgm:pt>
    <dgm:pt modelId="{FA40B25E-DBDC-4EE6-B1ED-968BB6C6C365}" type="parTrans" cxnId="{973F1F34-575C-4E75-99E7-B01815E15DCC}">
      <dgm:prSet/>
      <dgm:spPr/>
      <dgm:t>
        <a:bodyPr/>
        <a:lstStyle/>
        <a:p>
          <a:endParaRPr lang="hr-HR"/>
        </a:p>
      </dgm:t>
    </dgm:pt>
    <dgm:pt modelId="{B9F49E2A-4AC9-4580-BF82-E84FBCFE205D}" type="sibTrans" cxnId="{973F1F34-575C-4E75-99E7-B01815E15DCC}">
      <dgm:prSet/>
      <dgm:spPr/>
      <dgm:t>
        <a:bodyPr/>
        <a:lstStyle/>
        <a:p>
          <a:endParaRPr lang="hr-HR"/>
        </a:p>
      </dgm:t>
    </dgm:pt>
    <dgm:pt modelId="{D93FCD25-0B2C-4B92-B66A-E10142075485}">
      <dgm:prSet/>
      <dgm:spPr/>
      <dgm:t>
        <a:bodyPr/>
        <a:lstStyle/>
        <a:p>
          <a:endParaRPr lang="hr-HR" dirty="0"/>
        </a:p>
      </dgm:t>
    </dgm:pt>
    <dgm:pt modelId="{9F0BDBBC-0871-4B7F-AB3A-D8FB6350B3D9}" type="parTrans" cxnId="{DAD26F26-7444-44C1-AF7B-3C22E4515D0A}">
      <dgm:prSet/>
      <dgm:spPr/>
      <dgm:t>
        <a:bodyPr/>
        <a:lstStyle/>
        <a:p>
          <a:endParaRPr lang="hr-HR"/>
        </a:p>
      </dgm:t>
    </dgm:pt>
    <dgm:pt modelId="{AAC44671-A18B-4685-BB78-5BD69ECBA701}" type="sibTrans" cxnId="{DAD26F26-7444-44C1-AF7B-3C22E4515D0A}">
      <dgm:prSet/>
      <dgm:spPr/>
      <dgm:t>
        <a:bodyPr/>
        <a:lstStyle/>
        <a:p>
          <a:endParaRPr lang="hr-HR"/>
        </a:p>
      </dgm:t>
    </dgm:pt>
    <dgm:pt modelId="{32A0EB1E-7910-4A7A-9D96-F3504192E57B}" type="pres">
      <dgm:prSet presAssocID="{01D0C84B-E869-4823-995A-FAF7B9424F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173969F-E9C4-443C-BA72-1DB01BAA54DC}" type="pres">
      <dgm:prSet presAssocID="{11D37A89-F5B0-45B0-9291-492AC0ACE1EB}" presName="linNode" presStyleCnt="0"/>
      <dgm:spPr/>
      <dgm:t>
        <a:bodyPr/>
        <a:lstStyle/>
        <a:p>
          <a:endParaRPr lang="hr-HR"/>
        </a:p>
      </dgm:t>
    </dgm:pt>
    <dgm:pt modelId="{88A23218-C972-472E-8D2B-4ACE54DAADB2}" type="pres">
      <dgm:prSet presAssocID="{11D37A89-F5B0-45B0-9291-492AC0ACE1EB}" presName="parentText" presStyleLbl="node1" presStyleIdx="0" presStyleCnt="2" custScaleX="9089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7B5955A-A09F-42A2-8221-1432F1434010}" type="pres">
      <dgm:prSet presAssocID="{11D37A89-F5B0-45B0-9291-492AC0ACE1EB}" presName="descendantText" presStyleLbl="alignAccFollowNode1" presStyleIdx="0" presStyleCnt="2" custScaleX="207767" custScaleY="12295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32CD8B-390D-4D34-85CA-999B06AF614F}" type="pres">
      <dgm:prSet presAssocID="{D3A7CFEC-BFCC-4057-A793-A2FE88EBCA00}" presName="sp" presStyleCnt="0"/>
      <dgm:spPr/>
      <dgm:t>
        <a:bodyPr/>
        <a:lstStyle/>
        <a:p>
          <a:endParaRPr lang="hr-HR"/>
        </a:p>
      </dgm:t>
    </dgm:pt>
    <dgm:pt modelId="{616889E0-32F3-43A2-8F43-71698120832C}" type="pres">
      <dgm:prSet presAssocID="{DA0CA6EA-537E-47CA-A6D3-7FF916401008}" presName="linNode" presStyleCnt="0"/>
      <dgm:spPr/>
      <dgm:t>
        <a:bodyPr/>
        <a:lstStyle/>
        <a:p>
          <a:endParaRPr lang="hr-HR"/>
        </a:p>
      </dgm:t>
    </dgm:pt>
    <dgm:pt modelId="{3DC97282-1E73-4BF4-A66B-1036AD93F06E}" type="pres">
      <dgm:prSet presAssocID="{DA0CA6EA-537E-47CA-A6D3-7FF916401008}" presName="parentText" presStyleLbl="node1" presStyleIdx="1" presStyleCnt="2" custScaleX="5512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9F61610-CE41-4F26-B16B-2D483580BBC1}" type="pres">
      <dgm:prSet presAssocID="{DA0CA6EA-537E-47CA-A6D3-7FF916401008}" presName="descendantText" presStyleLbl="alignAccFollowNode1" presStyleIdx="1" presStyleCnt="2" custScaleX="127043" custScaleY="12557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3D1442D-EFA7-4870-AEBB-76919CCFF209}" type="presOf" srcId="{01D0C84B-E869-4823-995A-FAF7B9424F57}" destId="{32A0EB1E-7910-4A7A-9D96-F3504192E57B}" srcOrd="0" destOrd="0" presId="urn:microsoft.com/office/officeart/2005/8/layout/vList5"/>
    <dgm:cxn modelId="{2FC696B0-3F62-415A-9ACC-1889D15528DF}" srcId="{11D37A89-F5B0-45B0-9291-492AC0ACE1EB}" destId="{1095C468-8238-4F08-9E99-5A5FEEEBC1B4}" srcOrd="3" destOrd="0" parTransId="{92C518B9-BDF2-4DA7-92C0-B7D681ABE6B8}" sibTransId="{7F8AD630-BDD7-4762-A42D-269417076DC7}"/>
    <dgm:cxn modelId="{8DC4F680-FB62-4CD9-94B9-8077563349B0}" type="presOf" srcId="{B5590FD8-00CE-4DAC-8442-634D9556A648}" destId="{07B5955A-A09F-42A2-8221-1432F1434010}" srcOrd="0" destOrd="2" presId="urn:microsoft.com/office/officeart/2005/8/layout/vList5"/>
    <dgm:cxn modelId="{DAD26F26-7444-44C1-AF7B-3C22E4515D0A}" srcId="{DA0CA6EA-537E-47CA-A6D3-7FF916401008}" destId="{D93FCD25-0B2C-4B92-B66A-E10142075485}" srcOrd="2" destOrd="0" parTransId="{9F0BDBBC-0871-4B7F-AB3A-D8FB6350B3D9}" sibTransId="{AAC44671-A18B-4685-BB78-5BD69ECBA701}"/>
    <dgm:cxn modelId="{BFCB3214-66A3-4CB6-95B9-83E0A348FC33}" srcId="{01D0C84B-E869-4823-995A-FAF7B9424F57}" destId="{DA0CA6EA-537E-47CA-A6D3-7FF916401008}" srcOrd="1" destOrd="0" parTransId="{FF64F4FD-DCB2-43E7-B396-59298C76D058}" sibTransId="{F341C641-B240-4C75-AECC-7F338D2077D4}"/>
    <dgm:cxn modelId="{F9947E68-1D28-4889-8CF7-F6D46B718B99}" type="presOf" srcId="{B35C664A-64EC-4EB6-B8B2-D2F895B20408}" destId="{07B5955A-A09F-42A2-8221-1432F1434010}" srcOrd="0" destOrd="4" presId="urn:microsoft.com/office/officeart/2005/8/layout/vList5"/>
    <dgm:cxn modelId="{973F1F34-575C-4E75-99E7-B01815E15DCC}" srcId="{DA0CA6EA-537E-47CA-A6D3-7FF916401008}" destId="{5F2D4863-58D4-48D0-A068-C937A378A15E}" srcOrd="3" destOrd="0" parTransId="{FA40B25E-DBDC-4EE6-B1ED-968BB6C6C365}" sibTransId="{B9F49E2A-4AC9-4580-BF82-E84FBCFE205D}"/>
    <dgm:cxn modelId="{72B449AA-6B22-44A4-878F-420A4D948E7D}" type="presOf" srcId="{11D37A89-F5B0-45B0-9291-492AC0ACE1EB}" destId="{88A23218-C972-472E-8D2B-4ACE54DAADB2}" srcOrd="0" destOrd="0" presId="urn:microsoft.com/office/officeart/2005/8/layout/vList5"/>
    <dgm:cxn modelId="{3F3B4745-18EB-4D9E-AD71-48EAAD0B35F0}" srcId="{DA0CA6EA-537E-47CA-A6D3-7FF916401008}" destId="{A24C3C51-FCA1-4D78-96F4-77929BB90606}" srcOrd="0" destOrd="0" parTransId="{3D6047F5-B8F6-4868-9CAD-155F8D9A8684}" sibTransId="{E4ECD9E5-07BC-42F9-92C5-CDDDCB5481C1}"/>
    <dgm:cxn modelId="{D98254D9-2209-4FF7-8DF3-4EBE40B76E7A}" srcId="{11D37A89-F5B0-45B0-9291-492AC0ACE1EB}" destId="{9AD815DD-AD0F-4675-89C4-91F43C2439F9}" srcOrd="0" destOrd="0" parTransId="{CE5DE617-4286-4DAD-A92B-56A8B2749FB5}" sibTransId="{825DEFAA-B864-448F-B414-5804D511E6A0}"/>
    <dgm:cxn modelId="{43AF70D7-2000-4C33-B6E6-E1FE1CA00F06}" type="presOf" srcId="{CC89F238-04FE-4211-9FE3-676A3B7E23A3}" destId="{19F61610-CE41-4F26-B16B-2D483580BBC1}" srcOrd="0" destOrd="1" presId="urn:microsoft.com/office/officeart/2005/8/layout/vList5"/>
    <dgm:cxn modelId="{27534CB5-8008-4061-AC28-907C3EB66F4F}" srcId="{DA0CA6EA-537E-47CA-A6D3-7FF916401008}" destId="{CC89F238-04FE-4211-9FE3-676A3B7E23A3}" srcOrd="1" destOrd="0" parTransId="{A6CD58DB-DA49-4F37-A6C3-C6EDEB3E7BAE}" sibTransId="{7FA6BAE4-65F9-45A2-BDD2-0F940021C7B2}"/>
    <dgm:cxn modelId="{E8FFEC6A-B8C5-4D12-9225-49DA7A5D64AC}" type="presOf" srcId="{DA0CA6EA-537E-47CA-A6D3-7FF916401008}" destId="{3DC97282-1E73-4BF4-A66B-1036AD93F06E}" srcOrd="0" destOrd="0" presId="urn:microsoft.com/office/officeart/2005/8/layout/vList5"/>
    <dgm:cxn modelId="{97582101-386D-488F-B732-46342561F0B0}" type="presOf" srcId="{A24C3C51-FCA1-4D78-96F4-77929BB90606}" destId="{19F61610-CE41-4F26-B16B-2D483580BBC1}" srcOrd="0" destOrd="0" presId="urn:microsoft.com/office/officeart/2005/8/layout/vList5"/>
    <dgm:cxn modelId="{F1D1643C-D5EA-4B67-9929-B42F8E416367}" type="presOf" srcId="{D93FCD25-0B2C-4B92-B66A-E10142075485}" destId="{19F61610-CE41-4F26-B16B-2D483580BBC1}" srcOrd="0" destOrd="2" presId="urn:microsoft.com/office/officeart/2005/8/layout/vList5"/>
    <dgm:cxn modelId="{E954C4D0-8F6D-47DF-A401-FD6930377C79}" type="presOf" srcId="{5F2D4863-58D4-48D0-A068-C937A378A15E}" destId="{19F61610-CE41-4F26-B16B-2D483580BBC1}" srcOrd="0" destOrd="3" presId="urn:microsoft.com/office/officeart/2005/8/layout/vList5"/>
    <dgm:cxn modelId="{C8B97883-87CC-4AAC-A638-DE36B2D05B86}" type="presOf" srcId="{1095C468-8238-4F08-9E99-5A5FEEEBC1B4}" destId="{07B5955A-A09F-42A2-8221-1432F1434010}" srcOrd="0" destOrd="3" presId="urn:microsoft.com/office/officeart/2005/8/layout/vList5"/>
    <dgm:cxn modelId="{4CDC7672-0EDC-40E3-B25F-D501D3FDF1CB}" type="presOf" srcId="{BD87BE4D-EE0B-481D-879F-D78CC3DFD016}" destId="{07B5955A-A09F-42A2-8221-1432F1434010}" srcOrd="0" destOrd="1" presId="urn:microsoft.com/office/officeart/2005/8/layout/vList5"/>
    <dgm:cxn modelId="{7E38562C-1965-4209-88A0-9666C1B8BB1E}" srcId="{11D37A89-F5B0-45B0-9291-492AC0ACE1EB}" destId="{B35C664A-64EC-4EB6-B8B2-D2F895B20408}" srcOrd="4" destOrd="0" parTransId="{E7DD2394-C3C7-4E5A-BE2A-1E95F2AD9196}" sibTransId="{B11236AB-F1B9-458E-B98A-5D00032548E9}"/>
    <dgm:cxn modelId="{0FF2041F-5A3A-4460-949D-D8FDA959E091}" srcId="{11D37A89-F5B0-45B0-9291-492AC0ACE1EB}" destId="{BD87BE4D-EE0B-481D-879F-D78CC3DFD016}" srcOrd="1" destOrd="0" parTransId="{EB6BE7AC-C12F-4A79-8C5C-4B31EFF53264}" sibTransId="{10708AE8-470A-4B03-9C8D-ADCB6F881DB9}"/>
    <dgm:cxn modelId="{AB338321-0453-4DD4-9C93-51E75258DE1A}" srcId="{11D37A89-F5B0-45B0-9291-492AC0ACE1EB}" destId="{B5590FD8-00CE-4DAC-8442-634D9556A648}" srcOrd="2" destOrd="0" parTransId="{670C0632-81C1-4495-8EEA-6B61511CB40B}" sibTransId="{13D24298-60FB-4953-A92C-FF3F8CE42884}"/>
    <dgm:cxn modelId="{DEA370DC-852A-4BB0-8319-BA08BD1A8D7A}" type="presOf" srcId="{9AD815DD-AD0F-4675-89C4-91F43C2439F9}" destId="{07B5955A-A09F-42A2-8221-1432F1434010}" srcOrd="0" destOrd="0" presId="urn:microsoft.com/office/officeart/2005/8/layout/vList5"/>
    <dgm:cxn modelId="{ABFBD1F7-1A67-4A14-B4E0-1198EEE13899}" srcId="{01D0C84B-E869-4823-995A-FAF7B9424F57}" destId="{11D37A89-F5B0-45B0-9291-492AC0ACE1EB}" srcOrd="0" destOrd="0" parTransId="{63CE263E-0D6C-417F-8E19-49640BF6C3B3}" sibTransId="{D3A7CFEC-BFCC-4057-A793-A2FE88EBCA00}"/>
    <dgm:cxn modelId="{CB07EFEB-2CEE-4788-91D7-9881CEE33415}" type="presParOf" srcId="{32A0EB1E-7910-4A7A-9D96-F3504192E57B}" destId="{2173969F-E9C4-443C-BA72-1DB01BAA54DC}" srcOrd="0" destOrd="0" presId="urn:microsoft.com/office/officeart/2005/8/layout/vList5"/>
    <dgm:cxn modelId="{1B3BA145-3CDD-4FE4-AC93-CC00A1C59FD9}" type="presParOf" srcId="{2173969F-E9C4-443C-BA72-1DB01BAA54DC}" destId="{88A23218-C972-472E-8D2B-4ACE54DAADB2}" srcOrd="0" destOrd="0" presId="urn:microsoft.com/office/officeart/2005/8/layout/vList5"/>
    <dgm:cxn modelId="{91384B2B-D92B-45DE-9311-153A9E17D251}" type="presParOf" srcId="{2173969F-E9C4-443C-BA72-1DB01BAA54DC}" destId="{07B5955A-A09F-42A2-8221-1432F1434010}" srcOrd="1" destOrd="0" presId="urn:microsoft.com/office/officeart/2005/8/layout/vList5"/>
    <dgm:cxn modelId="{E2424B19-7BC4-46C6-B498-12E7FA0B479D}" type="presParOf" srcId="{32A0EB1E-7910-4A7A-9D96-F3504192E57B}" destId="{0132CD8B-390D-4D34-85CA-999B06AF614F}" srcOrd="1" destOrd="0" presId="urn:microsoft.com/office/officeart/2005/8/layout/vList5"/>
    <dgm:cxn modelId="{07D0455C-4BAD-4F52-A337-44AE96B1C7F6}" type="presParOf" srcId="{32A0EB1E-7910-4A7A-9D96-F3504192E57B}" destId="{616889E0-32F3-43A2-8F43-71698120832C}" srcOrd="2" destOrd="0" presId="urn:microsoft.com/office/officeart/2005/8/layout/vList5"/>
    <dgm:cxn modelId="{93C273EA-74DA-4333-A633-1F00A5E92D64}" type="presParOf" srcId="{616889E0-32F3-43A2-8F43-71698120832C}" destId="{3DC97282-1E73-4BF4-A66B-1036AD93F06E}" srcOrd="0" destOrd="0" presId="urn:microsoft.com/office/officeart/2005/8/layout/vList5"/>
    <dgm:cxn modelId="{A62428BB-E96B-4A53-BE6C-13DAED80A8D5}" type="presParOf" srcId="{616889E0-32F3-43A2-8F43-71698120832C}" destId="{19F61610-CE41-4F26-B16B-2D483580BB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97F7BC-A378-4303-8976-8704166C019A}" type="doc">
      <dgm:prSet loTypeId="urn:microsoft.com/office/officeart/2005/8/layout/arrow6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88D4FFE6-9BB7-4AA8-8130-3D7C18DB25AA}">
      <dgm:prSet phldrT="[Text]"/>
      <dgm:spPr/>
      <dgm:t>
        <a:bodyPr/>
        <a:lstStyle/>
        <a:p>
          <a:r>
            <a:rPr lang="hr-HR" dirty="0" smtClean="0"/>
            <a:t>Insurance Europe </a:t>
          </a:r>
          <a:r>
            <a:rPr lang="hr-HR" dirty="0" smtClean="0"/>
            <a:t>-  pristupanje sustavima na dobrovoljnoj bazi </a:t>
          </a:r>
          <a:endParaRPr lang="hr-HR" dirty="0"/>
        </a:p>
      </dgm:t>
    </dgm:pt>
    <dgm:pt modelId="{84D366AA-A36D-4456-A3A2-7F9666D2CFA2}" type="parTrans" cxnId="{DC90DAF9-7F93-4327-8900-B7AF1027B35D}">
      <dgm:prSet/>
      <dgm:spPr/>
      <dgm:t>
        <a:bodyPr/>
        <a:lstStyle/>
        <a:p>
          <a:endParaRPr lang="hr-HR"/>
        </a:p>
      </dgm:t>
    </dgm:pt>
    <dgm:pt modelId="{46830F95-4F39-49E5-86FA-BBF6183B73CF}" type="sibTrans" cxnId="{DC90DAF9-7F93-4327-8900-B7AF1027B35D}">
      <dgm:prSet/>
      <dgm:spPr/>
      <dgm:t>
        <a:bodyPr/>
        <a:lstStyle/>
        <a:p>
          <a:endParaRPr lang="hr-HR"/>
        </a:p>
      </dgm:t>
    </dgm:pt>
    <dgm:pt modelId="{AD5DE019-5381-47F7-94E1-6CAFD859DF70}">
      <dgm:prSet phldrT="[Text]"/>
      <dgm:spPr/>
      <dgm:t>
        <a:bodyPr/>
        <a:lstStyle/>
        <a:p>
          <a:r>
            <a:rPr lang="hr-HR" dirty="0" smtClean="0"/>
            <a:t>Udruge potrošača – potreba uvođenja obveze </a:t>
          </a:r>
          <a:r>
            <a:rPr lang="hr-HR" dirty="0" smtClean="0"/>
            <a:t>pružateljima </a:t>
          </a:r>
          <a:r>
            <a:rPr lang="hr-HR" dirty="0" smtClean="0"/>
            <a:t>financijskih usluga na pristup ADR</a:t>
          </a:r>
          <a:endParaRPr lang="hr-HR" dirty="0"/>
        </a:p>
      </dgm:t>
    </dgm:pt>
    <dgm:pt modelId="{7E9224DF-BA50-4F27-A5EB-1B040CDCC53A}" type="parTrans" cxnId="{9B6324D0-3929-4964-AB3C-1960201FCCBF}">
      <dgm:prSet/>
      <dgm:spPr/>
      <dgm:t>
        <a:bodyPr/>
        <a:lstStyle/>
        <a:p>
          <a:endParaRPr lang="hr-HR"/>
        </a:p>
      </dgm:t>
    </dgm:pt>
    <dgm:pt modelId="{802F1EF8-0295-46BB-8F8D-0116B915373E}" type="sibTrans" cxnId="{9B6324D0-3929-4964-AB3C-1960201FCCBF}">
      <dgm:prSet/>
      <dgm:spPr/>
      <dgm:t>
        <a:bodyPr/>
        <a:lstStyle/>
        <a:p>
          <a:endParaRPr lang="hr-HR"/>
        </a:p>
      </dgm:t>
    </dgm:pt>
    <dgm:pt modelId="{C0AC44F8-A6E0-43C4-9FC6-AA0882FFEE15}" type="pres">
      <dgm:prSet presAssocID="{0597F7BC-A378-4303-8976-8704166C019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FEC75EF-B52F-44E1-919E-6EB22217B010}" type="pres">
      <dgm:prSet presAssocID="{0597F7BC-A378-4303-8976-8704166C019A}" presName="ribbon" presStyleLbl="node1" presStyleIdx="0" presStyleCnt="1"/>
      <dgm:spPr/>
    </dgm:pt>
    <dgm:pt modelId="{281E85C8-61E8-4294-AAFB-79686731CE19}" type="pres">
      <dgm:prSet presAssocID="{0597F7BC-A378-4303-8976-8704166C019A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3AA5FCC-B428-4835-863B-9A9752559644}" type="pres">
      <dgm:prSet presAssocID="{0597F7BC-A378-4303-8976-8704166C019A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12B008B-63F0-4777-9D58-D1EABAE280B6}" type="presOf" srcId="{88D4FFE6-9BB7-4AA8-8130-3D7C18DB25AA}" destId="{281E85C8-61E8-4294-AAFB-79686731CE19}" srcOrd="0" destOrd="0" presId="urn:microsoft.com/office/officeart/2005/8/layout/arrow6"/>
    <dgm:cxn modelId="{A5B16E8B-CD05-410F-8491-B8BC0F53DD34}" type="presOf" srcId="{AD5DE019-5381-47F7-94E1-6CAFD859DF70}" destId="{C3AA5FCC-B428-4835-863B-9A9752559644}" srcOrd="0" destOrd="0" presId="urn:microsoft.com/office/officeart/2005/8/layout/arrow6"/>
    <dgm:cxn modelId="{873B78EA-8CAB-4149-9D32-093D86D9A293}" type="presOf" srcId="{0597F7BC-A378-4303-8976-8704166C019A}" destId="{C0AC44F8-A6E0-43C4-9FC6-AA0882FFEE15}" srcOrd="0" destOrd="0" presId="urn:microsoft.com/office/officeart/2005/8/layout/arrow6"/>
    <dgm:cxn modelId="{9B6324D0-3929-4964-AB3C-1960201FCCBF}" srcId="{0597F7BC-A378-4303-8976-8704166C019A}" destId="{AD5DE019-5381-47F7-94E1-6CAFD859DF70}" srcOrd="1" destOrd="0" parTransId="{7E9224DF-BA50-4F27-A5EB-1B040CDCC53A}" sibTransId="{802F1EF8-0295-46BB-8F8D-0116B915373E}"/>
    <dgm:cxn modelId="{DC90DAF9-7F93-4327-8900-B7AF1027B35D}" srcId="{0597F7BC-A378-4303-8976-8704166C019A}" destId="{88D4FFE6-9BB7-4AA8-8130-3D7C18DB25AA}" srcOrd="0" destOrd="0" parTransId="{84D366AA-A36D-4456-A3A2-7F9666D2CFA2}" sibTransId="{46830F95-4F39-49E5-86FA-BBF6183B73CF}"/>
    <dgm:cxn modelId="{D6D48B7A-01FB-4D79-AA71-3F7C9535CBFC}" type="presParOf" srcId="{C0AC44F8-A6E0-43C4-9FC6-AA0882FFEE15}" destId="{FFEC75EF-B52F-44E1-919E-6EB22217B010}" srcOrd="0" destOrd="0" presId="urn:microsoft.com/office/officeart/2005/8/layout/arrow6"/>
    <dgm:cxn modelId="{8163D556-F34F-4849-86FB-B5F694C19CFB}" type="presParOf" srcId="{C0AC44F8-A6E0-43C4-9FC6-AA0882FFEE15}" destId="{281E85C8-61E8-4294-AAFB-79686731CE19}" srcOrd="1" destOrd="0" presId="urn:microsoft.com/office/officeart/2005/8/layout/arrow6"/>
    <dgm:cxn modelId="{FC8BC027-F643-4C65-9D82-0B403EF5B61D}" type="presParOf" srcId="{C0AC44F8-A6E0-43C4-9FC6-AA0882FFEE15}" destId="{C3AA5FCC-B428-4835-863B-9A975255964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6F2112-C20D-4773-ACEE-69374B66A460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BD1EAC52-B74F-4A2D-84E4-517D2BA7E450}">
      <dgm:prSet phldrT="[Text]" custT="1"/>
      <dgm:spPr/>
      <dgm:t>
        <a:bodyPr/>
        <a:lstStyle/>
        <a:p>
          <a:pPr algn="ctr"/>
          <a:r>
            <a:rPr lang="hr-HR" sz="2200" b="1" u="sng" dirty="0" smtClean="0"/>
            <a:t>Nacionalna zakonodavstva (EU)</a:t>
          </a:r>
        </a:p>
        <a:p>
          <a:pPr algn="l"/>
          <a:r>
            <a:rPr lang="hr-HR" sz="2200" b="0" u="none" dirty="0" smtClean="0"/>
            <a:t>-</a:t>
          </a:r>
          <a:r>
            <a:rPr lang="hr-HR" sz="2000" b="0" u="none" dirty="0" smtClean="0"/>
            <a:t>više modela – posebno državno tijelo ili pri nadzornom tijelu ili samostalno tijelo (ombudsmani)</a:t>
          </a:r>
        </a:p>
        <a:p>
          <a:pPr algn="l"/>
          <a:r>
            <a:rPr lang="hr-HR" sz="2000" b="0" u="none" dirty="0" smtClean="0"/>
            <a:t>Italija – ISVAP nadzorno tijelo</a:t>
          </a:r>
        </a:p>
        <a:p>
          <a:pPr algn="l"/>
          <a:r>
            <a:rPr lang="hr-HR" sz="2000" b="0" u="none" dirty="0" smtClean="0"/>
            <a:t>Njemačka, Švicarska, Slovenija - ombudsmani</a:t>
          </a:r>
          <a:endParaRPr lang="hr-HR" sz="2000" b="1" u="sng" dirty="0"/>
        </a:p>
      </dgm:t>
    </dgm:pt>
    <dgm:pt modelId="{85CDF63F-EC8B-4A11-8BE6-8F2A4DAC8B21}" type="parTrans" cxnId="{A0080772-3402-4B38-AD1A-956761E2C0E0}">
      <dgm:prSet/>
      <dgm:spPr/>
      <dgm:t>
        <a:bodyPr/>
        <a:lstStyle/>
        <a:p>
          <a:endParaRPr lang="hr-HR"/>
        </a:p>
      </dgm:t>
    </dgm:pt>
    <dgm:pt modelId="{03E2CDE7-7242-41DF-B1C0-48CEF8037CD1}" type="sibTrans" cxnId="{A0080772-3402-4B38-AD1A-956761E2C0E0}">
      <dgm:prSet/>
      <dgm:spPr/>
      <dgm:t>
        <a:bodyPr/>
        <a:lstStyle/>
        <a:p>
          <a:endParaRPr lang="hr-HR"/>
        </a:p>
      </dgm:t>
    </dgm:pt>
    <dgm:pt modelId="{9F0B0661-0246-4C18-A0B4-E6F4AE52D5F5}">
      <dgm:prSet phldrT="[Text]" custT="1"/>
      <dgm:spPr/>
      <dgm:t>
        <a:bodyPr/>
        <a:lstStyle/>
        <a:p>
          <a:pPr algn="ctr"/>
          <a:r>
            <a:rPr lang="hr-HR" sz="2200" b="1" u="sng" dirty="0" smtClean="0"/>
            <a:t>Hrvatska</a:t>
          </a:r>
        </a:p>
        <a:p>
          <a:pPr algn="l"/>
          <a:r>
            <a:rPr lang="hr-HR" sz="2000" b="0" u="none" dirty="0" smtClean="0"/>
            <a:t>-Rješavanje pritužbi osiguranika, odnosno oštećenih osoba – obveza Hrvatskog ureda za osiguranje</a:t>
          </a:r>
        </a:p>
        <a:p>
          <a:pPr algn="l"/>
          <a:r>
            <a:rPr lang="hr-HR" sz="2000" b="0" u="none" dirty="0" smtClean="0"/>
            <a:t>- </a:t>
          </a:r>
          <a:r>
            <a:rPr lang="hr-HR" sz="2000" b="1" u="none" dirty="0" smtClean="0"/>
            <a:t>Pravobraniteljstvo za </a:t>
          </a:r>
          <a:r>
            <a:rPr lang="hr-HR" sz="2000" b="1" u="none" dirty="0" smtClean="0"/>
            <a:t>djelatnost osiguranja </a:t>
          </a:r>
          <a:r>
            <a:rPr lang="hr-HR" sz="2000" b="1" u="none" dirty="0" smtClean="0"/>
            <a:t>– vodi računa o poštivanju </a:t>
          </a:r>
          <a:r>
            <a:rPr lang="hr-HR" sz="2000" b="1" u="none" dirty="0" smtClean="0"/>
            <a:t>Kodeksa</a:t>
          </a:r>
        </a:p>
        <a:p>
          <a:pPr algn="l"/>
          <a:r>
            <a:rPr lang="hr-HR" sz="2000" b="1" u="none" dirty="0" smtClean="0"/>
            <a:t>- HANFA – nadzorno tijelo </a:t>
          </a:r>
          <a:endParaRPr lang="hr-HR" sz="2000" b="1" u="none" dirty="0" smtClean="0"/>
        </a:p>
        <a:p>
          <a:pPr algn="l"/>
          <a:endParaRPr lang="hr-HR" sz="2000" b="0" u="none" dirty="0"/>
        </a:p>
      </dgm:t>
    </dgm:pt>
    <dgm:pt modelId="{2AC7E9F6-094E-4E0C-AC3F-BEB65D10FB65}" type="parTrans" cxnId="{95EA007A-5380-4E18-8FAA-5B34114F9532}">
      <dgm:prSet/>
      <dgm:spPr/>
      <dgm:t>
        <a:bodyPr/>
        <a:lstStyle/>
        <a:p>
          <a:endParaRPr lang="hr-HR"/>
        </a:p>
      </dgm:t>
    </dgm:pt>
    <dgm:pt modelId="{90315195-2485-4F84-869D-C50C10C06D67}" type="sibTrans" cxnId="{95EA007A-5380-4E18-8FAA-5B34114F9532}">
      <dgm:prSet/>
      <dgm:spPr/>
      <dgm:t>
        <a:bodyPr/>
        <a:lstStyle/>
        <a:p>
          <a:endParaRPr lang="hr-HR"/>
        </a:p>
      </dgm:t>
    </dgm:pt>
    <dgm:pt modelId="{90F43BD1-6457-4EAA-9711-164F5D08B066}">
      <dgm:prSet phldrT="[Text]" custT="1"/>
      <dgm:spPr/>
      <dgm:t>
        <a:bodyPr/>
        <a:lstStyle/>
        <a:p>
          <a:pPr algn="ctr"/>
          <a:r>
            <a:rPr lang="hr-HR" sz="2200" b="1" u="sng" dirty="0" smtClean="0"/>
            <a:t>Europske direktive</a:t>
          </a:r>
        </a:p>
        <a:p>
          <a:pPr algn="l"/>
          <a:r>
            <a:rPr lang="hr-HR" sz="2200" dirty="0" smtClean="0"/>
            <a:t>-</a:t>
          </a:r>
          <a:r>
            <a:rPr lang="hr-HR" sz="1600" b="1" dirty="0" smtClean="0"/>
            <a:t>Treća direktiva o neživotnom osiguranju </a:t>
          </a:r>
          <a:r>
            <a:rPr lang="hr-HR" sz="1600" b="0" dirty="0" smtClean="0"/>
            <a:t>(informacija o pravu na pritužbu i tijelo koje rješava)</a:t>
          </a:r>
        </a:p>
        <a:p>
          <a:pPr algn="l"/>
          <a:r>
            <a:rPr lang="hr-HR" sz="1600" b="1" dirty="0" smtClean="0"/>
            <a:t>- Direktiva 2002/83/EZ o životnim osiguranjima </a:t>
          </a:r>
          <a:r>
            <a:rPr lang="hr-HR" sz="1600" b="0" dirty="0" smtClean="0"/>
            <a:t>(obveza informiranja o načinu rješavanja pritužbi)</a:t>
          </a:r>
        </a:p>
        <a:p>
          <a:pPr algn="l"/>
          <a:r>
            <a:rPr lang="hr-HR" sz="1600" b="1" dirty="0" smtClean="0"/>
            <a:t>- Direktiva o posredovanju u osiguranju  </a:t>
          </a:r>
          <a:r>
            <a:rPr lang="hr-HR" sz="1600" b="0" dirty="0" smtClean="0"/>
            <a:t>(države EU moraju osigurati postupke kako bi potrošači mogli uložiti pritužbu)</a:t>
          </a:r>
          <a:endParaRPr lang="hr-HR" sz="1600" b="0" dirty="0"/>
        </a:p>
      </dgm:t>
    </dgm:pt>
    <dgm:pt modelId="{75AA5308-5C8D-4847-8E8E-344DD9EE665D}" type="sibTrans" cxnId="{023B2F99-A8FA-4C4E-8E36-A51E4CA1A8E6}">
      <dgm:prSet/>
      <dgm:spPr/>
      <dgm:t>
        <a:bodyPr/>
        <a:lstStyle/>
        <a:p>
          <a:endParaRPr lang="hr-HR"/>
        </a:p>
      </dgm:t>
    </dgm:pt>
    <dgm:pt modelId="{197D0A8D-EE3A-472A-9CC9-9A6EDB69BBA6}" type="parTrans" cxnId="{023B2F99-A8FA-4C4E-8E36-A51E4CA1A8E6}">
      <dgm:prSet/>
      <dgm:spPr/>
      <dgm:t>
        <a:bodyPr/>
        <a:lstStyle/>
        <a:p>
          <a:endParaRPr lang="hr-HR"/>
        </a:p>
      </dgm:t>
    </dgm:pt>
    <dgm:pt modelId="{542FE5AF-2F7C-48DF-82B3-2184F61CC761}">
      <dgm:prSet phldrT="[Text]" phldr="1"/>
      <dgm:spPr/>
      <dgm:t>
        <a:bodyPr/>
        <a:lstStyle/>
        <a:p>
          <a:endParaRPr lang="hr-HR" dirty="0"/>
        </a:p>
      </dgm:t>
    </dgm:pt>
    <dgm:pt modelId="{918EACA8-9745-457C-B740-8AE93800EE86}" type="sibTrans" cxnId="{0246E6F4-E31E-4AC3-AF80-FEC54996A37C}">
      <dgm:prSet/>
      <dgm:spPr/>
      <dgm:t>
        <a:bodyPr/>
        <a:lstStyle/>
        <a:p>
          <a:endParaRPr lang="hr-HR"/>
        </a:p>
      </dgm:t>
    </dgm:pt>
    <dgm:pt modelId="{7B3FB0B1-7BA7-4D4B-AC25-B3B72E7F4F9A}" type="parTrans" cxnId="{0246E6F4-E31E-4AC3-AF80-FEC54996A37C}">
      <dgm:prSet/>
      <dgm:spPr/>
      <dgm:t>
        <a:bodyPr/>
        <a:lstStyle/>
        <a:p>
          <a:endParaRPr lang="hr-HR"/>
        </a:p>
      </dgm:t>
    </dgm:pt>
    <dgm:pt modelId="{A9F2B53C-F59B-45FB-8EB2-DA24C1B4AA86}" type="pres">
      <dgm:prSet presAssocID="{A46F2112-C20D-4773-ACEE-69374B66A46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BCE978D-D33D-4AE1-B6FA-E1C688826CCE}" type="pres">
      <dgm:prSet presAssocID="{542FE5AF-2F7C-48DF-82B3-2184F61CC761}" presName="roof" presStyleLbl="dkBgShp" presStyleIdx="0" presStyleCnt="2" custFlipVert="1" custScaleY="9398" custLinFactNeighborY="-9909"/>
      <dgm:spPr/>
      <dgm:t>
        <a:bodyPr/>
        <a:lstStyle/>
        <a:p>
          <a:endParaRPr lang="hr-HR"/>
        </a:p>
      </dgm:t>
    </dgm:pt>
    <dgm:pt modelId="{D776A4DF-A089-4E73-9B2E-87FF3062CC5F}" type="pres">
      <dgm:prSet presAssocID="{542FE5AF-2F7C-48DF-82B3-2184F61CC761}" presName="pillars" presStyleCnt="0"/>
      <dgm:spPr/>
    </dgm:pt>
    <dgm:pt modelId="{347CC1AE-03D6-4B96-9394-AB7383412270}" type="pres">
      <dgm:prSet presAssocID="{542FE5AF-2F7C-48DF-82B3-2184F61CC761}" presName="pillar1" presStyleLbl="node1" presStyleIdx="0" presStyleCnt="3" custScaleY="158411" custLinFactNeighborY="436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637B3B8-6551-4B4A-BAA6-A7FF1AA8CDF4}" type="pres">
      <dgm:prSet presAssocID="{BD1EAC52-B74F-4A2D-84E4-517D2BA7E450}" presName="pillarX" presStyleLbl="node1" presStyleIdx="1" presStyleCnt="3" custScaleY="15873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59672B6-1370-4A53-9890-B963E56A2895}" type="pres">
      <dgm:prSet presAssocID="{9F0B0661-0246-4C18-A0B4-E6F4AE52D5F5}" presName="pillarX" presStyleLbl="node1" presStyleIdx="2" presStyleCnt="3" custScaleX="120724" custScaleY="158730" custLinFactNeighborX="147" custLinFactNeighborY="6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2DC3ADA-7B5E-47F8-AD1B-D2C5B567A877}" type="pres">
      <dgm:prSet presAssocID="{542FE5AF-2F7C-48DF-82B3-2184F61CC761}" presName="base" presStyleLbl="dkBgShp" presStyleIdx="1" presStyleCnt="2" custScaleY="14720"/>
      <dgm:spPr/>
    </dgm:pt>
  </dgm:ptLst>
  <dgm:cxnLst>
    <dgm:cxn modelId="{2E319565-2A2C-4F32-941C-3DDAF79FCCD5}" type="presOf" srcId="{542FE5AF-2F7C-48DF-82B3-2184F61CC761}" destId="{FBCE978D-D33D-4AE1-B6FA-E1C688826CCE}" srcOrd="0" destOrd="0" presId="urn:microsoft.com/office/officeart/2005/8/layout/hList3"/>
    <dgm:cxn modelId="{E8E05FDF-7BCC-4838-88A7-7AFD1A22C59D}" type="presOf" srcId="{A46F2112-C20D-4773-ACEE-69374B66A460}" destId="{A9F2B53C-F59B-45FB-8EB2-DA24C1B4AA86}" srcOrd="0" destOrd="0" presId="urn:microsoft.com/office/officeart/2005/8/layout/hList3"/>
    <dgm:cxn modelId="{023B2F99-A8FA-4C4E-8E36-A51E4CA1A8E6}" srcId="{542FE5AF-2F7C-48DF-82B3-2184F61CC761}" destId="{90F43BD1-6457-4EAA-9711-164F5D08B066}" srcOrd="0" destOrd="0" parTransId="{197D0A8D-EE3A-472A-9CC9-9A6EDB69BBA6}" sibTransId="{75AA5308-5C8D-4847-8E8E-344DD9EE665D}"/>
    <dgm:cxn modelId="{0246E6F4-E31E-4AC3-AF80-FEC54996A37C}" srcId="{A46F2112-C20D-4773-ACEE-69374B66A460}" destId="{542FE5AF-2F7C-48DF-82B3-2184F61CC761}" srcOrd="0" destOrd="0" parTransId="{7B3FB0B1-7BA7-4D4B-AC25-B3B72E7F4F9A}" sibTransId="{918EACA8-9745-457C-B740-8AE93800EE86}"/>
    <dgm:cxn modelId="{AB367000-B8AC-4076-B6F0-1315E0D636A7}" type="presOf" srcId="{90F43BD1-6457-4EAA-9711-164F5D08B066}" destId="{347CC1AE-03D6-4B96-9394-AB7383412270}" srcOrd="0" destOrd="0" presId="urn:microsoft.com/office/officeart/2005/8/layout/hList3"/>
    <dgm:cxn modelId="{3F4C6E27-4ABD-45DC-B16F-D2AC8FC3E006}" type="presOf" srcId="{BD1EAC52-B74F-4A2D-84E4-517D2BA7E450}" destId="{D637B3B8-6551-4B4A-BAA6-A7FF1AA8CDF4}" srcOrd="0" destOrd="0" presId="urn:microsoft.com/office/officeart/2005/8/layout/hList3"/>
    <dgm:cxn modelId="{95EA007A-5380-4E18-8FAA-5B34114F9532}" srcId="{542FE5AF-2F7C-48DF-82B3-2184F61CC761}" destId="{9F0B0661-0246-4C18-A0B4-E6F4AE52D5F5}" srcOrd="2" destOrd="0" parTransId="{2AC7E9F6-094E-4E0C-AC3F-BEB65D10FB65}" sibTransId="{90315195-2485-4F84-869D-C50C10C06D67}"/>
    <dgm:cxn modelId="{A0080772-3402-4B38-AD1A-956761E2C0E0}" srcId="{542FE5AF-2F7C-48DF-82B3-2184F61CC761}" destId="{BD1EAC52-B74F-4A2D-84E4-517D2BA7E450}" srcOrd="1" destOrd="0" parTransId="{85CDF63F-EC8B-4A11-8BE6-8F2A4DAC8B21}" sibTransId="{03E2CDE7-7242-41DF-B1C0-48CEF8037CD1}"/>
    <dgm:cxn modelId="{DC07DB06-AD5A-48E8-8C7B-8A7520B19AC0}" type="presOf" srcId="{9F0B0661-0246-4C18-A0B4-E6F4AE52D5F5}" destId="{759672B6-1370-4A53-9890-B963E56A2895}" srcOrd="0" destOrd="0" presId="urn:microsoft.com/office/officeart/2005/8/layout/hList3"/>
    <dgm:cxn modelId="{3B206F83-E913-4680-A9C5-AE1BCC01A741}" type="presParOf" srcId="{A9F2B53C-F59B-45FB-8EB2-DA24C1B4AA86}" destId="{FBCE978D-D33D-4AE1-B6FA-E1C688826CCE}" srcOrd="0" destOrd="0" presId="urn:microsoft.com/office/officeart/2005/8/layout/hList3"/>
    <dgm:cxn modelId="{AF2D6E3F-3EB3-490F-B820-818886503F39}" type="presParOf" srcId="{A9F2B53C-F59B-45FB-8EB2-DA24C1B4AA86}" destId="{D776A4DF-A089-4E73-9B2E-87FF3062CC5F}" srcOrd="1" destOrd="0" presId="urn:microsoft.com/office/officeart/2005/8/layout/hList3"/>
    <dgm:cxn modelId="{BBF1CDE3-CCC5-4D0A-934D-3BC2AEC2FFDE}" type="presParOf" srcId="{D776A4DF-A089-4E73-9B2E-87FF3062CC5F}" destId="{347CC1AE-03D6-4B96-9394-AB7383412270}" srcOrd="0" destOrd="0" presId="urn:microsoft.com/office/officeart/2005/8/layout/hList3"/>
    <dgm:cxn modelId="{A6098CA8-223A-4934-88F4-C9A3CB213829}" type="presParOf" srcId="{D776A4DF-A089-4E73-9B2E-87FF3062CC5F}" destId="{D637B3B8-6551-4B4A-BAA6-A7FF1AA8CDF4}" srcOrd="1" destOrd="0" presId="urn:microsoft.com/office/officeart/2005/8/layout/hList3"/>
    <dgm:cxn modelId="{6758128D-6E0C-4FED-B81E-EA08E55FBA17}" type="presParOf" srcId="{D776A4DF-A089-4E73-9B2E-87FF3062CC5F}" destId="{759672B6-1370-4A53-9890-B963E56A2895}" srcOrd="2" destOrd="0" presId="urn:microsoft.com/office/officeart/2005/8/layout/hList3"/>
    <dgm:cxn modelId="{FBBF50D1-72B4-40B1-941B-1F0608CBC79D}" type="presParOf" srcId="{A9F2B53C-F59B-45FB-8EB2-DA24C1B4AA86}" destId="{E2DC3ADA-7B5E-47F8-AD1B-D2C5B567A87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08033F-6D3B-417E-9FD4-A527BFD9C939}" type="doc">
      <dgm:prSet loTypeId="urn:microsoft.com/office/officeart/2005/8/layout/matrix1" loCatId="matrix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hr-HR"/>
        </a:p>
      </dgm:t>
    </dgm:pt>
    <dgm:pt modelId="{DDFBF9B2-C08D-4AA6-8A0B-E3A438781AA6}">
      <dgm:prSet phldrT="[Text]"/>
      <dgm:spPr/>
      <dgm:t>
        <a:bodyPr/>
        <a:lstStyle/>
        <a:p>
          <a:r>
            <a:rPr lang="hr-HR" dirty="0" smtClean="0"/>
            <a:t>Centar za mirenje Hrvatskog ureda za osiguranje</a:t>
          </a:r>
          <a:endParaRPr lang="hr-HR" dirty="0"/>
        </a:p>
      </dgm:t>
    </dgm:pt>
    <dgm:pt modelId="{DB13C148-EA9B-488C-9F88-D00DBF1DF2D3}" type="parTrans" cxnId="{93255DC9-B5E0-442C-AB76-A525759286B2}">
      <dgm:prSet/>
      <dgm:spPr/>
      <dgm:t>
        <a:bodyPr/>
        <a:lstStyle/>
        <a:p>
          <a:endParaRPr lang="hr-HR"/>
        </a:p>
      </dgm:t>
    </dgm:pt>
    <dgm:pt modelId="{0E039D19-8339-4852-AE17-8430C7226B27}" type="sibTrans" cxnId="{93255DC9-B5E0-442C-AB76-A525759286B2}">
      <dgm:prSet/>
      <dgm:spPr/>
      <dgm:t>
        <a:bodyPr/>
        <a:lstStyle/>
        <a:p>
          <a:endParaRPr lang="hr-HR"/>
        </a:p>
      </dgm:t>
    </dgm:pt>
    <dgm:pt modelId="{1109A85B-AD39-4E3B-8AAA-4B56FFAFCB5E}">
      <dgm:prSet phldrT="[Text]"/>
      <dgm:spPr/>
      <dgm:t>
        <a:bodyPr/>
        <a:lstStyle/>
        <a:p>
          <a:r>
            <a:rPr lang="hr-HR" dirty="0" smtClean="0"/>
            <a:t>- Osnovan 2007.</a:t>
          </a:r>
        </a:p>
        <a:p>
          <a:r>
            <a:rPr lang="hr-HR" dirty="0" smtClean="0"/>
            <a:t>- obavlja poslove izvansudskog rješavanja sporova između osiguranika, odnosno ugovaratelja osiguranja, odnosno potrošača i društava za osiguranje, odnosno ponuditelja usluga osiguranja </a:t>
          </a:r>
          <a:endParaRPr lang="hr-HR" dirty="0"/>
        </a:p>
      </dgm:t>
    </dgm:pt>
    <dgm:pt modelId="{7093E19F-7D17-42DE-8092-090B1CC12907}" type="parTrans" cxnId="{79CAC4FE-3BAB-414F-B25B-B2DA8597FCE5}">
      <dgm:prSet/>
      <dgm:spPr/>
      <dgm:t>
        <a:bodyPr/>
        <a:lstStyle/>
        <a:p>
          <a:endParaRPr lang="hr-HR"/>
        </a:p>
      </dgm:t>
    </dgm:pt>
    <dgm:pt modelId="{3134F8AC-A93B-4B0A-8B45-564910CDFB9D}" type="sibTrans" cxnId="{79CAC4FE-3BAB-414F-B25B-B2DA8597FCE5}">
      <dgm:prSet/>
      <dgm:spPr/>
      <dgm:t>
        <a:bodyPr/>
        <a:lstStyle/>
        <a:p>
          <a:endParaRPr lang="hr-HR"/>
        </a:p>
      </dgm:t>
    </dgm:pt>
    <dgm:pt modelId="{92B3FDCC-2A66-48AD-AC60-0145E5CEB822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hr-HR" dirty="0"/>
        </a:p>
      </dgm:t>
    </dgm:pt>
    <dgm:pt modelId="{039A8934-B0DE-4117-88F0-921D8E01DA2B}" type="parTrans" cxnId="{F67F7304-7067-4BF7-95DB-0819A788C7E0}">
      <dgm:prSet/>
      <dgm:spPr/>
      <dgm:t>
        <a:bodyPr/>
        <a:lstStyle/>
        <a:p>
          <a:endParaRPr lang="hr-HR"/>
        </a:p>
      </dgm:t>
    </dgm:pt>
    <dgm:pt modelId="{D589BE75-4AA5-4D79-8A1A-87560F5BA76E}" type="sibTrans" cxnId="{F67F7304-7067-4BF7-95DB-0819A788C7E0}">
      <dgm:prSet/>
      <dgm:spPr/>
      <dgm:t>
        <a:bodyPr/>
        <a:lstStyle/>
        <a:p>
          <a:endParaRPr lang="hr-HR"/>
        </a:p>
      </dgm:t>
    </dgm:pt>
    <dgm:pt modelId="{4167499E-29B9-485F-B8B5-E5788DD0300C}">
      <dgm:prSet phldrT="[Text]" phldr="1"/>
      <dgm:spPr/>
      <dgm:t>
        <a:bodyPr/>
        <a:lstStyle/>
        <a:p>
          <a:endParaRPr lang="hr-HR" dirty="0"/>
        </a:p>
      </dgm:t>
    </dgm:pt>
    <dgm:pt modelId="{6F5F299E-2884-4DBE-8BA4-D9B99EFE52C5}" type="parTrans" cxnId="{7CDFAB60-54F1-41A2-9BC7-86444E9D9EC7}">
      <dgm:prSet/>
      <dgm:spPr/>
      <dgm:t>
        <a:bodyPr/>
        <a:lstStyle/>
        <a:p>
          <a:endParaRPr lang="hr-HR"/>
        </a:p>
      </dgm:t>
    </dgm:pt>
    <dgm:pt modelId="{4C20C535-38B3-4D19-B56D-159502F1F18D}" type="sibTrans" cxnId="{7CDFAB60-54F1-41A2-9BC7-86444E9D9EC7}">
      <dgm:prSet/>
      <dgm:spPr/>
      <dgm:t>
        <a:bodyPr/>
        <a:lstStyle/>
        <a:p>
          <a:endParaRPr lang="hr-HR"/>
        </a:p>
      </dgm:t>
    </dgm:pt>
    <dgm:pt modelId="{4FD87D2F-CC3F-45DB-BCC3-90F62655C16A}">
      <dgm:prSet phldrT="[Text]" phldr="1"/>
      <dgm:spPr/>
      <dgm:t>
        <a:bodyPr/>
        <a:lstStyle/>
        <a:p>
          <a:endParaRPr lang="hr-HR" dirty="0"/>
        </a:p>
      </dgm:t>
    </dgm:pt>
    <dgm:pt modelId="{12F0356F-3566-4D3E-A8FE-4F65BB161F32}" type="parTrans" cxnId="{1CFEA62C-A33E-4503-A3B7-F9AB5999B150}">
      <dgm:prSet/>
      <dgm:spPr/>
      <dgm:t>
        <a:bodyPr/>
        <a:lstStyle/>
        <a:p>
          <a:endParaRPr lang="hr-HR"/>
        </a:p>
      </dgm:t>
    </dgm:pt>
    <dgm:pt modelId="{39D61491-32EF-4CFB-84F1-35A89BAA23A5}" type="sibTrans" cxnId="{1CFEA62C-A33E-4503-A3B7-F9AB5999B150}">
      <dgm:prSet/>
      <dgm:spPr/>
      <dgm:t>
        <a:bodyPr/>
        <a:lstStyle/>
        <a:p>
          <a:endParaRPr lang="hr-HR"/>
        </a:p>
      </dgm:t>
    </dgm:pt>
    <dgm:pt modelId="{C7339B65-23B2-4F02-8E1A-E2D8BFB49604}">
      <dgm:prSet/>
      <dgm:spPr/>
      <dgm:t>
        <a:bodyPr/>
        <a:lstStyle/>
        <a:p>
          <a:endParaRPr lang="hr-HR" dirty="0"/>
        </a:p>
      </dgm:t>
    </dgm:pt>
    <dgm:pt modelId="{04A5852A-0E00-4EFB-AA21-4032DBCB6F90}" type="parTrans" cxnId="{398447FF-A478-49D1-B673-218ABF4247AB}">
      <dgm:prSet/>
      <dgm:spPr/>
      <dgm:t>
        <a:bodyPr/>
        <a:lstStyle/>
        <a:p>
          <a:endParaRPr lang="hr-HR"/>
        </a:p>
      </dgm:t>
    </dgm:pt>
    <dgm:pt modelId="{37C93EDA-5A0C-43FE-B959-F5CEFA4442B9}" type="sibTrans" cxnId="{398447FF-A478-49D1-B673-218ABF4247AB}">
      <dgm:prSet/>
      <dgm:spPr/>
      <dgm:t>
        <a:bodyPr/>
        <a:lstStyle/>
        <a:p>
          <a:endParaRPr lang="hr-HR"/>
        </a:p>
      </dgm:t>
    </dgm:pt>
    <dgm:pt modelId="{7F397DAC-455B-4B31-94E3-DAF8F41CF9AB}">
      <dgm:prSet/>
      <dgm:spPr/>
      <dgm:t>
        <a:bodyPr/>
        <a:lstStyle/>
        <a:p>
          <a:r>
            <a:rPr lang="hr-HR" dirty="0" smtClean="0"/>
            <a:t>osiguratelji i reosiguratelji su tako jedini u financijskom sektoru u Hrvatskoj koji nude usluge izvansudskog rješavanja sporova u obliku mirenja </a:t>
          </a:r>
          <a:r>
            <a:rPr lang="hr-HR" u="sng" dirty="0" smtClean="0"/>
            <a:t>potpuno besplatno za potrošače</a:t>
          </a:r>
          <a:endParaRPr lang="hr-HR" u="sng" dirty="0"/>
        </a:p>
      </dgm:t>
    </dgm:pt>
    <dgm:pt modelId="{47B227B9-C3D8-4F4F-9493-83E0243902E9}" type="parTrans" cxnId="{C5D3E418-0CC9-4DD0-895F-68D80FBDD95E}">
      <dgm:prSet/>
      <dgm:spPr/>
      <dgm:t>
        <a:bodyPr/>
        <a:lstStyle/>
        <a:p>
          <a:endParaRPr lang="hr-HR"/>
        </a:p>
      </dgm:t>
    </dgm:pt>
    <dgm:pt modelId="{1192FCF2-257A-4CFF-BB70-2E523BAEB8F5}" type="sibTrans" cxnId="{C5D3E418-0CC9-4DD0-895F-68D80FBDD95E}">
      <dgm:prSet/>
      <dgm:spPr/>
      <dgm:t>
        <a:bodyPr/>
        <a:lstStyle/>
        <a:p>
          <a:endParaRPr lang="hr-HR"/>
        </a:p>
      </dgm:t>
    </dgm:pt>
    <dgm:pt modelId="{BC10D8E7-BE8E-4078-BE58-AA99E2A484C4}">
      <dgm:prSet/>
      <dgm:spPr/>
      <dgm:t>
        <a:bodyPr/>
        <a:lstStyle/>
        <a:p>
          <a:r>
            <a:rPr lang="hr-HR" dirty="0" smtClean="0"/>
            <a:t>postupak mirenja iznimno financijski povoljan, odnosno besplatan, budući da troškove izmiritelja snosi osiguratelj koji je inicirao mirenje ili je pristao na provođenje mirenja</a:t>
          </a:r>
          <a:endParaRPr lang="hr-HR" dirty="0"/>
        </a:p>
      </dgm:t>
    </dgm:pt>
    <dgm:pt modelId="{F337D3DB-D7A7-4E9E-B374-74DAA6564C0E}" type="parTrans" cxnId="{44216428-5F28-47A3-841F-5F18E3C83956}">
      <dgm:prSet/>
      <dgm:spPr/>
      <dgm:t>
        <a:bodyPr/>
        <a:lstStyle/>
        <a:p>
          <a:endParaRPr lang="hr-HR"/>
        </a:p>
      </dgm:t>
    </dgm:pt>
    <dgm:pt modelId="{21A7BD48-55FC-43E9-BF3A-F699475B2DC9}" type="sibTrans" cxnId="{44216428-5F28-47A3-841F-5F18E3C83956}">
      <dgm:prSet/>
      <dgm:spPr/>
      <dgm:t>
        <a:bodyPr/>
        <a:lstStyle/>
        <a:p>
          <a:endParaRPr lang="hr-HR"/>
        </a:p>
      </dgm:t>
    </dgm:pt>
    <dgm:pt modelId="{FB88CF67-0A8E-4DB7-A8A2-4D3BDA16A6C1}" type="pres">
      <dgm:prSet presAssocID="{A308033F-6D3B-417E-9FD4-A527BFD9C93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FF8664F-8E3D-465E-A285-ED987F3CC23E}" type="pres">
      <dgm:prSet presAssocID="{A308033F-6D3B-417E-9FD4-A527BFD9C939}" presName="matrix" presStyleCnt="0"/>
      <dgm:spPr/>
      <dgm:t>
        <a:bodyPr/>
        <a:lstStyle/>
        <a:p>
          <a:endParaRPr lang="hr-HR"/>
        </a:p>
      </dgm:t>
    </dgm:pt>
    <dgm:pt modelId="{05AF345A-A93F-46F1-AC6F-CC27377C1F7A}" type="pres">
      <dgm:prSet presAssocID="{A308033F-6D3B-417E-9FD4-A527BFD9C939}" presName="tile1" presStyleLbl="node1" presStyleIdx="0" presStyleCnt="4" custLinFactNeighborX="-1178" custLinFactNeighborY="-1854"/>
      <dgm:spPr/>
      <dgm:t>
        <a:bodyPr/>
        <a:lstStyle/>
        <a:p>
          <a:endParaRPr lang="hr-HR"/>
        </a:p>
      </dgm:t>
    </dgm:pt>
    <dgm:pt modelId="{C191FEDF-0EE0-48A7-B8CA-77CBCBE90495}" type="pres">
      <dgm:prSet presAssocID="{A308033F-6D3B-417E-9FD4-A527BFD9C93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20C52A1-2797-42CE-B3D4-CEFCB41FEC2B}" type="pres">
      <dgm:prSet presAssocID="{A308033F-6D3B-417E-9FD4-A527BFD9C939}" presName="tile2" presStyleLbl="node1" presStyleIdx="1" presStyleCnt="4"/>
      <dgm:spPr/>
      <dgm:t>
        <a:bodyPr/>
        <a:lstStyle/>
        <a:p>
          <a:endParaRPr lang="hr-HR"/>
        </a:p>
      </dgm:t>
    </dgm:pt>
    <dgm:pt modelId="{784AE4D2-465E-406E-8319-0F86A0E61E1F}" type="pres">
      <dgm:prSet presAssocID="{A308033F-6D3B-417E-9FD4-A527BFD9C93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B1B56A-B909-4FE9-B953-7F0D8D9C7280}" type="pres">
      <dgm:prSet presAssocID="{A308033F-6D3B-417E-9FD4-A527BFD9C939}" presName="tile3" presStyleLbl="node1" presStyleIdx="2" presStyleCnt="4"/>
      <dgm:spPr/>
      <dgm:t>
        <a:bodyPr/>
        <a:lstStyle/>
        <a:p>
          <a:endParaRPr lang="hr-HR"/>
        </a:p>
      </dgm:t>
    </dgm:pt>
    <dgm:pt modelId="{4AF942E8-8BBE-402D-B2F2-E0D294A22069}" type="pres">
      <dgm:prSet presAssocID="{A308033F-6D3B-417E-9FD4-A527BFD9C93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6E4662D-8ACA-46FA-8491-4526EFC0ED25}" type="pres">
      <dgm:prSet presAssocID="{A308033F-6D3B-417E-9FD4-A527BFD9C939}" presName="tile4" presStyleLbl="node1" presStyleIdx="3" presStyleCnt="4"/>
      <dgm:spPr/>
      <dgm:t>
        <a:bodyPr/>
        <a:lstStyle/>
        <a:p>
          <a:endParaRPr lang="hr-HR"/>
        </a:p>
      </dgm:t>
    </dgm:pt>
    <dgm:pt modelId="{8E706DAD-8CE3-4545-9DE5-D1C2578629D7}" type="pres">
      <dgm:prSet presAssocID="{A308033F-6D3B-417E-9FD4-A527BFD9C93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A216FAA-D90F-450C-A74D-A2E8DAA4302F}" type="pres">
      <dgm:prSet presAssocID="{A308033F-6D3B-417E-9FD4-A527BFD9C93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1CFEA62C-A33E-4503-A3B7-F9AB5999B150}" srcId="{DDFBF9B2-C08D-4AA6-8A0B-E3A438781AA6}" destId="{4FD87D2F-CC3F-45DB-BCC3-90F62655C16A}" srcOrd="6" destOrd="0" parTransId="{12F0356F-3566-4D3E-A8FE-4F65BB161F32}" sibTransId="{39D61491-32EF-4CFB-84F1-35A89BAA23A5}"/>
    <dgm:cxn modelId="{93255DC9-B5E0-442C-AB76-A525759286B2}" srcId="{A308033F-6D3B-417E-9FD4-A527BFD9C939}" destId="{DDFBF9B2-C08D-4AA6-8A0B-E3A438781AA6}" srcOrd="0" destOrd="0" parTransId="{DB13C148-EA9B-488C-9F88-D00DBF1DF2D3}" sibTransId="{0E039D19-8339-4852-AE17-8430C7226B27}"/>
    <dgm:cxn modelId="{7E25A996-19DE-4674-9887-C8C2E75EB2E5}" type="presOf" srcId="{DDFBF9B2-C08D-4AA6-8A0B-E3A438781AA6}" destId="{6A216FAA-D90F-450C-A74D-A2E8DAA4302F}" srcOrd="0" destOrd="0" presId="urn:microsoft.com/office/officeart/2005/8/layout/matrix1"/>
    <dgm:cxn modelId="{7CDFAB60-54F1-41A2-9BC7-86444E9D9EC7}" srcId="{DDFBF9B2-C08D-4AA6-8A0B-E3A438781AA6}" destId="{4167499E-29B9-485F-B8B5-E5788DD0300C}" srcOrd="5" destOrd="0" parTransId="{6F5F299E-2884-4DBE-8BA4-D9B99EFE52C5}" sibTransId="{4C20C535-38B3-4D19-B56D-159502F1F18D}"/>
    <dgm:cxn modelId="{54D73533-910A-42E9-B39E-7E391053CB64}" type="presOf" srcId="{BC10D8E7-BE8E-4078-BE58-AA99E2A484C4}" destId="{3DB1B56A-B909-4FE9-B953-7F0D8D9C7280}" srcOrd="0" destOrd="0" presId="urn:microsoft.com/office/officeart/2005/8/layout/matrix1"/>
    <dgm:cxn modelId="{B71822D1-4F6E-4A6F-A1E4-988B61D6B7FD}" type="presOf" srcId="{7F397DAC-455B-4B31-94E3-DAF8F41CF9AB}" destId="{8E706DAD-8CE3-4545-9DE5-D1C2578629D7}" srcOrd="1" destOrd="0" presId="urn:microsoft.com/office/officeart/2005/8/layout/matrix1"/>
    <dgm:cxn modelId="{71D96844-0B10-46F1-A27A-3B49D8550452}" type="presOf" srcId="{1109A85B-AD39-4E3B-8AAA-4B56FFAFCB5E}" destId="{C191FEDF-0EE0-48A7-B8CA-77CBCBE90495}" srcOrd="1" destOrd="0" presId="urn:microsoft.com/office/officeart/2005/8/layout/matrix1"/>
    <dgm:cxn modelId="{44216428-5F28-47A3-841F-5F18E3C83956}" srcId="{DDFBF9B2-C08D-4AA6-8A0B-E3A438781AA6}" destId="{BC10D8E7-BE8E-4078-BE58-AA99E2A484C4}" srcOrd="2" destOrd="0" parTransId="{F337D3DB-D7A7-4E9E-B374-74DAA6564C0E}" sibTransId="{21A7BD48-55FC-43E9-BF3A-F699475B2DC9}"/>
    <dgm:cxn modelId="{2EB92A51-741B-4FDC-8E15-58F4C349519B}" type="presOf" srcId="{92B3FDCC-2A66-48AD-AC60-0145E5CEB822}" destId="{784AE4D2-465E-406E-8319-0F86A0E61E1F}" srcOrd="1" destOrd="0" presId="urn:microsoft.com/office/officeart/2005/8/layout/matrix1"/>
    <dgm:cxn modelId="{97623146-7BFA-4430-9915-BB45A9166951}" type="presOf" srcId="{A308033F-6D3B-417E-9FD4-A527BFD9C939}" destId="{FB88CF67-0A8E-4DB7-A8A2-4D3BDA16A6C1}" srcOrd="0" destOrd="0" presId="urn:microsoft.com/office/officeart/2005/8/layout/matrix1"/>
    <dgm:cxn modelId="{DDDBD494-02B3-45BA-BF4B-CD5C93B4340F}" type="presOf" srcId="{92B3FDCC-2A66-48AD-AC60-0145E5CEB822}" destId="{820C52A1-2797-42CE-B3D4-CEFCB41FEC2B}" srcOrd="0" destOrd="0" presId="urn:microsoft.com/office/officeart/2005/8/layout/matrix1"/>
    <dgm:cxn modelId="{C5D3E418-0CC9-4DD0-895F-68D80FBDD95E}" srcId="{DDFBF9B2-C08D-4AA6-8A0B-E3A438781AA6}" destId="{7F397DAC-455B-4B31-94E3-DAF8F41CF9AB}" srcOrd="3" destOrd="0" parTransId="{47B227B9-C3D8-4F4F-9493-83E0243902E9}" sibTransId="{1192FCF2-257A-4CFF-BB70-2E523BAEB8F5}"/>
    <dgm:cxn modelId="{398447FF-A478-49D1-B673-218ABF4247AB}" srcId="{DDFBF9B2-C08D-4AA6-8A0B-E3A438781AA6}" destId="{C7339B65-23B2-4F02-8E1A-E2D8BFB49604}" srcOrd="4" destOrd="0" parTransId="{04A5852A-0E00-4EFB-AA21-4032DBCB6F90}" sibTransId="{37C93EDA-5A0C-43FE-B959-F5CEFA4442B9}"/>
    <dgm:cxn modelId="{81CEEBC4-7878-4BC5-9867-629AB9687AB1}" type="presOf" srcId="{7F397DAC-455B-4B31-94E3-DAF8F41CF9AB}" destId="{E6E4662D-8ACA-46FA-8491-4526EFC0ED25}" srcOrd="0" destOrd="0" presId="urn:microsoft.com/office/officeart/2005/8/layout/matrix1"/>
    <dgm:cxn modelId="{38745AFD-6F9D-426B-BF4C-BB811607CC80}" type="presOf" srcId="{1109A85B-AD39-4E3B-8AAA-4B56FFAFCB5E}" destId="{05AF345A-A93F-46F1-AC6F-CC27377C1F7A}" srcOrd="0" destOrd="0" presId="urn:microsoft.com/office/officeart/2005/8/layout/matrix1"/>
    <dgm:cxn modelId="{79CAC4FE-3BAB-414F-B25B-B2DA8597FCE5}" srcId="{DDFBF9B2-C08D-4AA6-8A0B-E3A438781AA6}" destId="{1109A85B-AD39-4E3B-8AAA-4B56FFAFCB5E}" srcOrd="0" destOrd="0" parTransId="{7093E19F-7D17-42DE-8092-090B1CC12907}" sibTransId="{3134F8AC-A93B-4B0A-8B45-564910CDFB9D}"/>
    <dgm:cxn modelId="{F67F7304-7067-4BF7-95DB-0819A788C7E0}" srcId="{DDFBF9B2-C08D-4AA6-8A0B-E3A438781AA6}" destId="{92B3FDCC-2A66-48AD-AC60-0145E5CEB822}" srcOrd="1" destOrd="0" parTransId="{039A8934-B0DE-4117-88F0-921D8E01DA2B}" sibTransId="{D589BE75-4AA5-4D79-8A1A-87560F5BA76E}"/>
    <dgm:cxn modelId="{BFD694DB-FFF0-41DD-8CFB-162E152D755A}" type="presOf" srcId="{BC10D8E7-BE8E-4078-BE58-AA99E2A484C4}" destId="{4AF942E8-8BBE-402D-B2F2-E0D294A22069}" srcOrd="1" destOrd="0" presId="urn:microsoft.com/office/officeart/2005/8/layout/matrix1"/>
    <dgm:cxn modelId="{52DA9C76-33C2-4301-868D-EB63D351BE43}" type="presParOf" srcId="{FB88CF67-0A8E-4DB7-A8A2-4D3BDA16A6C1}" destId="{1FF8664F-8E3D-465E-A285-ED987F3CC23E}" srcOrd="0" destOrd="0" presId="urn:microsoft.com/office/officeart/2005/8/layout/matrix1"/>
    <dgm:cxn modelId="{9538D0A4-7780-4627-BC06-66302A5DC73E}" type="presParOf" srcId="{1FF8664F-8E3D-465E-A285-ED987F3CC23E}" destId="{05AF345A-A93F-46F1-AC6F-CC27377C1F7A}" srcOrd="0" destOrd="0" presId="urn:microsoft.com/office/officeart/2005/8/layout/matrix1"/>
    <dgm:cxn modelId="{BD2A664A-B966-4EBE-927D-352C3F47E395}" type="presParOf" srcId="{1FF8664F-8E3D-465E-A285-ED987F3CC23E}" destId="{C191FEDF-0EE0-48A7-B8CA-77CBCBE90495}" srcOrd="1" destOrd="0" presId="urn:microsoft.com/office/officeart/2005/8/layout/matrix1"/>
    <dgm:cxn modelId="{F1A620D4-F837-4B71-9435-41B4C25EC111}" type="presParOf" srcId="{1FF8664F-8E3D-465E-A285-ED987F3CC23E}" destId="{820C52A1-2797-42CE-B3D4-CEFCB41FEC2B}" srcOrd="2" destOrd="0" presId="urn:microsoft.com/office/officeart/2005/8/layout/matrix1"/>
    <dgm:cxn modelId="{0C885240-7417-45EE-9832-BB53118F4A9C}" type="presParOf" srcId="{1FF8664F-8E3D-465E-A285-ED987F3CC23E}" destId="{784AE4D2-465E-406E-8319-0F86A0E61E1F}" srcOrd="3" destOrd="0" presId="urn:microsoft.com/office/officeart/2005/8/layout/matrix1"/>
    <dgm:cxn modelId="{6DD4F61E-7850-4C38-B651-78E0F6877CAF}" type="presParOf" srcId="{1FF8664F-8E3D-465E-A285-ED987F3CC23E}" destId="{3DB1B56A-B909-4FE9-B953-7F0D8D9C7280}" srcOrd="4" destOrd="0" presId="urn:microsoft.com/office/officeart/2005/8/layout/matrix1"/>
    <dgm:cxn modelId="{2E4B626A-AC36-419B-828D-CDAE01C14A97}" type="presParOf" srcId="{1FF8664F-8E3D-465E-A285-ED987F3CC23E}" destId="{4AF942E8-8BBE-402D-B2F2-E0D294A22069}" srcOrd="5" destOrd="0" presId="urn:microsoft.com/office/officeart/2005/8/layout/matrix1"/>
    <dgm:cxn modelId="{46A37725-A71B-4CB4-9E56-95AC4CAFF408}" type="presParOf" srcId="{1FF8664F-8E3D-465E-A285-ED987F3CC23E}" destId="{E6E4662D-8ACA-46FA-8491-4526EFC0ED25}" srcOrd="6" destOrd="0" presId="urn:microsoft.com/office/officeart/2005/8/layout/matrix1"/>
    <dgm:cxn modelId="{7118C2DB-AF60-4AA1-9C97-D9A341663E7F}" type="presParOf" srcId="{1FF8664F-8E3D-465E-A285-ED987F3CC23E}" destId="{8E706DAD-8CE3-4545-9DE5-D1C2578629D7}" srcOrd="7" destOrd="0" presId="urn:microsoft.com/office/officeart/2005/8/layout/matrix1"/>
    <dgm:cxn modelId="{36B4917F-6585-4E41-9FA3-C4402C279A52}" type="presParOf" srcId="{FB88CF67-0A8E-4DB7-A8A2-4D3BDA16A6C1}" destId="{6A216FAA-D90F-450C-A74D-A2E8DAA4302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6B289A1-473F-4677-8209-99432FB8AC07}" type="doc">
      <dgm:prSet loTypeId="urn:microsoft.com/office/officeart/2005/8/layout/default" loCatId="list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hr-HR"/>
        </a:p>
      </dgm:t>
    </dgm:pt>
    <dgm:pt modelId="{A67D8676-9719-42BE-8E09-5F1241A3DE94}">
      <dgm:prSet phldrT="[Text]"/>
      <dgm:spPr/>
      <dgm:t>
        <a:bodyPr/>
        <a:lstStyle/>
        <a:p>
          <a:r>
            <a:rPr lang="hr-HR" dirty="0" smtClean="0"/>
            <a:t>Nadzorno tijelo može propisati bolji način zaštite osiguranika (?)</a:t>
          </a:r>
        </a:p>
        <a:p>
          <a:r>
            <a:rPr lang="hr-HR" dirty="0" smtClean="0"/>
            <a:t>HANFA ne odlučuje o imovinskopravnim zahtjevima potrošača</a:t>
          </a:r>
          <a:endParaRPr lang="hr-HR" dirty="0"/>
        </a:p>
      </dgm:t>
    </dgm:pt>
    <dgm:pt modelId="{973E3116-8497-456F-BE93-5265B6DA482A}" type="parTrans" cxnId="{C24721A5-93B3-48D2-A526-56EBA8181D5E}">
      <dgm:prSet/>
      <dgm:spPr/>
      <dgm:t>
        <a:bodyPr/>
        <a:lstStyle/>
        <a:p>
          <a:endParaRPr lang="hr-HR"/>
        </a:p>
      </dgm:t>
    </dgm:pt>
    <dgm:pt modelId="{844955F0-677F-48BE-8F8A-0C8BD06EE2F8}" type="sibTrans" cxnId="{C24721A5-93B3-48D2-A526-56EBA8181D5E}">
      <dgm:prSet/>
      <dgm:spPr/>
      <dgm:t>
        <a:bodyPr/>
        <a:lstStyle/>
        <a:p>
          <a:endParaRPr lang="hr-HR"/>
        </a:p>
      </dgm:t>
    </dgm:pt>
    <dgm:pt modelId="{70F608BE-E4B1-4383-BA84-A67411CBEB8B}">
      <dgm:prSet phldrT="[Text]"/>
      <dgm:spPr/>
      <dgm:t>
        <a:bodyPr/>
        <a:lstStyle/>
        <a:p>
          <a:r>
            <a:rPr lang="hr-HR" dirty="0" smtClean="0"/>
            <a:t>ZZP</a:t>
          </a:r>
        </a:p>
        <a:p>
          <a:r>
            <a:rPr lang="hr-HR" dirty="0" smtClean="0"/>
            <a:t>Pravo na jednostrani raskid ugovora o osiguranju sklopljenog na daljinu</a:t>
          </a:r>
        </a:p>
        <a:p>
          <a:r>
            <a:rPr lang="hr-HR" dirty="0" smtClean="0"/>
            <a:t>Pravo na zaštitu od agresivne poslovne prakse</a:t>
          </a:r>
          <a:endParaRPr lang="hr-HR" dirty="0"/>
        </a:p>
      </dgm:t>
    </dgm:pt>
    <dgm:pt modelId="{FAB17A1A-F475-4B93-B2AB-E7F9F2EA55E4}" type="parTrans" cxnId="{60DA1CBD-7ADC-41FD-AABE-4E85307D0E48}">
      <dgm:prSet/>
      <dgm:spPr/>
      <dgm:t>
        <a:bodyPr/>
        <a:lstStyle/>
        <a:p>
          <a:endParaRPr lang="hr-HR"/>
        </a:p>
      </dgm:t>
    </dgm:pt>
    <dgm:pt modelId="{473A3FB1-F49E-4738-9862-EAA147A043AB}" type="sibTrans" cxnId="{60DA1CBD-7ADC-41FD-AABE-4E85307D0E48}">
      <dgm:prSet/>
      <dgm:spPr/>
      <dgm:t>
        <a:bodyPr/>
        <a:lstStyle/>
        <a:p>
          <a:endParaRPr lang="hr-HR"/>
        </a:p>
      </dgm:t>
    </dgm:pt>
    <dgm:pt modelId="{028834E5-4FEA-4B2F-A8B1-55C178FB63F5}">
      <dgm:prSet/>
      <dgm:spPr/>
      <dgm:t>
        <a:bodyPr/>
        <a:lstStyle/>
        <a:p>
          <a:r>
            <a:rPr lang="hr-HR" dirty="0" smtClean="0"/>
            <a:t> Reklamacija:</a:t>
          </a:r>
        </a:p>
        <a:p>
          <a:r>
            <a:rPr lang="hr-HR" dirty="0" smtClean="0"/>
            <a:t>- samo na postupke osiguratelja (?)</a:t>
          </a:r>
        </a:p>
        <a:p>
          <a:r>
            <a:rPr lang="hr-HR" dirty="0" smtClean="0"/>
            <a:t>- Samo na nepridržavanje uvjeta iz osiguranja (?)</a:t>
          </a:r>
        </a:p>
        <a:p>
          <a:endParaRPr lang="hr-HR" dirty="0"/>
        </a:p>
      </dgm:t>
    </dgm:pt>
    <dgm:pt modelId="{66EE3B01-C716-4A87-BB10-29E5B60A9F8C}" type="parTrans" cxnId="{03D3B34F-7FB0-4118-B083-2A5A3B740216}">
      <dgm:prSet/>
      <dgm:spPr/>
      <dgm:t>
        <a:bodyPr/>
        <a:lstStyle/>
        <a:p>
          <a:endParaRPr lang="hr-HR"/>
        </a:p>
      </dgm:t>
    </dgm:pt>
    <dgm:pt modelId="{C13F0B65-118C-45B9-A09E-89592DCE75FC}" type="sibTrans" cxnId="{03D3B34F-7FB0-4118-B083-2A5A3B740216}">
      <dgm:prSet/>
      <dgm:spPr/>
      <dgm:t>
        <a:bodyPr/>
        <a:lstStyle/>
        <a:p>
          <a:endParaRPr lang="hr-HR"/>
        </a:p>
      </dgm:t>
    </dgm:pt>
    <dgm:pt modelId="{FF7A6AB2-11C6-459E-8326-3835F5D4FC04}">
      <dgm:prSet/>
      <dgm:spPr/>
      <dgm:t>
        <a:bodyPr/>
        <a:lstStyle/>
        <a:p>
          <a:pPr algn="ctr"/>
          <a:r>
            <a:rPr lang="hr-HR" dirty="0" smtClean="0"/>
            <a:t>Pravo na reklamaciju: ako smatra da se osiguratelj </a:t>
          </a:r>
          <a:r>
            <a:rPr lang="hr-HR" i="1" dirty="0" smtClean="0"/>
            <a:t>”ne pridržava uvjeta iz ugovora o osiguranju”</a:t>
          </a:r>
        </a:p>
        <a:p>
          <a:pPr algn="l"/>
          <a:r>
            <a:rPr lang="hr-HR" i="1" dirty="0" smtClean="0"/>
            <a:t>-  Upućuje se </a:t>
          </a:r>
          <a:r>
            <a:rPr lang="hr-HR" i="0" dirty="0" smtClean="0"/>
            <a:t>org. jedinici osiguratelja, unutranjoj reviziji osiguratelja, društvu ili udruzi za zaštitu potrošača, Drž. inspektoratu i dr. nadležnim tijelima</a:t>
          </a:r>
          <a:endParaRPr lang="hr-HR" i="0" dirty="0"/>
        </a:p>
      </dgm:t>
    </dgm:pt>
    <dgm:pt modelId="{AB223FE5-BE71-4567-A90C-E9674D1E2184}" type="parTrans" cxnId="{5D2188D9-288C-4C9E-832B-CFD5C69ACFD9}">
      <dgm:prSet/>
      <dgm:spPr/>
      <dgm:t>
        <a:bodyPr/>
        <a:lstStyle/>
        <a:p>
          <a:endParaRPr lang="hr-HR"/>
        </a:p>
      </dgm:t>
    </dgm:pt>
    <dgm:pt modelId="{0C55AFD1-4F0F-4575-A010-22700333A72B}" type="sibTrans" cxnId="{5D2188D9-288C-4C9E-832B-CFD5C69ACFD9}">
      <dgm:prSet/>
      <dgm:spPr/>
      <dgm:t>
        <a:bodyPr/>
        <a:lstStyle/>
        <a:p>
          <a:endParaRPr lang="hr-HR"/>
        </a:p>
      </dgm:t>
    </dgm:pt>
    <dgm:pt modelId="{D9E0ACF5-9F5C-4E17-BB51-7926427CEC02}">
      <dgm:prSet/>
      <dgm:spPr/>
      <dgm:t>
        <a:bodyPr/>
        <a:lstStyle/>
        <a:p>
          <a:r>
            <a:rPr lang="hr-HR" dirty="0" smtClean="0"/>
            <a:t>osigurateljima je sklapanje međusobnih pisanih ili usmenih ugovora ili ugovora s udrugama osiguranja „</a:t>
          </a:r>
          <a:r>
            <a:rPr lang="hr-HR" i="1" dirty="0" smtClean="0"/>
            <a:t>kojima se može ograničiti načelo slobodnog tržišnog natjecanja, odnosno konkurencije u djelatnosti osiguranja“ </a:t>
          </a:r>
          <a:r>
            <a:rPr lang="hr-HR" dirty="0" smtClean="0"/>
            <a:t>izričito zabranjeno</a:t>
          </a:r>
          <a:endParaRPr lang="hr-HR" dirty="0"/>
        </a:p>
      </dgm:t>
    </dgm:pt>
    <dgm:pt modelId="{ECBE8AD1-A0A9-416E-BC20-EA43A7D936CC}" type="parTrans" cxnId="{4CD33C58-36B8-42C0-AE93-0401D8BC3E3B}">
      <dgm:prSet/>
      <dgm:spPr/>
      <dgm:t>
        <a:bodyPr/>
        <a:lstStyle/>
        <a:p>
          <a:endParaRPr lang="hr-HR"/>
        </a:p>
      </dgm:t>
    </dgm:pt>
    <dgm:pt modelId="{E45045F0-D5E3-4D1E-B99B-20E36CC2954E}" type="sibTrans" cxnId="{4CD33C58-36B8-42C0-AE93-0401D8BC3E3B}">
      <dgm:prSet/>
      <dgm:spPr/>
      <dgm:t>
        <a:bodyPr/>
        <a:lstStyle/>
        <a:p>
          <a:endParaRPr lang="hr-HR"/>
        </a:p>
      </dgm:t>
    </dgm:pt>
    <dgm:pt modelId="{FEB3E591-2E43-42A0-919D-50B3422F121D}">
      <dgm:prSet phldrT="[Text]"/>
      <dgm:spPr/>
      <dgm:t>
        <a:bodyPr/>
        <a:lstStyle/>
        <a:p>
          <a:r>
            <a:rPr lang="hr-HR" dirty="0" smtClean="0"/>
            <a:t>Potrošač (ZOS) – svaka fizička osoba koja ima prava i obveze po ugovoru o osiguranju u skupini životnih ili skupini neživotnih osiguranja (osim obveznog socijalnog osiguranja) te korisnik usluga posredovanja u osiguranju i reosiguranju i zastupanja u osiguranja </a:t>
          </a:r>
          <a:endParaRPr lang="hr-HR" dirty="0"/>
        </a:p>
      </dgm:t>
    </dgm:pt>
    <dgm:pt modelId="{8B21BACE-034C-4D34-9F20-15CBC19399A8}" type="sibTrans" cxnId="{27BE4450-24FB-4158-95F6-D93CC6129C5E}">
      <dgm:prSet/>
      <dgm:spPr/>
      <dgm:t>
        <a:bodyPr/>
        <a:lstStyle/>
        <a:p>
          <a:endParaRPr lang="hr-HR"/>
        </a:p>
      </dgm:t>
    </dgm:pt>
    <dgm:pt modelId="{72A9E678-81F8-4FD8-9A44-93D3513F0A84}" type="parTrans" cxnId="{27BE4450-24FB-4158-95F6-D93CC6129C5E}">
      <dgm:prSet/>
      <dgm:spPr/>
      <dgm:t>
        <a:bodyPr/>
        <a:lstStyle/>
        <a:p>
          <a:endParaRPr lang="hr-HR"/>
        </a:p>
      </dgm:t>
    </dgm:pt>
    <dgm:pt modelId="{F840E35C-A4E2-4299-BA21-3831EBD669A8}" type="pres">
      <dgm:prSet presAssocID="{F6B289A1-473F-4677-8209-99432FB8AC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EABCF5B-9488-410F-8B0B-00FF48434ADC}" type="pres">
      <dgm:prSet presAssocID="{FEB3E591-2E43-42A0-919D-50B3422F121D}" presName="node" presStyleLbl="node1" presStyleIdx="0" presStyleCnt="6" custScaleY="13622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77BF85E-BF8E-41E7-BEA9-9266603F2306}" type="pres">
      <dgm:prSet presAssocID="{8B21BACE-034C-4D34-9F20-15CBC19399A8}" presName="sibTrans" presStyleCnt="0"/>
      <dgm:spPr/>
    </dgm:pt>
    <dgm:pt modelId="{F37128D2-F20F-475E-A08F-6E705A6D8D68}" type="pres">
      <dgm:prSet presAssocID="{FF7A6AB2-11C6-459E-8326-3835F5D4FC04}" presName="node" presStyleLbl="node1" presStyleIdx="1" presStyleCnt="6" custScaleY="13622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A4B0D6C-7613-4CCC-AFC0-2D924631B637}" type="pres">
      <dgm:prSet presAssocID="{0C55AFD1-4F0F-4575-A010-22700333A72B}" presName="sibTrans" presStyleCnt="0"/>
      <dgm:spPr/>
    </dgm:pt>
    <dgm:pt modelId="{85C0FC8F-BE46-4097-B67A-A25C52DA88C0}" type="pres">
      <dgm:prSet presAssocID="{D9E0ACF5-9F5C-4E17-BB51-7926427CEC02}" presName="node" presStyleLbl="node1" presStyleIdx="2" presStyleCnt="6" custScaleY="13473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8581BE5-92E9-484B-AA99-A4388A15F501}" type="pres">
      <dgm:prSet presAssocID="{E45045F0-D5E3-4D1E-B99B-20E36CC2954E}" presName="sibTrans" presStyleCnt="0"/>
      <dgm:spPr/>
    </dgm:pt>
    <dgm:pt modelId="{4745CB49-3F0E-4AC1-9AA3-0E8C7FC923A9}" type="pres">
      <dgm:prSet presAssocID="{028834E5-4FEA-4B2F-A8B1-55C178FB63F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764B143-5CDA-4918-9D5B-F021FFEDFAA6}" type="pres">
      <dgm:prSet presAssocID="{C13F0B65-118C-45B9-A09E-89592DCE75FC}" presName="sibTrans" presStyleCnt="0"/>
      <dgm:spPr/>
    </dgm:pt>
    <dgm:pt modelId="{BA4D9824-CE22-46C5-AB8E-23949849F966}" type="pres">
      <dgm:prSet presAssocID="{A67D8676-9719-42BE-8E09-5F1241A3DE9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1780375-3FCD-4991-BB90-88A948B32924}" type="pres">
      <dgm:prSet presAssocID="{844955F0-677F-48BE-8F8A-0C8BD06EE2F8}" presName="sibTrans" presStyleCnt="0"/>
      <dgm:spPr/>
    </dgm:pt>
    <dgm:pt modelId="{26A55817-7B87-4AA4-B078-1E3B2ADA903F}" type="pres">
      <dgm:prSet presAssocID="{70F608BE-E4B1-4383-BA84-A67411CBEB8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24721A5-93B3-48D2-A526-56EBA8181D5E}" srcId="{F6B289A1-473F-4677-8209-99432FB8AC07}" destId="{A67D8676-9719-42BE-8E09-5F1241A3DE94}" srcOrd="4" destOrd="0" parTransId="{973E3116-8497-456F-BE93-5265B6DA482A}" sibTransId="{844955F0-677F-48BE-8F8A-0C8BD06EE2F8}"/>
    <dgm:cxn modelId="{CC86922F-63A4-4B02-B295-30867EB3F003}" type="presOf" srcId="{028834E5-4FEA-4B2F-A8B1-55C178FB63F5}" destId="{4745CB49-3F0E-4AC1-9AA3-0E8C7FC923A9}" srcOrd="0" destOrd="0" presId="urn:microsoft.com/office/officeart/2005/8/layout/default"/>
    <dgm:cxn modelId="{836576AB-B537-460C-A772-9D27A648723C}" type="presOf" srcId="{FEB3E591-2E43-42A0-919D-50B3422F121D}" destId="{7EABCF5B-9488-410F-8B0B-00FF48434ADC}" srcOrd="0" destOrd="0" presId="urn:microsoft.com/office/officeart/2005/8/layout/default"/>
    <dgm:cxn modelId="{5D2188D9-288C-4C9E-832B-CFD5C69ACFD9}" srcId="{F6B289A1-473F-4677-8209-99432FB8AC07}" destId="{FF7A6AB2-11C6-459E-8326-3835F5D4FC04}" srcOrd="1" destOrd="0" parTransId="{AB223FE5-BE71-4567-A90C-E9674D1E2184}" sibTransId="{0C55AFD1-4F0F-4575-A010-22700333A72B}"/>
    <dgm:cxn modelId="{4CD33C58-36B8-42C0-AE93-0401D8BC3E3B}" srcId="{F6B289A1-473F-4677-8209-99432FB8AC07}" destId="{D9E0ACF5-9F5C-4E17-BB51-7926427CEC02}" srcOrd="2" destOrd="0" parTransId="{ECBE8AD1-A0A9-416E-BC20-EA43A7D936CC}" sibTransId="{E45045F0-D5E3-4D1E-B99B-20E36CC2954E}"/>
    <dgm:cxn modelId="{F243EE8C-63AD-48D3-A5F1-6C40B03C146E}" type="presOf" srcId="{FF7A6AB2-11C6-459E-8326-3835F5D4FC04}" destId="{F37128D2-F20F-475E-A08F-6E705A6D8D68}" srcOrd="0" destOrd="0" presId="urn:microsoft.com/office/officeart/2005/8/layout/default"/>
    <dgm:cxn modelId="{27BE4450-24FB-4158-95F6-D93CC6129C5E}" srcId="{F6B289A1-473F-4677-8209-99432FB8AC07}" destId="{FEB3E591-2E43-42A0-919D-50B3422F121D}" srcOrd="0" destOrd="0" parTransId="{72A9E678-81F8-4FD8-9A44-93D3513F0A84}" sibTransId="{8B21BACE-034C-4D34-9F20-15CBC19399A8}"/>
    <dgm:cxn modelId="{FBA349E1-68BD-4C7B-AC2A-F68296A87E5A}" type="presOf" srcId="{A67D8676-9719-42BE-8E09-5F1241A3DE94}" destId="{BA4D9824-CE22-46C5-AB8E-23949849F966}" srcOrd="0" destOrd="0" presId="urn:microsoft.com/office/officeart/2005/8/layout/default"/>
    <dgm:cxn modelId="{60DA1CBD-7ADC-41FD-AABE-4E85307D0E48}" srcId="{F6B289A1-473F-4677-8209-99432FB8AC07}" destId="{70F608BE-E4B1-4383-BA84-A67411CBEB8B}" srcOrd="5" destOrd="0" parTransId="{FAB17A1A-F475-4B93-B2AB-E7F9F2EA55E4}" sibTransId="{473A3FB1-F49E-4738-9862-EAA147A043AB}"/>
    <dgm:cxn modelId="{013A08FC-356B-4B11-B966-89E9612E0A02}" type="presOf" srcId="{D9E0ACF5-9F5C-4E17-BB51-7926427CEC02}" destId="{85C0FC8F-BE46-4097-B67A-A25C52DA88C0}" srcOrd="0" destOrd="0" presId="urn:microsoft.com/office/officeart/2005/8/layout/default"/>
    <dgm:cxn modelId="{03D3B34F-7FB0-4118-B083-2A5A3B740216}" srcId="{F6B289A1-473F-4677-8209-99432FB8AC07}" destId="{028834E5-4FEA-4B2F-A8B1-55C178FB63F5}" srcOrd="3" destOrd="0" parTransId="{66EE3B01-C716-4A87-BB10-29E5B60A9F8C}" sibTransId="{C13F0B65-118C-45B9-A09E-89592DCE75FC}"/>
    <dgm:cxn modelId="{F1FCCF65-0224-44FD-8725-8C42F54270E5}" type="presOf" srcId="{70F608BE-E4B1-4383-BA84-A67411CBEB8B}" destId="{26A55817-7B87-4AA4-B078-1E3B2ADA903F}" srcOrd="0" destOrd="0" presId="urn:microsoft.com/office/officeart/2005/8/layout/default"/>
    <dgm:cxn modelId="{59922A59-C7C1-449A-ACB9-60EEBE938ED1}" type="presOf" srcId="{F6B289A1-473F-4677-8209-99432FB8AC07}" destId="{F840E35C-A4E2-4299-BA21-3831EBD669A8}" srcOrd="0" destOrd="0" presId="urn:microsoft.com/office/officeart/2005/8/layout/default"/>
    <dgm:cxn modelId="{2178A06C-89F2-426D-B6CF-6DCE1A0A6D49}" type="presParOf" srcId="{F840E35C-A4E2-4299-BA21-3831EBD669A8}" destId="{7EABCF5B-9488-410F-8B0B-00FF48434ADC}" srcOrd="0" destOrd="0" presId="urn:microsoft.com/office/officeart/2005/8/layout/default"/>
    <dgm:cxn modelId="{0EA90057-D646-4A99-B942-42DA4A051182}" type="presParOf" srcId="{F840E35C-A4E2-4299-BA21-3831EBD669A8}" destId="{677BF85E-BF8E-41E7-BEA9-9266603F2306}" srcOrd="1" destOrd="0" presId="urn:microsoft.com/office/officeart/2005/8/layout/default"/>
    <dgm:cxn modelId="{648562E8-1590-42C8-9DC6-6B8233432F5E}" type="presParOf" srcId="{F840E35C-A4E2-4299-BA21-3831EBD669A8}" destId="{F37128D2-F20F-475E-A08F-6E705A6D8D68}" srcOrd="2" destOrd="0" presId="urn:microsoft.com/office/officeart/2005/8/layout/default"/>
    <dgm:cxn modelId="{7318A42A-185F-4668-AC95-DA6DC3A7E517}" type="presParOf" srcId="{F840E35C-A4E2-4299-BA21-3831EBD669A8}" destId="{6A4B0D6C-7613-4CCC-AFC0-2D924631B637}" srcOrd="3" destOrd="0" presId="urn:microsoft.com/office/officeart/2005/8/layout/default"/>
    <dgm:cxn modelId="{BC5C35FB-35A7-4F38-BA33-DB57F276F969}" type="presParOf" srcId="{F840E35C-A4E2-4299-BA21-3831EBD669A8}" destId="{85C0FC8F-BE46-4097-B67A-A25C52DA88C0}" srcOrd="4" destOrd="0" presId="urn:microsoft.com/office/officeart/2005/8/layout/default"/>
    <dgm:cxn modelId="{E1477C37-8DD1-4A94-BBB7-F52C5879F693}" type="presParOf" srcId="{F840E35C-A4E2-4299-BA21-3831EBD669A8}" destId="{38581BE5-92E9-484B-AA99-A4388A15F501}" srcOrd="5" destOrd="0" presId="urn:microsoft.com/office/officeart/2005/8/layout/default"/>
    <dgm:cxn modelId="{8C83C121-5F8A-4F74-AC5F-A131D83A1F92}" type="presParOf" srcId="{F840E35C-A4E2-4299-BA21-3831EBD669A8}" destId="{4745CB49-3F0E-4AC1-9AA3-0E8C7FC923A9}" srcOrd="6" destOrd="0" presId="urn:microsoft.com/office/officeart/2005/8/layout/default"/>
    <dgm:cxn modelId="{EB694F50-E43E-443B-8DCE-4740608D5F51}" type="presParOf" srcId="{F840E35C-A4E2-4299-BA21-3831EBD669A8}" destId="{B764B143-5CDA-4918-9D5B-F021FFEDFAA6}" srcOrd="7" destOrd="0" presId="urn:microsoft.com/office/officeart/2005/8/layout/default"/>
    <dgm:cxn modelId="{5F401530-6794-4F44-A57D-0911DF763AEB}" type="presParOf" srcId="{F840E35C-A4E2-4299-BA21-3831EBD669A8}" destId="{BA4D9824-CE22-46C5-AB8E-23949849F966}" srcOrd="8" destOrd="0" presId="urn:microsoft.com/office/officeart/2005/8/layout/default"/>
    <dgm:cxn modelId="{72761107-7567-4E0A-A321-B87176256B4D}" type="presParOf" srcId="{F840E35C-A4E2-4299-BA21-3831EBD669A8}" destId="{91780375-3FCD-4991-BB90-88A948B32924}" srcOrd="9" destOrd="0" presId="urn:microsoft.com/office/officeart/2005/8/layout/default"/>
    <dgm:cxn modelId="{F540DDD3-0CB6-4168-82C0-5F9E4B91E1A0}" type="presParOf" srcId="{F840E35C-A4E2-4299-BA21-3831EBD669A8}" destId="{26A55817-7B87-4AA4-B078-1E3B2ADA903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E509AB-4B47-46C6-A4EE-843912CE9C98}">
      <dsp:nvSpPr>
        <dsp:cNvPr id="0" name=""/>
        <dsp:cNvSpPr/>
      </dsp:nvSpPr>
      <dsp:spPr>
        <a:xfrm>
          <a:off x="0" y="0"/>
          <a:ext cx="7406022" cy="1555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Svake godine novih 150 milijuna potrošača financijskih usluga</a:t>
          </a:r>
          <a:endParaRPr lang="hr-HR" sz="2200" kern="1200" dirty="0"/>
        </a:p>
      </dsp:txBody>
      <dsp:txXfrm>
        <a:off x="0" y="0"/>
        <a:ext cx="5818764" cy="1555372"/>
      </dsp:txXfrm>
    </dsp:sp>
    <dsp:sp modelId="{ECA8FB80-1692-4887-B2FA-E01E982E09CA}">
      <dsp:nvSpPr>
        <dsp:cNvPr id="0" name=""/>
        <dsp:cNvSpPr/>
      </dsp:nvSpPr>
      <dsp:spPr>
        <a:xfrm>
          <a:off x="653472" y="1814601"/>
          <a:ext cx="7406022" cy="1555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Potreba za zaštitom potrošača  proizlazi iz </a:t>
          </a:r>
          <a:r>
            <a:rPr lang="hr-HR" sz="2200" i="1" kern="1200" dirty="0" smtClean="0"/>
            <a:t>neravnoteže snaga, informacija i resursa </a:t>
          </a:r>
          <a:r>
            <a:rPr lang="hr-HR" sz="2200" kern="1200" dirty="0" smtClean="0"/>
            <a:t>između potrošača i pružatelja financijskih usluga koja potrošače dovodi u nepovoljan položaj</a:t>
          </a:r>
          <a:endParaRPr lang="hr-HR" sz="2200" kern="1200" dirty="0"/>
        </a:p>
      </dsp:txBody>
      <dsp:txXfrm>
        <a:off x="653472" y="1814601"/>
        <a:ext cx="5741557" cy="1555372"/>
      </dsp:txXfrm>
    </dsp:sp>
    <dsp:sp modelId="{619D3A45-84CF-4F70-AF19-B45B1B654CF6}">
      <dsp:nvSpPr>
        <dsp:cNvPr id="0" name=""/>
        <dsp:cNvSpPr/>
      </dsp:nvSpPr>
      <dsp:spPr>
        <a:xfrm>
          <a:off x="1306945" y="3629203"/>
          <a:ext cx="7406022" cy="1555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Zaštita potrošača ima za cilj ispraviti taj tržišni nedostatak</a:t>
          </a:r>
          <a:endParaRPr lang="hr-HR" sz="2200" kern="1200" dirty="0"/>
        </a:p>
      </dsp:txBody>
      <dsp:txXfrm>
        <a:off x="1306945" y="3629203"/>
        <a:ext cx="5741557" cy="1555372"/>
      </dsp:txXfrm>
    </dsp:sp>
    <dsp:sp modelId="{A20261DB-A64B-469B-8497-77CC28A11196}">
      <dsp:nvSpPr>
        <dsp:cNvPr id="0" name=""/>
        <dsp:cNvSpPr/>
      </dsp:nvSpPr>
      <dsp:spPr>
        <a:xfrm>
          <a:off x="6395030" y="1179491"/>
          <a:ext cx="1010992" cy="101099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600" kern="1200"/>
        </a:p>
      </dsp:txBody>
      <dsp:txXfrm>
        <a:off x="6395030" y="1179491"/>
        <a:ext cx="1010992" cy="1010992"/>
      </dsp:txXfrm>
    </dsp:sp>
    <dsp:sp modelId="{A25DB167-9E8E-4ECB-A559-0EBDF321A623}">
      <dsp:nvSpPr>
        <dsp:cNvPr id="0" name=""/>
        <dsp:cNvSpPr/>
      </dsp:nvSpPr>
      <dsp:spPr>
        <a:xfrm>
          <a:off x="7048503" y="2983723"/>
          <a:ext cx="1010992" cy="101099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600" kern="1200"/>
        </a:p>
      </dsp:txBody>
      <dsp:txXfrm>
        <a:off x="7048503" y="2983723"/>
        <a:ext cx="1010992" cy="10109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FF9E3E-2FBE-49D8-B899-2A0F77C82EAF}">
      <dsp:nvSpPr>
        <dsp:cNvPr id="0" name=""/>
        <dsp:cNvSpPr/>
      </dsp:nvSpPr>
      <dsp:spPr>
        <a:xfrm>
          <a:off x="0" y="0"/>
          <a:ext cx="3083242" cy="10895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- </a:t>
          </a:r>
          <a:r>
            <a:rPr lang="hr-HR" sz="1400" kern="1200" dirty="0" smtClean="0"/>
            <a:t>Nesrazmjer ekonomske snage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Potrebna nadstandardna zaštita zbog složenih osigurateljnih proizvoda</a:t>
          </a:r>
          <a:endParaRPr lang="hr-HR" sz="1400" kern="1200" dirty="0"/>
        </a:p>
      </dsp:txBody>
      <dsp:txXfrm>
        <a:off x="0" y="0"/>
        <a:ext cx="3083242" cy="1089541"/>
      </dsp:txXfrm>
    </dsp:sp>
    <dsp:sp modelId="{8F85200D-06E7-4992-8CFA-A5CA2AC443E0}">
      <dsp:nvSpPr>
        <dsp:cNvPr id="0" name=""/>
        <dsp:cNvSpPr/>
      </dsp:nvSpPr>
      <dsp:spPr>
        <a:xfrm>
          <a:off x="5556014" y="0"/>
          <a:ext cx="3587985" cy="1118164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293080"/>
            <a:satOff val="-3796"/>
            <a:lumOff val="-5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293080"/>
              <a:satOff val="-3796"/>
              <a:lumOff val="-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Putem ZOO-a, ZOS-a, ZOOP-a, ZZP-a, Kodeksa etike, podzakonskih akata HANFE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000" kern="1200" dirty="0"/>
        </a:p>
      </dsp:txBody>
      <dsp:txXfrm>
        <a:off x="5556014" y="0"/>
        <a:ext cx="3587985" cy="1118164"/>
      </dsp:txXfrm>
    </dsp:sp>
    <dsp:sp modelId="{D5BE8E30-4902-43B2-95CF-7C520F426E95}">
      <dsp:nvSpPr>
        <dsp:cNvPr id="0" name=""/>
        <dsp:cNvSpPr/>
      </dsp:nvSpPr>
      <dsp:spPr>
        <a:xfrm>
          <a:off x="4147406" y="4812060"/>
          <a:ext cx="849187" cy="849187"/>
        </a:xfrm>
        <a:prstGeom prst="triangle">
          <a:avLst/>
        </a:prstGeom>
        <a:solidFill>
          <a:schemeClr val="accent5">
            <a:tint val="40000"/>
            <a:alpha val="90000"/>
            <a:hueOff val="-6586160"/>
            <a:satOff val="-7591"/>
            <a:lumOff val="-103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6586160"/>
              <a:satOff val="-7591"/>
              <a:lumOff val="-10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48F72D-D41A-4D17-8871-48443C7BDD0B}">
      <dsp:nvSpPr>
        <dsp:cNvPr id="0" name=""/>
        <dsp:cNvSpPr/>
      </dsp:nvSpPr>
      <dsp:spPr>
        <a:xfrm rot="908555">
          <a:off x="1922040" y="4392897"/>
          <a:ext cx="5096679" cy="356394"/>
        </a:xfrm>
        <a:prstGeom prst="rect">
          <a:avLst/>
        </a:prstGeom>
        <a:solidFill>
          <a:schemeClr val="accent5">
            <a:tint val="40000"/>
            <a:alpha val="90000"/>
            <a:hueOff val="-9879240"/>
            <a:satOff val="-11387"/>
            <a:lumOff val="-1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9879240"/>
              <a:satOff val="-11387"/>
              <a:lumOff val="-15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79F6CA-1080-4FCD-9F25-EBF5F8B22360}">
      <dsp:nvSpPr>
        <dsp:cNvPr id="0" name=""/>
        <dsp:cNvSpPr/>
      </dsp:nvSpPr>
      <dsp:spPr>
        <a:xfrm rot="872497">
          <a:off x="2317761" y="2568630"/>
          <a:ext cx="2097896" cy="148772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OSIGURANIK</a:t>
          </a:r>
          <a:endParaRPr lang="hr-HR" sz="2400" kern="1200" dirty="0"/>
        </a:p>
      </dsp:txBody>
      <dsp:txXfrm rot="872497">
        <a:off x="2317761" y="2568630"/>
        <a:ext cx="2097896" cy="1487721"/>
      </dsp:txXfrm>
    </dsp:sp>
    <dsp:sp modelId="{EED36771-A77D-44BB-904E-AF87D82A2585}">
      <dsp:nvSpPr>
        <dsp:cNvPr id="0" name=""/>
        <dsp:cNvSpPr/>
      </dsp:nvSpPr>
      <dsp:spPr>
        <a:xfrm rot="895286">
          <a:off x="2691009" y="1151412"/>
          <a:ext cx="2097896" cy="1487721"/>
        </a:xfrm>
        <a:prstGeom prst="roundRect">
          <a:avLst/>
        </a:prstGeom>
        <a:gradFill rotWithShape="0">
          <a:gsLst>
            <a:gs pos="0">
              <a:schemeClr val="accent5">
                <a:hueOff val="-4990872"/>
                <a:satOff val="-7727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-4990872"/>
                <a:satOff val="-7727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-4990872"/>
                <a:satOff val="-7727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UGOVARATELJ OSIGURANJA </a:t>
          </a:r>
          <a:endParaRPr lang="hr-HR" sz="2400" kern="1200" dirty="0"/>
        </a:p>
      </dsp:txBody>
      <dsp:txXfrm rot="895286">
        <a:off x="2691009" y="1151412"/>
        <a:ext cx="2097896" cy="1487721"/>
      </dsp:txXfrm>
    </dsp:sp>
    <dsp:sp modelId="{E49DF4BC-610D-464F-A131-A015B59B538E}">
      <dsp:nvSpPr>
        <dsp:cNvPr id="0" name=""/>
        <dsp:cNvSpPr/>
      </dsp:nvSpPr>
      <dsp:spPr>
        <a:xfrm rot="884656">
          <a:off x="4969158" y="3385127"/>
          <a:ext cx="2415624" cy="1465503"/>
        </a:xfrm>
        <a:prstGeom prst="roundRect">
          <a:avLst/>
        </a:prstGeom>
        <a:gradFill rotWithShape="0">
          <a:gsLst>
            <a:gs pos="0">
              <a:schemeClr val="accent5">
                <a:hueOff val="-9981745"/>
                <a:satOff val="-15454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-9981745"/>
                <a:satOff val="-15454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-9981745"/>
                <a:satOff val="-15454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/>
            <a:t>OSIGURATELJ</a:t>
          </a:r>
          <a:endParaRPr lang="hr-HR" sz="1900" b="1" kern="1200" dirty="0"/>
        </a:p>
      </dsp:txBody>
      <dsp:txXfrm rot="884656">
        <a:off x="4969158" y="3385127"/>
        <a:ext cx="2415624" cy="146550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AC1DBF-9670-4CF2-B2AE-DA263296BD3C}">
      <dsp:nvSpPr>
        <dsp:cNvPr id="0" name=""/>
        <dsp:cNvSpPr/>
      </dsp:nvSpPr>
      <dsp:spPr>
        <a:xfrm>
          <a:off x="-38" y="-113162"/>
          <a:ext cx="7772400" cy="12371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b="1" kern="1200" dirty="0" smtClean="0"/>
            <a:t>Ugovor o osiguranju</a:t>
          </a:r>
          <a:endParaRPr lang="hr-HR" sz="15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Obveze ugovornih strana u funkciji zaštite 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Instituti zaštite ugovaratelja osiguranja i osiguranika prema Zakonu o obveznim odnosima</a:t>
          </a:r>
          <a:endParaRPr lang="hr-HR" sz="1400" kern="1200" dirty="0"/>
        </a:p>
      </dsp:txBody>
      <dsp:txXfrm>
        <a:off x="-38" y="-113162"/>
        <a:ext cx="5832418" cy="1237178"/>
      </dsp:txXfrm>
    </dsp:sp>
    <dsp:sp modelId="{34911BE0-9971-413D-88BA-82E3BC3AD28C}">
      <dsp:nvSpPr>
        <dsp:cNvPr id="0" name=""/>
        <dsp:cNvSpPr/>
      </dsp:nvSpPr>
      <dsp:spPr>
        <a:xfrm>
          <a:off x="683584" y="1296145"/>
          <a:ext cx="7772400" cy="1652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90872"/>
                <a:satOff val="-7727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-4990872"/>
                <a:satOff val="-7727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-4990872"/>
                <a:satOff val="-7727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b="1" kern="1200" dirty="0" smtClean="0"/>
            <a:t>Zaštita pravnog položaja ugovaratelja osiguranja i osiguranika prilikom sklapanja ugovora o osiguranju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- </a:t>
          </a:r>
          <a:r>
            <a:rPr lang="hr-HR" sz="1400" b="0" kern="1200" dirty="0" smtClean="0"/>
            <a:t>Promidžbene aktivnosti i promidžbene informacije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0" kern="1200" dirty="0" smtClean="0"/>
            <a:t>- Informacije ugovaratelju osiguranja prije sklapanja ugovora o osiguranju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0" kern="1200" dirty="0" smtClean="0"/>
            <a:t>- Pravo ugovaratelja  osiguranja na predaju police osiguranja i uvjeta osiguranja</a:t>
          </a:r>
        </a:p>
      </dsp:txBody>
      <dsp:txXfrm>
        <a:off x="683584" y="1296145"/>
        <a:ext cx="5850942" cy="1652739"/>
      </dsp:txXfrm>
    </dsp:sp>
    <dsp:sp modelId="{36364927-F22E-4A97-B805-5B4252304F16}">
      <dsp:nvSpPr>
        <dsp:cNvPr id="0" name=""/>
        <dsp:cNvSpPr/>
      </dsp:nvSpPr>
      <dsp:spPr>
        <a:xfrm>
          <a:off x="1095640" y="3060040"/>
          <a:ext cx="8140345" cy="3681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81745"/>
                <a:satOff val="-15454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-9981745"/>
                <a:satOff val="-15454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-9981745"/>
                <a:satOff val="-15454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b="1" kern="1200" dirty="0" smtClean="0"/>
            <a:t>Neki instituti zaštite pravnog položaja ugovaratelja  osiguranja i osiguranika kao potrošača za vrijeme trajanja ugovora o osiguranju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Informacije ugovaratelju osiguranja za vrijeme trajanja ugovora o osiguranju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Obveza osiguratelja na uspostavu sustava rješavanja pritužbi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Obveza osiguratelja na uspostavu postupka izvansudskog rješavanja sporova između osiguranika, odnosno ugovaratelja osiguranja (potrošača) i osiguratelja (ponuditelja usluga osiguranja)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-Alternativni (izvansudski) načini rješavanja sporova kao instrumenti zaštite 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Reklamacija i druga prava potrošača prema odredbama o zaštiti potrošača Zakona o osiguranju i Zakona o zaštiti potrošača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- Prava potrošača koja izviru iz Kodeksa poslovne osiguravateljne i reosiguravateljne etike</a:t>
          </a:r>
          <a:endParaRPr lang="hr-HR" sz="1400" kern="1200" dirty="0"/>
        </a:p>
      </dsp:txBody>
      <dsp:txXfrm>
        <a:off x="1095640" y="3060040"/>
        <a:ext cx="6127926" cy="3681327"/>
      </dsp:txXfrm>
    </dsp:sp>
    <dsp:sp modelId="{F1B518FC-9AD6-4FA6-BCD4-573A9F899D7C}">
      <dsp:nvSpPr>
        <dsp:cNvPr id="0" name=""/>
        <dsp:cNvSpPr/>
      </dsp:nvSpPr>
      <dsp:spPr>
        <a:xfrm>
          <a:off x="6712263" y="288032"/>
          <a:ext cx="1235657" cy="187342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600" kern="1200"/>
        </a:p>
      </dsp:txBody>
      <dsp:txXfrm>
        <a:off x="6712263" y="288032"/>
        <a:ext cx="1235657" cy="1873429"/>
      </dsp:txXfrm>
    </dsp:sp>
    <dsp:sp modelId="{B94E7B12-D378-41C8-B431-97E1B567ACD7}">
      <dsp:nvSpPr>
        <dsp:cNvPr id="0" name=""/>
        <dsp:cNvSpPr/>
      </dsp:nvSpPr>
      <dsp:spPr>
        <a:xfrm>
          <a:off x="7596337" y="2592292"/>
          <a:ext cx="1235657" cy="273507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9879240"/>
            <a:satOff val="-11387"/>
            <a:lumOff val="-1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600" kern="1200"/>
        </a:p>
      </dsp:txBody>
      <dsp:txXfrm>
        <a:off x="7596337" y="2592292"/>
        <a:ext cx="1235657" cy="273507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699DEC-DC37-4D85-B38B-CB8A17828973}">
      <dsp:nvSpPr>
        <dsp:cNvPr id="0" name=""/>
        <dsp:cNvSpPr/>
      </dsp:nvSpPr>
      <dsp:spPr>
        <a:xfrm rot="5400000">
          <a:off x="4858681" y="-2260548"/>
          <a:ext cx="1660853" cy="61837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određuje obvezatni sadržaj internog pritužbenog postupka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i="1" kern="1200" dirty="0" smtClean="0"/>
            <a:t>“po pritužbama stranaka postupati pozorno i žurno te pritom poštovati prava i probitke stranke“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rok za dobivanje konačnog odgovora na pritužbu je „</a:t>
          </a:r>
          <a:r>
            <a:rPr lang="hr-HR" sz="1400" i="1" kern="1200" dirty="0" smtClean="0"/>
            <a:t>određen internim pravilima poslovanja društva“</a:t>
          </a:r>
          <a:r>
            <a:rPr lang="hr-HR" sz="1400" kern="1200" dirty="0" smtClean="0"/>
            <a:t>,</a:t>
          </a:r>
          <a:r>
            <a:rPr lang="hr-HR" sz="1400" i="1" kern="1200" dirty="0" smtClean="0"/>
            <a:t> </a:t>
          </a:r>
          <a:r>
            <a:rPr lang="hr-HR" sz="1400" kern="1200" dirty="0" smtClean="0"/>
            <a:t>ali on može iznositi najviše 45 dana </a:t>
          </a:r>
          <a:endParaRPr lang="hr-HR" sz="1400" kern="1200" dirty="0"/>
        </a:p>
      </dsp:txBody>
      <dsp:txXfrm rot="5400000">
        <a:off x="4858681" y="-2260548"/>
        <a:ext cx="1660853" cy="6183727"/>
      </dsp:txXfrm>
    </dsp:sp>
    <dsp:sp modelId="{26580A1D-2D90-4B85-A841-F2ED61CC3476}">
      <dsp:nvSpPr>
        <dsp:cNvPr id="0" name=""/>
        <dsp:cNvSpPr/>
      </dsp:nvSpPr>
      <dsp:spPr>
        <a:xfrm>
          <a:off x="299" y="89889"/>
          <a:ext cx="2596944" cy="148285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900" kern="1200" dirty="0" smtClean="0"/>
            <a:t>Kodeks etike</a:t>
          </a:r>
          <a:endParaRPr lang="hr-HR" sz="2900" kern="1200" dirty="0"/>
        </a:p>
      </dsp:txBody>
      <dsp:txXfrm>
        <a:off x="299" y="89889"/>
        <a:ext cx="2596944" cy="1482851"/>
      </dsp:txXfrm>
    </dsp:sp>
    <dsp:sp modelId="{07B5955A-A09F-42A2-8221-1432F1434010}">
      <dsp:nvSpPr>
        <dsp:cNvPr id="0" name=""/>
        <dsp:cNvSpPr/>
      </dsp:nvSpPr>
      <dsp:spPr>
        <a:xfrm rot="5400000">
          <a:off x="4717064" y="-641213"/>
          <a:ext cx="1660853" cy="64743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Uveo obvezu, ali nije pobliže odredio minimalni standard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Ograničen na pritužbe </a:t>
          </a:r>
          <a:r>
            <a:rPr lang="hr-HR" sz="1400" kern="1200" dirty="0" smtClean="0"/>
            <a:t>osiguranika ?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Ne postoji obveza osiguratelja informirati ugovaratelja osiguranja prije sklapanja ugovora (zastupnik osiguranja ima takvu obvezu)</a:t>
          </a:r>
          <a:endParaRPr lang="hr-HR" sz="1400" kern="1200" dirty="0"/>
        </a:p>
      </dsp:txBody>
      <dsp:txXfrm rot="5400000">
        <a:off x="4717064" y="-641213"/>
        <a:ext cx="1660853" cy="6474370"/>
      </dsp:txXfrm>
    </dsp:sp>
    <dsp:sp modelId="{88A23218-C972-472E-8D2B-4ACE54DAADB2}">
      <dsp:nvSpPr>
        <dsp:cNvPr id="0" name=""/>
        <dsp:cNvSpPr/>
      </dsp:nvSpPr>
      <dsp:spPr>
        <a:xfrm>
          <a:off x="299" y="1857618"/>
          <a:ext cx="2310005" cy="1476706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48839"/>
                <a:satOff val="3500"/>
                <a:lumOff val="880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8839"/>
                <a:satOff val="3500"/>
                <a:lumOff val="880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8839"/>
                <a:satOff val="3500"/>
                <a:lumOff val="88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900" kern="1200" dirty="0" smtClean="0"/>
            <a:t>Zakon o osiguranju</a:t>
          </a:r>
          <a:endParaRPr lang="hr-HR" sz="2900" kern="1200" dirty="0"/>
        </a:p>
      </dsp:txBody>
      <dsp:txXfrm>
        <a:off x="299" y="1857618"/>
        <a:ext cx="2310005" cy="1476706"/>
      </dsp:txXfrm>
    </dsp:sp>
    <dsp:sp modelId="{19F61610-CE41-4F26-B16B-2D483580BBC1}">
      <dsp:nvSpPr>
        <dsp:cNvPr id="0" name=""/>
        <dsp:cNvSpPr/>
      </dsp:nvSpPr>
      <dsp:spPr>
        <a:xfrm rot="5400000">
          <a:off x="4717724" y="1557342"/>
          <a:ext cx="2085533" cy="6031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određena rješenja osiguratelja - uspostava </a:t>
          </a:r>
          <a:r>
            <a:rPr lang="hr-HR" sz="1400" kern="1200" dirty="0" smtClean="0"/>
            <a:t>još viših standarda zaštite podnositelja pritužbi (kraći rokovi, detaljna procedura)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poželjno je da odredbe o internom postupku rješavanja pritužbi imaju opći karakter te da budu sadržane u posebnom aktu osiguratelja, a ne u aktima koji uređuju obradu i likvidaciju šteta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i="1" kern="1200" dirty="0" smtClean="0"/>
            <a:t>„od svih financijskih institucija treba zahtijevati da uspostave standardizirane interne procedure za primanje, obradu i rješavanje pritužbi, što uključuje jednog službenika (ili odjel) odgovornog za postupanje s pritužbama.“ – </a:t>
          </a:r>
          <a:r>
            <a:rPr lang="hr-HR" sz="1400" i="0" kern="1200" dirty="0" smtClean="0"/>
            <a:t>Svjetska banka</a:t>
          </a:r>
          <a:endParaRPr lang="hr-HR" sz="1400" i="0" kern="1200" dirty="0"/>
        </a:p>
      </dsp:txBody>
      <dsp:txXfrm rot="5400000">
        <a:off x="4717724" y="1557342"/>
        <a:ext cx="2085533" cy="6031252"/>
      </dsp:txXfrm>
    </dsp:sp>
    <dsp:sp modelId="{3DC97282-1E73-4BF4-A66B-1036AD93F06E}">
      <dsp:nvSpPr>
        <dsp:cNvPr id="0" name=""/>
        <dsp:cNvSpPr/>
      </dsp:nvSpPr>
      <dsp:spPr>
        <a:xfrm>
          <a:off x="299" y="3600404"/>
          <a:ext cx="2744565" cy="194512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97679"/>
                <a:satOff val="7001"/>
                <a:lumOff val="17603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97679"/>
                <a:satOff val="7001"/>
                <a:lumOff val="17603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97679"/>
                <a:satOff val="7001"/>
                <a:lumOff val="176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900" kern="1200" dirty="0" smtClean="0"/>
            <a:t>Poslovna praksa hrvatskih osiguratelja</a:t>
          </a:r>
          <a:endParaRPr lang="hr-HR" sz="2900" kern="1200" dirty="0"/>
        </a:p>
      </dsp:txBody>
      <dsp:txXfrm>
        <a:off x="299" y="3600404"/>
        <a:ext cx="2744565" cy="194512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B5955A-A09F-42A2-8221-1432F1434010}">
      <dsp:nvSpPr>
        <dsp:cNvPr id="0" name=""/>
        <dsp:cNvSpPr/>
      </dsp:nvSpPr>
      <dsp:spPr>
        <a:xfrm rot="5400000">
          <a:off x="3968144" y="-2209553"/>
          <a:ext cx="2583536" cy="7049943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Uvedena obveza osiguratelja na uspostavu postupka izvansudskog rješavanja </a:t>
          </a:r>
          <a:r>
            <a:rPr lang="hr-HR" sz="1600" kern="1200" dirty="0" smtClean="0"/>
            <a:t>sporova</a:t>
          </a: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Kod predugovornog informiranja ugovaratelja osiguranja – informacija o “načinu rješavanja sporova”</a:t>
          </a: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potrebno </a:t>
          </a:r>
          <a:r>
            <a:rPr lang="hr-HR" sz="1600" kern="1200" dirty="0" smtClean="0"/>
            <a:t>objaviti informaciju u uvjetima osiguranja</a:t>
          </a: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postupajući po odštetnim zahtjevima iz obveznih osiguranja u prometu, moraju u svojoj obrazloženoj ponudi, odnosno utemeljenom odgovoru obvezno navesti i „</a:t>
          </a:r>
          <a:r>
            <a:rPr lang="hr-HR" sz="1600" i="1" kern="1200" dirty="0" smtClean="0"/>
            <a:t>uputu o izvansudskom rješavanju sporova</a:t>
          </a:r>
          <a:r>
            <a:rPr lang="hr-HR" sz="1600" kern="1200" dirty="0" smtClean="0"/>
            <a:t>“ – stav HANFE</a:t>
          </a: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Postupak je bio ustrojen i prije zakonske obveze</a:t>
          </a:r>
          <a:endParaRPr lang="hr-HR" sz="1600" kern="1200" dirty="0"/>
        </a:p>
      </dsp:txBody>
      <dsp:txXfrm rot="5400000">
        <a:off x="3968144" y="-2209553"/>
        <a:ext cx="2583536" cy="7049943"/>
      </dsp:txXfrm>
    </dsp:sp>
    <dsp:sp modelId="{88A23218-C972-472E-8D2B-4ACE54DAADB2}">
      <dsp:nvSpPr>
        <dsp:cNvPr id="0" name=""/>
        <dsp:cNvSpPr/>
      </dsp:nvSpPr>
      <dsp:spPr>
        <a:xfrm>
          <a:off x="91" y="2186"/>
          <a:ext cx="1734850" cy="2626463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Zakon o osiguranju</a:t>
          </a:r>
          <a:endParaRPr lang="hr-HR" sz="2300" kern="1200" dirty="0"/>
        </a:p>
      </dsp:txBody>
      <dsp:txXfrm>
        <a:off x="91" y="2186"/>
        <a:ext cx="1734850" cy="2626463"/>
      </dsp:txXfrm>
    </dsp:sp>
    <dsp:sp modelId="{19F61610-CE41-4F26-B16B-2D483580BBC1}">
      <dsp:nvSpPr>
        <dsp:cNvPr id="0" name=""/>
        <dsp:cNvSpPr/>
      </dsp:nvSpPr>
      <dsp:spPr>
        <a:xfrm rot="5400000">
          <a:off x="3933358" y="549622"/>
          <a:ext cx="2638440" cy="7059140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osiguratelji svoju zakonsku obvezu ispunjavaju putem internih pravilnika, uputa za rad ili drugih akata (o obradi i likvidaciji šteta) kojim uspostavljaju postupak izvansudskog rješavanja sporova te objavljujući u uvjetima osiguranja, koji se predaju ugovaratelju osiguranja prilikom sklapanja ugovora o osiguranju, informacije o načinu korištenja navedenih postupaka</a:t>
          </a: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U pravilu dvostupanjski postupak pa upućivanje na Centar za mirenje HUO-a</a:t>
          </a:r>
          <a:endParaRPr lang="hr-HR" sz="1600" kern="1200" dirty="0"/>
        </a:p>
      </dsp:txBody>
      <dsp:txXfrm rot="5400000">
        <a:off x="3933358" y="549622"/>
        <a:ext cx="2638440" cy="7059140"/>
      </dsp:txXfrm>
    </dsp:sp>
    <dsp:sp modelId="{3DC97282-1E73-4BF4-A66B-1036AD93F06E}">
      <dsp:nvSpPr>
        <dsp:cNvPr id="0" name=""/>
        <dsp:cNvSpPr/>
      </dsp:nvSpPr>
      <dsp:spPr>
        <a:xfrm>
          <a:off x="91" y="2765961"/>
          <a:ext cx="1722917" cy="2626463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8995"/>
                <a:satOff val="17418"/>
                <a:lumOff val="34486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28995"/>
                <a:satOff val="17418"/>
                <a:lumOff val="34486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28995"/>
                <a:satOff val="17418"/>
                <a:lumOff val="344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Poslovna praksa hrvatskih osiguratelja</a:t>
          </a:r>
          <a:endParaRPr lang="hr-HR" sz="2300" kern="1200" dirty="0"/>
        </a:p>
      </dsp:txBody>
      <dsp:txXfrm>
        <a:off x="91" y="2765961"/>
        <a:ext cx="1722917" cy="262646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EC75EF-B52F-44E1-919E-6EB22217B010}">
      <dsp:nvSpPr>
        <dsp:cNvPr id="0" name=""/>
        <dsp:cNvSpPr/>
      </dsp:nvSpPr>
      <dsp:spPr>
        <a:xfrm>
          <a:off x="1152127" y="0"/>
          <a:ext cx="5400600" cy="2160240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1E85C8-61E8-4294-AAFB-79686731CE19}">
      <dsp:nvSpPr>
        <dsp:cNvPr id="0" name=""/>
        <dsp:cNvSpPr/>
      </dsp:nvSpPr>
      <dsp:spPr>
        <a:xfrm>
          <a:off x="1800200" y="378041"/>
          <a:ext cx="1782198" cy="1058517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Insurance Europe </a:t>
          </a:r>
          <a:r>
            <a:rPr lang="hr-HR" sz="1600" kern="1200" dirty="0" smtClean="0"/>
            <a:t>-  pristupanje sustavima na dobrovoljnoj bazi </a:t>
          </a:r>
          <a:endParaRPr lang="hr-HR" sz="1600" kern="1200" dirty="0"/>
        </a:p>
      </dsp:txBody>
      <dsp:txXfrm>
        <a:off x="1800200" y="378041"/>
        <a:ext cx="1782198" cy="1058517"/>
      </dsp:txXfrm>
    </dsp:sp>
    <dsp:sp modelId="{C3AA5FCC-B428-4835-863B-9A9752559644}">
      <dsp:nvSpPr>
        <dsp:cNvPr id="0" name=""/>
        <dsp:cNvSpPr/>
      </dsp:nvSpPr>
      <dsp:spPr>
        <a:xfrm>
          <a:off x="3852428" y="723680"/>
          <a:ext cx="2106234" cy="1058517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Udruge potrošača – potreba uvođenja obveze </a:t>
          </a:r>
          <a:r>
            <a:rPr lang="hr-HR" sz="1600" kern="1200" dirty="0" smtClean="0"/>
            <a:t>pružateljima </a:t>
          </a:r>
          <a:r>
            <a:rPr lang="hr-HR" sz="1600" kern="1200" dirty="0" smtClean="0"/>
            <a:t>financijskih usluga na pristup ADR</a:t>
          </a:r>
          <a:endParaRPr lang="hr-HR" sz="1600" kern="1200" dirty="0"/>
        </a:p>
      </dsp:txBody>
      <dsp:txXfrm>
        <a:off x="3852428" y="723680"/>
        <a:ext cx="2106234" cy="105851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CE978D-D33D-4AE1-B6FA-E1C688826CCE}">
      <dsp:nvSpPr>
        <dsp:cNvPr id="0" name=""/>
        <dsp:cNvSpPr/>
      </dsp:nvSpPr>
      <dsp:spPr>
        <a:xfrm flipV="1">
          <a:off x="0" y="0"/>
          <a:ext cx="9036496" cy="158355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 dirty="0"/>
        </a:p>
      </dsp:txBody>
      <dsp:txXfrm flipV="1">
        <a:off x="0" y="0"/>
        <a:ext cx="9036496" cy="158355"/>
      </dsp:txXfrm>
    </dsp:sp>
    <dsp:sp modelId="{347CC1AE-03D6-4B96-9394-AB7383412270}">
      <dsp:nvSpPr>
        <dsp:cNvPr id="0" name=""/>
        <dsp:cNvSpPr/>
      </dsp:nvSpPr>
      <dsp:spPr>
        <a:xfrm>
          <a:off x="3928" y="11293"/>
          <a:ext cx="2815080" cy="56053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b="1" u="sng" kern="1200" dirty="0" smtClean="0"/>
            <a:t>Europske direktive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-</a:t>
          </a:r>
          <a:r>
            <a:rPr lang="hr-HR" sz="1600" b="1" kern="1200" dirty="0" smtClean="0"/>
            <a:t>Treća direktiva o neživotnom osiguranju </a:t>
          </a:r>
          <a:r>
            <a:rPr lang="hr-HR" sz="1600" b="0" kern="1200" dirty="0" smtClean="0"/>
            <a:t>(informacija o pravu na pritužbu i tijelo koje rješava)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- Direktiva 2002/83/EZ o životnim osiguranjima </a:t>
          </a:r>
          <a:r>
            <a:rPr lang="hr-HR" sz="1600" b="0" kern="1200" dirty="0" smtClean="0"/>
            <a:t>(obveza informiranja o načinu rješavanja pritužbi)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- Direktiva o posredovanju u osiguranju  </a:t>
          </a:r>
          <a:r>
            <a:rPr lang="hr-HR" sz="1600" b="0" kern="1200" dirty="0" smtClean="0"/>
            <a:t>(države EU moraju osigurati postupke kako bi potrošači mogli uložiti pritužbu)</a:t>
          </a:r>
          <a:endParaRPr lang="hr-HR" sz="1600" b="0" kern="1200" dirty="0"/>
        </a:p>
      </dsp:txBody>
      <dsp:txXfrm>
        <a:off x="3928" y="11293"/>
        <a:ext cx="2815080" cy="5605330"/>
      </dsp:txXfrm>
    </dsp:sp>
    <dsp:sp modelId="{D637B3B8-6551-4B4A-BAA6-A7FF1AA8CDF4}">
      <dsp:nvSpPr>
        <dsp:cNvPr id="0" name=""/>
        <dsp:cNvSpPr/>
      </dsp:nvSpPr>
      <dsp:spPr>
        <a:xfrm>
          <a:off x="2819009" y="2"/>
          <a:ext cx="2815080" cy="5616618"/>
        </a:xfrm>
        <a:prstGeom prst="rect">
          <a:avLst/>
        </a:prstGeom>
        <a:solidFill>
          <a:schemeClr val="accent3">
            <a:hueOff val="-808782"/>
            <a:satOff val="20694"/>
            <a:lumOff val="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b="1" u="sng" kern="1200" dirty="0" smtClean="0"/>
            <a:t>Nacionalna zakonodavstva (EU)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b="0" u="none" kern="1200" dirty="0" smtClean="0"/>
            <a:t>-</a:t>
          </a:r>
          <a:r>
            <a:rPr lang="hr-HR" sz="2000" b="0" u="none" kern="1200" dirty="0" smtClean="0"/>
            <a:t>više modela – posebno državno tijelo ili pri nadzornom tijelu ili samostalno tijelo (ombudsmani)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u="none" kern="1200" dirty="0" smtClean="0"/>
            <a:t>Italija – ISVAP nadzorno tijelo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u="none" kern="1200" dirty="0" smtClean="0"/>
            <a:t>Njemačka, Švicarska, Slovenija - ombudsmani</a:t>
          </a:r>
          <a:endParaRPr lang="hr-HR" sz="2000" b="1" u="sng" kern="1200" dirty="0"/>
        </a:p>
      </dsp:txBody>
      <dsp:txXfrm>
        <a:off x="2819009" y="2"/>
        <a:ext cx="2815080" cy="5616618"/>
      </dsp:txXfrm>
    </dsp:sp>
    <dsp:sp modelId="{759672B6-1370-4A53-9890-B963E56A2895}">
      <dsp:nvSpPr>
        <dsp:cNvPr id="0" name=""/>
        <dsp:cNvSpPr/>
      </dsp:nvSpPr>
      <dsp:spPr>
        <a:xfrm>
          <a:off x="5638018" y="5"/>
          <a:ext cx="3398477" cy="5616618"/>
        </a:xfrm>
        <a:prstGeom prst="rect">
          <a:avLst/>
        </a:prstGeom>
        <a:solidFill>
          <a:schemeClr val="accent3">
            <a:hueOff val="-1617565"/>
            <a:satOff val="41387"/>
            <a:lumOff val="15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b="1" u="sng" kern="1200" dirty="0" smtClean="0"/>
            <a:t>Hrvatska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u="none" kern="1200" dirty="0" smtClean="0"/>
            <a:t>-Rješavanje pritužbi osiguranika, odnosno oštećenih osoba – obveza Hrvatskog ureda za osiguranje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u="none" kern="1200" dirty="0" smtClean="0"/>
            <a:t>- </a:t>
          </a:r>
          <a:r>
            <a:rPr lang="hr-HR" sz="2000" b="1" u="none" kern="1200" dirty="0" smtClean="0"/>
            <a:t>Pravobraniteljstvo za </a:t>
          </a:r>
          <a:r>
            <a:rPr lang="hr-HR" sz="2000" b="1" u="none" kern="1200" dirty="0" smtClean="0"/>
            <a:t>djelatnost osiguranja </a:t>
          </a:r>
          <a:r>
            <a:rPr lang="hr-HR" sz="2000" b="1" u="none" kern="1200" dirty="0" smtClean="0"/>
            <a:t>– vodi računa o poštivanju </a:t>
          </a:r>
          <a:r>
            <a:rPr lang="hr-HR" sz="2000" b="1" u="none" kern="1200" dirty="0" smtClean="0"/>
            <a:t>Kodeksa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u="none" kern="1200" dirty="0" smtClean="0"/>
            <a:t>- HANFA – nadzorno tijelo </a:t>
          </a:r>
          <a:endParaRPr lang="hr-HR" sz="2000" b="1" u="none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0" b="0" u="none" kern="1200" dirty="0"/>
        </a:p>
      </dsp:txBody>
      <dsp:txXfrm>
        <a:off x="5638018" y="5"/>
        <a:ext cx="3398477" cy="5616618"/>
      </dsp:txXfrm>
    </dsp:sp>
    <dsp:sp modelId="{E2DC3ADA-7B5E-47F8-AD1B-D2C5B567A877}">
      <dsp:nvSpPr>
        <dsp:cNvPr id="0" name=""/>
        <dsp:cNvSpPr/>
      </dsp:nvSpPr>
      <dsp:spPr>
        <a:xfrm>
          <a:off x="0" y="4745193"/>
          <a:ext cx="9036496" cy="57873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AF345A-A93F-46F1-AC6F-CC27377C1F7A}">
      <dsp:nvSpPr>
        <dsp:cNvPr id="0" name=""/>
        <dsp:cNvSpPr/>
      </dsp:nvSpPr>
      <dsp:spPr>
        <a:xfrm rot="16200000">
          <a:off x="829915" y="-829915"/>
          <a:ext cx="2592287" cy="4252119"/>
        </a:xfrm>
        <a:prstGeom prst="round1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- Osnovan 2007.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- obavlja poslove izvansudskog rješavanja sporova između osiguranika, odnosno ugovaratelja osiguranja, odnosno potrošača i društava za osiguranje, odnosno ponuditelja usluga osiguranja </a:t>
          </a:r>
          <a:endParaRPr lang="hr-HR" sz="1800" kern="1200" dirty="0"/>
        </a:p>
      </dsp:txBody>
      <dsp:txXfrm rot="16200000">
        <a:off x="1153951" y="-1153951"/>
        <a:ext cx="1944215" cy="4252119"/>
      </dsp:txXfrm>
    </dsp:sp>
    <dsp:sp modelId="{820C52A1-2797-42CE-B3D4-CEFCB41FEC2B}">
      <dsp:nvSpPr>
        <dsp:cNvPr id="0" name=""/>
        <dsp:cNvSpPr/>
      </dsp:nvSpPr>
      <dsp:spPr>
        <a:xfrm>
          <a:off x="4252119" y="0"/>
          <a:ext cx="4252119" cy="2592287"/>
        </a:xfrm>
        <a:prstGeom prst="round1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 dirty="0"/>
        </a:p>
      </dsp:txBody>
      <dsp:txXfrm>
        <a:off x="4252119" y="0"/>
        <a:ext cx="4252119" cy="1944215"/>
      </dsp:txXfrm>
    </dsp:sp>
    <dsp:sp modelId="{3DB1B56A-B909-4FE9-B953-7F0D8D9C7280}">
      <dsp:nvSpPr>
        <dsp:cNvPr id="0" name=""/>
        <dsp:cNvSpPr/>
      </dsp:nvSpPr>
      <dsp:spPr>
        <a:xfrm rot="10800000">
          <a:off x="0" y="2592287"/>
          <a:ext cx="4252119" cy="2592287"/>
        </a:xfrm>
        <a:prstGeom prst="round1Rect">
          <a:avLst/>
        </a:prstGeom>
        <a:gradFill rotWithShape="0">
          <a:gsLst>
            <a:gs pos="0">
              <a:schemeClr val="accent1">
                <a:shade val="80000"/>
                <a:hueOff val="65119"/>
                <a:satOff val="4667"/>
                <a:lumOff val="1173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5119"/>
                <a:satOff val="4667"/>
                <a:lumOff val="1173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5119"/>
                <a:satOff val="4667"/>
                <a:lumOff val="117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postupak mirenja iznimno financijski povoljan, odnosno besplatan, budući da troškove izmiritelja snosi osiguratelj koji je inicirao mirenje ili je pristao na provođenje mirenja</a:t>
          </a:r>
          <a:endParaRPr lang="hr-HR" sz="1800" kern="1200" dirty="0"/>
        </a:p>
      </dsp:txBody>
      <dsp:txXfrm rot="10800000">
        <a:off x="0" y="3240359"/>
        <a:ext cx="4252119" cy="1944215"/>
      </dsp:txXfrm>
    </dsp:sp>
    <dsp:sp modelId="{E6E4662D-8ACA-46FA-8491-4526EFC0ED25}">
      <dsp:nvSpPr>
        <dsp:cNvPr id="0" name=""/>
        <dsp:cNvSpPr/>
      </dsp:nvSpPr>
      <dsp:spPr>
        <a:xfrm rot="5400000">
          <a:off x="5082034" y="1762371"/>
          <a:ext cx="2592287" cy="4252119"/>
        </a:xfrm>
        <a:prstGeom prst="round1Rect">
          <a:avLst/>
        </a:prstGeom>
        <a:gradFill rotWithShape="0">
          <a:gsLst>
            <a:gs pos="0">
              <a:schemeClr val="accent1">
                <a:shade val="80000"/>
                <a:hueOff val="97679"/>
                <a:satOff val="7001"/>
                <a:lumOff val="17603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97679"/>
                <a:satOff val="7001"/>
                <a:lumOff val="17603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97679"/>
                <a:satOff val="7001"/>
                <a:lumOff val="176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osiguratelji i reosiguratelji su tako jedini u financijskom sektoru u Hrvatskoj koji nude usluge izvansudskog rješavanja sporova u obliku mirenja </a:t>
          </a:r>
          <a:r>
            <a:rPr lang="hr-HR" sz="1800" u="sng" kern="1200" dirty="0" smtClean="0"/>
            <a:t>potpuno besplatno za potrošače</a:t>
          </a:r>
          <a:endParaRPr lang="hr-HR" sz="1800" u="sng" kern="1200" dirty="0"/>
        </a:p>
      </dsp:txBody>
      <dsp:txXfrm rot="5400000">
        <a:off x="5406070" y="2086407"/>
        <a:ext cx="1944215" cy="4252119"/>
      </dsp:txXfrm>
    </dsp:sp>
    <dsp:sp modelId="{6A216FAA-D90F-450C-A74D-A2E8DAA4302F}">
      <dsp:nvSpPr>
        <dsp:cNvPr id="0" name=""/>
        <dsp:cNvSpPr/>
      </dsp:nvSpPr>
      <dsp:spPr>
        <a:xfrm>
          <a:off x="2976483" y="1944215"/>
          <a:ext cx="2551271" cy="1296143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Centar za mirenje Hrvatskog ureda za osiguranje</a:t>
          </a:r>
          <a:endParaRPr lang="hr-HR" sz="1800" kern="1200" dirty="0"/>
        </a:p>
      </dsp:txBody>
      <dsp:txXfrm>
        <a:off x="2976483" y="1944215"/>
        <a:ext cx="2551271" cy="129614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ABCF5B-9488-410F-8B0B-00FF48434ADC}">
      <dsp:nvSpPr>
        <dsp:cNvPr id="0" name=""/>
        <dsp:cNvSpPr/>
      </dsp:nvSpPr>
      <dsp:spPr>
        <a:xfrm>
          <a:off x="0" y="698731"/>
          <a:ext cx="2857499" cy="233554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Potrošač (ZOS) – svaka fizička osoba koja ima prava i obveze po ugovoru o osiguranju u skupini životnih ili skupini neživotnih osiguranja (osim obveznog socijalnog osiguranja) te korisnik usluga posredovanja u osiguranju i reosiguranju i zastupanja u osiguranja </a:t>
          </a:r>
          <a:endParaRPr lang="hr-HR" sz="1500" kern="1200" dirty="0"/>
        </a:p>
      </dsp:txBody>
      <dsp:txXfrm>
        <a:off x="0" y="698731"/>
        <a:ext cx="2857499" cy="2335543"/>
      </dsp:txXfrm>
    </dsp:sp>
    <dsp:sp modelId="{F37128D2-F20F-475E-A08F-6E705A6D8D68}">
      <dsp:nvSpPr>
        <dsp:cNvPr id="0" name=""/>
        <dsp:cNvSpPr/>
      </dsp:nvSpPr>
      <dsp:spPr>
        <a:xfrm>
          <a:off x="3143250" y="698731"/>
          <a:ext cx="2857499" cy="233554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8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8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Pravo na reklamaciju: ako smatra da se osiguratelj </a:t>
          </a:r>
          <a:r>
            <a:rPr lang="hr-HR" sz="1500" i="1" kern="1200" dirty="0" smtClean="0"/>
            <a:t>”ne pridržava uvjeta iz ugovora o osiguranju”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i="1" kern="1200" dirty="0" smtClean="0"/>
            <a:t>-  Upućuje se </a:t>
          </a:r>
          <a:r>
            <a:rPr lang="hr-HR" sz="1500" i="0" kern="1200" dirty="0" smtClean="0"/>
            <a:t>org. jedinici osiguratelja, unutranjoj reviziji osiguratelja, društvu ili udruzi za zaštitu potrošača, Drž. inspektoratu i dr. nadležnim tijelima</a:t>
          </a:r>
          <a:endParaRPr lang="hr-HR" sz="1500" i="0" kern="1200" dirty="0"/>
        </a:p>
      </dsp:txBody>
      <dsp:txXfrm>
        <a:off x="3143250" y="698731"/>
        <a:ext cx="2857499" cy="2335543"/>
      </dsp:txXfrm>
    </dsp:sp>
    <dsp:sp modelId="{85C0FC8F-BE46-4097-B67A-A25C52DA88C0}">
      <dsp:nvSpPr>
        <dsp:cNvPr id="0" name=""/>
        <dsp:cNvSpPr/>
      </dsp:nvSpPr>
      <dsp:spPr>
        <a:xfrm>
          <a:off x="6286500" y="711530"/>
          <a:ext cx="2857499" cy="2309945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6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16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osigurateljima je sklapanje međusobnih pisanih ili usmenih ugovora ili ugovora s udrugama osiguranja „</a:t>
          </a:r>
          <a:r>
            <a:rPr lang="hr-HR" sz="1500" i="1" kern="1200" dirty="0" smtClean="0"/>
            <a:t>kojima se može ograničiti načelo slobodnog tržišnog natjecanja, odnosno konkurencije u djelatnosti osiguranja“ </a:t>
          </a:r>
          <a:r>
            <a:rPr lang="hr-HR" sz="1500" kern="1200" dirty="0" smtClean="0"/>
            <a:t>izričito zabranjeno</a:t>
          </a:r>
          <a:endParaRPr lang="hr-HR" sz="1500" kern="1200" dirty="0"/>
        </a:p>
      </dsp:txBody>
      <dsp:txXfrm>
        <a:off x="6286500" y="711530"/>
        <a:ext cx="2857499" cy="2309945"/>
      </dsp:txXfrm>
    </dsp:sp>
    <dsp:sp modelId="{4745CB49-3F0E-4AC1-9AA3-0E8C7FC923A9}">
      <dsp:nvSpPr>
        <dsp:cNvPr id="0" name=""/>
        <dsp:cNvSpPr/>
      </dsp:nvSpPr>
      <dsp:spPr>
        <a:xfrm>
          <a:off x="0" y="3320024"/>
          <a:ext cx="2857499" cy="171450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4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24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 Reklamacija: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- samo na postupke osiguratelja (?)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- Samo na nepridržavanje uvjeta iz osiguranja (?)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500" kern="1200" dirty="0"/>
        </a:p>
      </dsp:txBody>
      <dsp:txXfrm>
        <a:off x="0" y="3320024"/>
        <a:ext cx="2857499" cy="1714500"/>
      </dsp:txXfrm>
    </dsp:sp>
    <dsp:sp modelId="{BA4D9824-CE22-46C5-AB8E-23949849F966}">
      <dsp:nvSpPr>
        <dsp:cNvPr id="0" name=""/>
        <dsp:cNvSpPr/>
      </dsp:nvSpPr>
      <dsp:spPr>
        <a:xfrm>
          <a:off x="3143250" y="3320024"/>
          <a:ext cx="2857499" cy="171450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2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32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Nadzorno tijelo može propisati bolji način zaštite osiguranika (?)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HANFA ne odlučuje o imovinskopravnim zahtjevima potrošača</a:t>
          </a:r>
          <a:endParaRPr lang="hr-HR" sz="1500" kern="1200" dirty="0"/>
        </a:p>
      </dsp:txBody>
      <dsp:txXfrm>
        <a:off x="3143250" y="3320024"/>
        <a:ext cx="2857499" cy="1714500"/>
      </dsp:txXfrm>
    </dsp:sp>
    <dsp:sp modelId="{26A55817-7B87-4AA4-B078-1E3B2ADA903F}">
      <dsp:nvSpPr>
        <dsp:cNvPr id="0" name=""/>
        <dsp:cNvSpPr/>
      </dsp:nvSpPr>
      <dsp:spPr>
        <a:xfrm>
          <a:off x="6286500" y="3320024"/>
          <a:ext cx="2857499" cy="171450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ZZP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Pravo na jednostrani raskid ugovora o osiguranju sklopljenog na daljinu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Pravo na zaštitu od agresivne poslovne prakse</a:t>
          </a:r>
          <a:endParaRPr lang="hr-HR" sz="1500" kern="1200" dirty="0"/>
        </a:p>
      </dsp:txBody>
      <dsp:txXfrm>
        <a:off x="6286500" y="3320024"/>
        <a:ext cx="2857499" cy="1714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7AFDA-4166-418C-88F5-313CDD733660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EE532-FDD6-4A30-9D0A-ECD773E9839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7842F-4EAA-4FC0-A840-BCB262D4EB3F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4A867-37D4-4CEF-98DB-F799565E81F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D0A14-E07D-46D9-B41F-251BA678CF35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59421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59421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1317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34096"/>
            <a:ext cx="4040188" cy="315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1317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34096"/>
            <a:ext cx="4041775" cy="315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30226"/>
            <a:ext cx="5486400" cy="33788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0DC5-A869-4C45-8F03-A1083B5AE917}" type="datetimeFigureOut">
              <a:rPr lang="en-GB" smtClean="0"/>
              <a:pPr/>
              <a:t>12/06/2012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60CEC-D3A4-4B9D-95CF-2211CAA25A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789040"/>
            <a:ext cx="4038600" cy="23371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789040"/>
            <a:ext cx="4038600" cy="23371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78904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428802"/>
            <a:ext cx="4040188" cy="1736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378904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4428802"/>
            <a:ext cx="4041775" cy="1736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podloga-01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789040"/>
            <a:ext cx="8229600" cy="233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F8B68-24CC-4A7A-8603-8A454673ECB3}" type="datetimeFigureOut">
              <a:rPr lang="hr-HR" smtClean="0"/>
              <a:pPr/>
              <a:t>12.6.2012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92191-5466-4C25-94A4-A2831CB8F6C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podloga-02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250" y="-27384"/>
            <a:ext cx="9139500" cy="10804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06291"/>
            <a:ext cx="8229600" cy="3787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83C58-51FB-443C-B27E-CEA43340199B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AEC4-55AF-416F-8CD3-D6FC9A10B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huo.hr/upload/big/huo-logo_pravobraniteljstvo1.jpg" TargetMode="Externa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7160840" cy="841648"/>
          </a:xfrm>
        </p:spPr>
        <p:txBody>
          <a:bodyPr>
            <a:normAutofit/>
          </a:bodyPr>
          <a:lstStyle/>
          <a:p>
            <a:pPr algn="r"/>
            <a:r>
              <a:rPr lang="hr-H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SORS 2012. </a:t>
            </a:r>
            <a:r>
              <a:rPr lang="hr-H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Sarajevo</a:t>
            </a:r>
            <a:endParaRPr lang="hr-HR" sz="1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hr-H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mr. sc. Hrvoje Pauković</a:t>
            </a:r>
            <a:endParaRPr lang="hr-H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r-HR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ZAŠTITA POTROŠAČA U OSIGURANJU </a:t>
            </a:r>
            <a:br>
              <a:rPr lang="hr-HR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-inicijative u EU i iskustva Hrvatske</a:t>
            </a:r>
            <a:endParaRPr lang="hr-HR" sz="3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8229600" cy="5572164"/>
          </a:xfrm>
        </p:spPr>
        <p:txBody>
          <a:bodyPr>
            <a:noAutofit/>
          </a:bodyPr>
          <a:lstStyle/>
          <a:p>
            <a:pPr>
              <a:buNone/>
            </a:pPr>
            <a:endParaRPr lang="hr-HR" sz="1800" dirty="0" smtClean="0"/>
          </a:p>
          <a:p>
            <a:pPr algn="just">
              <a:buNone/>
            </a:pPr>
            <a:r>
              <a:rPr lang="hr-HR" sz="2500" dirty="0" smtClean="0"/>
              <a:t>  </a:t>
            </a:r>
          </a:p>
          <a:p>
            <a:endParaRPr lang="hr-HR" sz="2000" b="1" dirty="0" smtClean="0"/>
          </a:p>
          <a:p>
            <a:pPr algn="just"/>
            <a:endParaRPr lang="hr-HR" sz="2000" b="1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16632"/>
          <a:ext cx="91440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827584" y="4365104"/>
            <a:ext cx="6408712" cy="165618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Obveza </a:t>
            </a:r>
            <a:r>
              <a:rPr lang="hr-HR" sz="2200" b="1" dirty="0" smtClean="0"/>
              <a:t>osiguratelja na uspostavu postupka internog </a:t>
            </a:r>
            <a:r>
              <a:rPr lang="hr-HR" sz="2200" b="1" dirty="0" smtClean="0"/>
              <a:t>	</a:t>
            </a:r>
            <a:r>
              <a:rPr lang="hr-HR" sz="2200" b="1" dirty="0" smtClean="0"/>
              <a:t>	r</a:t>
            </a:r>
            <a:r>
              <a:rPr lang="hr-HR" sz="2200" b="1" dirty="0" smtClean="0"/>
              <a:t>ješavanja </a:t>
            </a:r>
            <a:r>
              <a:rPr lang="hr-HR" sz="2200" b="1" dirty="0" smtClean="0"/>
              <a:t>pritužbi – zakonska obveza 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980728"/>
          <a:ext cx="8784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8229600" cy="1080120"/>
          </a:xfrm>
        </p:spPr>
        <p:txBody>
          <a:bodyPr>
            <a:noAutofit/>
          </a:bodyPr>
          <a:lstStyle/>
          <a:p>
            <a:pPr lvl="0" algn="l"/>
            <a:r>
              <a:rPr lang="hr-HR" sz="2000" dirty="0" smtClean="0"/>
              <a:t>Obveza </a:t>
            </a:r>
            <a:r>
              <a:rPr lang="hr-HR" sz="2000" dirty="0" smtClean="0"/>
              <a:t>osiguratelja na uspostavu postupka izvansudskog rješavanja sporova između osiguranika, odnosno ugovaratelja osiguranja (potrošača) i osiguratelja (ponuditelja usluga osiguranja)</a:t>
            </a:r>
            <a:endParaRPr lang="en-GB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1340768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400" dirty="0" smtClean="0"/>
              <a:t> Alternativni (izvansudski) načini rješavanja sporova kao instrumenti zaštite </a:t>
            </a:r>
            <a:br>
              <a:rPr lang="hr-HR" sz="2400" dirty="0" smtClean="0"/>
            </a:br>
            <a:endParaRPr lang="en-GB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3787006"/>
          </a:xfrm>
        </p:spPr>
        <p:txBody>
          <a:bodyPr>
            <a:normAutofit/>
          </a:bodyPr>
          <a:lstStyle/>
          <a:p>
            <a:pPr lvl="0" algn="just"/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ključno obilježje - korištenje tzv. „treće strane“ (ombudsmana, medijatora ili odbora za pritužbe) koji pomažu potrošaču i pružatelju usluge riješiti spor putem predlaganja ili nametanja rješenja ili na način da se obje strane uvjere da moraju postići sporazum</a:t>
            </a:r>
          </a:p>
          <a:p>
            <a:pPr lvl="0" algn="just"/>
            <a:r>
              <a:rPr lang="hr-HR" sz="16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Postupci alternativnog (izvansudskog) rješavanja sporova povećavaju povjerenje potrošača u tržište financijskih usluga pa tako i u tržište osiguranja</a:t>
            </a:r>
            <a:r>
              <a:rPr lang="hr-HR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endParaRPr lang="hr-HR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r-HR" sz="1600" dirty="0" smtClean="0">
                <a:latin typeface="Arial" pitchFamily="34" charset="0"/>
                <a:cs typeface="Arial" pitchFamily="34" charset="0"/>
              </a:rPr>
              <a:t>EU direktive – poticaj razvoju postupaka izvansudskog rješavanja sporova</a:t>
            </a:r>
          </a:p>
          <a:p>
            <a:pPr lvl="0" algn="just"/>
            <a:endParaRPr lang="hr-HR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r-HR" sz="1600" dirty="0" smtClean="0">
                <a:latin typeface="Arial" pitchFamily="34" charset="0"/>
                <a:cs typeface="Arial" pitchFamily="34" charset="0"/>
              </a:rPr>
              <a:t>Pružanje informacija o postojanju izvansudskog rješavanja sporova </a:t>
            </a:r>
          </a:p>
          <a:p>
            <a:pPr lvl="0" algn="just"/>
            <a:endParaRPr lang="hr-HR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r-HR" sz="1600" dirty="0" smtClean="0">
                <a:latin typeface="Arial" pitchFamily="34" charset="0"/>
                <a:cs typeface="Arial" pitchFamily="34" charset="0"/>
              </a:rPr>
              <a:t>Većina država EU – postoji više tijela koja postupaju po prigovorima potrošača</a:t>
            </a:r>
          </a:p>
          <a:p>
            <a:pPr lvl="0" algn="just"/>
            <a:endParaRPr lang="hr-HR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hr-HR" sz="1600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55679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844824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108520" y="3088604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395536" y="4697760"/>
          <a:ext cx="770485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188640"/>
            <a:ext cx="6285384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>Uspostava </a:t>
            </a:r>
            <a:r>
              <a:rPr lang="hr-HR" sz="2200" b="1" dirty="0" smtClean="0"/>
              <a:t>sustava rješavanja </a:t>
            </a:r>
            <a:r>
              <a:rPr lang="hr-HR" sz="2200" b="1" dirty="0" smtClean="0"/>
              <a:t>pritužbi</a:t>
            </a:r>
            <a:br>
              <a:rPr lang="hr-HR" sz="2200" b="1" dirty="0" smtClean="0"/>
            </a:br>
            <a:r>
              <a:rPr lang="hr-HR" sz="2200" b="1" dirty="0" smtClean="0"/>
              <a:t>potrošača </a:t>
            </a:r>
            <a:r>
              <a:rPr lang="hr-HR" sz="2200" b="1" dirty="0" smtClean="0"/>
              <a:t>osigurateljnih usluga</a:t>
            </a:r>
            <a:endParaRPr lang="en-GB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55679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844824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108520" y="3088604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07504" y="1412776"/>
          <a:ext cx="90364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1506" name="Picture 2" descr="http://huo.hr/upload/thumbs/huo-logo_pravobraniteljstvo1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4571999" cy="2368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0"/>
            <a:ext cx="8229600" cy="1080120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dirty="0" smtClean="0">
                <a:latin typeface="+mj-lt"/>
              </a:rPr>
              <a:t>Obveza </a:t>
            </a:r>
            <a:r>
              <a:rPr lang="hr-HR" sz="2200" dirty="0">
                <a:latin typeface="+mj-lt"/>
              </a:rPr>
              <a:t>Hrvatskog ureda za osiguranje na uspostavu postupka izvansudskog rješavanja </a:t>
            </a:r>
            <a:r>
              <a:rPr lang="hr-HR" sz="2200" dirty="0" smtClean="0">
                <a:latin typeface="+mj-lt"/>
              </a:rPr>
              <a:t>sporova</a:t>
            </a:r>
            <a:endParaRPr lang="en-GB" sz="2200" dirty="0">
              <a:latin typeface="+mj-lt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301625" y="1268760"/>
          <a:ext cx="8504238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55679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844824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108520" y="3088604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80120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/>
              <a:t> </a:t>
            </a: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dirty="0">
                <a:latin typeface="+mj-lt"/>
              </a:rPr>
              <a:t>Pravo na reklamaciju i druga prava potrošača prema odredbama o zaštiti potrošača Zakona o osiguranju i Zakona o zaštiti potrošača</a:t>
            </a:r>
            <a:br>
              <a:rPr lang="hr-HR" sz="2200" dirty="0">
                <a:latin typeface="+mj-lt"/>
              </a:rPr>
            </a:br>
            <a:endParaRPr lang="en-GB" sz="2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5679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844824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108520" y="3088604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</p:nvPr>
        </p:nvGraphicFramePr>
        <p:xfrm>
          <a:off x="0" y="1124744"/>
          <a:ext cx="91440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8229600" cy="1080120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hr-HR" sz="3200" b="1" dirty="0" smtClean="0">
                <a:latin typeface="+mj-lt"/>
              </a:rPr>
              <a:t>Zaključne napomene</a:t>
            </a:r>
            <a:endParaRPr lang="en-GB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5679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844824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108520" y="3088604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Autofit/>
          </a:bodyPr>
          <a:lstStyle/>
          <a:p>
            <a:r>
              <a:rPr lang="hr-HR" dirty="0" smtClean="0"/>
              <a:t>Jačanje povjerenje u institucije tržišta osiguranja</a:t>
            </a:r>
          </a:p>
          <a:p>
            <a:r>
              <a:rPr lang="hr-HR" dirty="0" smtClean="0"/>
              <a:t>Zaštita potrošača financijskih usluga je postala značajna komponenta i preduvjet svakog zdravog i konkurentnog financijskog tržišta</a:t>
            </a:r>
            <a:endParaRPr lang="hr-HR" dirty="0" smtClean="0"/>
          </a:p>
          <a:p>
            <a:r>
              <a:rPr lang="hr-HR" dirty="0" smtClean="0"/>
              <a:t>Financijsko obrazovanje stanovništva</a:t>
            </a:r>
          </a:p>
          <a:p>
            <a:pPr lvl="1"/>
            <a:r>
              <a:rPr lang="hr-HR" sz="3200" dirty="0" smtClean="0"/>
              <a:t>Potrošač koji je svjestan svojih potreba i  mogućnosti poticajno djeluje na tržište osiguranja </a:t>
            </a:r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/>
          </a:bodyPr>
          <a:lstStyle/>
          <a:p>
            <a:r>
              <a:rPr lang="hr-HR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Zahvaljujem na pozornosti</a:t>
            </a:r>
            <a:endParaRPr lang="hr-HR" sz="3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51520" y="1268760"/>
          <a:ext cx="87129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47667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PRIJE FINANCIJSKE KRIZE…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92896"/>
            <a:ext cx="3214687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132856"/>
            <a:ext cx="5581824" cy="456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9552" y="134076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</a:t>
            </a:r>
            <a:r>
              <a:rPr lang="hr-HR" sz="2200" dirty="0" smtClean="0"/>
              <a:t>Relativno </a:t>
            </a:r>
            <a:r>
              <a:rPr lang="hr-HR" sz="2200" dirty="0" smtClean="0"/>
              <a:t>visok stupanj povjerenja u industriju </a:t>
            </a:r>
            <a:r>
              <a:rPr lang="hr-HR" sz="2200" dirty="0" smtClean="0"/>
              <a:t>osiguranja </a:t>
            </a:r>
            <a:r>
              <a:rPr lang="hr-HR" dirty="0" smtClean="0"/>
              <a:t>– </a:t>
            </a:r>
            <a:r>
              <a:rPr lang="hr-HR" sz="1400" dirty="0" smtClean="0"/>
              <a:t>(2007 IPSOS, </a:t>
            </a:r>
            <a:r>
              <a:rPr lang="hr-HR" sz="1400" dirty="0" err="1" smtClean="0"/>
              <a:t>W.Vidonja</a:t>
            </a:r>
            <a:r>
              <a:rPr lang="hr-HR" sz="1400" dirty="0" smtClean="0"/>
              <a:t>)</a:t>
            </a:r>
            <a:endParaRPr lang="hr-HR" sz="1400" dirty="0"/>
          </a:p>
        </p:txBody>
      </p:sp>
      <p:sp>
        <p:nvSpPr>
          <p:cNvPr id="12" name="Oval 11"/>
          <p:cNvSpPr/>
          <p:nvPr/>
        </p:nvSpPr>
        <p:spPr>
          <a:xfrm>
            <a:off x="4427984" y="3068960"/>
            <a:ext cx="720080" cy="331236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ounded Rectangle 12"/>
          <p:cNvSpPr/>
          <p:nvPr/>
        </p:nvSpPr>
        <p:spPr>
          <a:xfrm>
            <a:off x="179512" y="3429000"/>
            <a:ext cx="3096344" cy="43204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47667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NAKON FINANCIJSKE KRIZE…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1340768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hr-HR" sz="2000" dirty="0" smtClean="0"/>
              <a:t>Pad povjerenja u industriju osiguranja – </a:t>
            </a:r>
          </a:p>
          <a:p>
            <a:pPr lvl="1">
              <a:buFont typeface="Wingdings" pitchFamily="2" charset="2"/>
              <a:buChar char="q"/>
            </a:pPr>
            <a:r>
              <a:rPr lang="hr-HR" sz="2000" dirty="0" smtClean="0"/>
              <a:t>14% potrošača ima puno povjerenje u industriju osiguranja, 40% vjeruje svom osiguratelju (GFK Njemačka, 2009.) </a:t>
            </a:r>
          </a:p>
          <a:p>
            <a:pPr>
              <a:buFont typeface="Wingdings" pitchFamily="2" charset="2"/>
              <a:buChar char="q"/>
            </a:pPr>
            <a:endParaRPr lang="hr-HR" sz="2000" dirty="0" smtClean="0"/>
          </a:p>
          <a:p>
            <a:pPr>
              <a:buFont typeface="Wingdings" pitchFamily="2" charset="2"/>
              <a:buChar char="q"/>
            </a:pPr>
            <a:r>
              <a:rPr lang="hr-HR" sz="2000" dirty="0" smtClean="0"/>
              <a:t>- Pad povjerenja u  regulatore/institucije tržišta osiguranja</a:t>
            </a:r>
          </a:p>
          <a:p>
            <a:pPr>
              <a:buFont typeface="Wingdings" pitchFamily="2" charset="2"/>
              <a:buChar char="q"/>
            </a:pPr>
            <a:endParaRPr lang="hr-HR" sz="2000" dirty="0" smtClean="0"/>
          </a:p>
          <a:p>
            <a:pPr>
              <a:buFont typeface="Wingdings" pitchFamily="2" charset="2"/>
              <a:buChar char="q"/>
            </a:pPr>
            <a:r>
              <a:rPr lang="hr-HR" sz="2000" dirty="0" smtClean="0"/>
              <a:t>Što žele potrošači? </a:t>
            </a:r>
          </a:p>
          <a:p>
            <a:pPr>
              <a:buFont typeface="Wingdings" pitchFamily="2" charset="2"/>
              <a:buChar char="q"/>
            </a:pPr>
            <a:endParaRPr lang="hr-HR" sz="2000" dirty="0" smtClean="0"/>
          </a:p>
          <a:p>
            <a:pPr>
              <a:buFont typeface="Wingdings" pitchFamily="2" charset="2"/>
              <a:buChar char="q"/>
            </a:pPr>
            <a:r>
              <a:rPr lang="hr-HR" sz="2000" dirty="0" smtClean="0"/>
              <a:t>zahtjevi </a:t>
            </a:r>
            <a:r>
              <a:rPr lang="hr-HR" sz="2000" dirty="0" smtClean="0"/>
              <a:t>za izgradnju dodatnih mehanizama zaštite potrošača i ulagača na financijskom </a:t>
            </a:r>
            <a:r>
              <a:rPr lang="hr-HR" sz="2000" dirty="0" smtClean="0"/>
              <a:t>tržištu, a prvenstveno:</a:t>
            </a:r>
          </a:p>
          <a:p>
            <a:pPr lvl="1">
              <a:buFont typeface="Wingdings" pitchFamily="2" charset="2"/>
              <a:buChar char="q"/>
            </a:pPr>
            <a:r>
              <a:rPr lang="hr-HR" sz="2000" dirty="0" smtClean="0"/>
              <a:t> </a:t>
            </a:r>
            <a:r>
              <a:rPr lang="hr-HR" sz="2000" dirty="0" smtClean="0"/>
              <a:t>kvalitetniji financijski savjet  i informaciju potencijalnim potrošačima</a:t>
            </a:r>
            <a:r>
              <a:rPr lang="hr-HR" sz="2000" dirty="0" smtClean="0"/>
              <a:t>,</a:t>
            </a:r>
          </a:p>
          <a:p>
            <a:pPr lvl="1">
              <a:buFont typeface="Wingdings" pitchFamily="2" charset="2"/>
              <a:buChar char="q"/>
            </a:pPr>
            <a:r>
              <a:rPr lang="hr-HR" sz="2000" dirty="0" smtClean="0"/>
              <a:t> nadzor </a:t>
            </a:r>
            <a:r>
              <a:rPr lang="hr-HR" sz="2000" dirty="0" smtClean="0"/>
              <a:t>i akreditiranje financijskih </a:t>
            </a:r>
            <a:r>
              <a:rPr lang="hr-HR" sz="2000" dirty="0" smtClean="0"/>
              <a:t>posrednika</a:t>
            </a:r>
          </a:p>
          <a:p>
            <a:pPr lvl="1">
              <a:buFont typeface="Wingdings" pitchFamily="2" charset="2"/>
              <a:buChar char="q"/>
            </a:pPr>
            <a:r>
              <a:rPr lang="hr-HR" sz="2000" dirty="0" smtClean="0"/>
              <a:t> </a:t>
            </a:r>
            <a:r>
              <a:rPr lang="hr-HR" sz="2000" dirty="0" smtClean="0"/>
              <a:t>jačanje statusa potrošača u ugovornom odnosu s pružateljem financijske usluge, </a:t>
            </a:r>
            <a:endParaRPr lang="hr-HR" sz="2000" dirty="0" smtClean="0"/>
          </a:p>
          <a:p>
            <a:pPr lvl="1">
              <a:buFont typeface="Wingdings" pitchFamily="2" charset="2"/>
              <a:buChar char="q"/>
            </a:pPr>
            <a:r>
              <a:rPr lang="hr-HR" sz="2000" dirty="0" smtClean="0"/>
              <a:t> </a:t>
            </a:r>
            <a:r>
              <a:rPr lang="hr-HR" sz="2000" dirty="0" smtClean="0"/>
              <a:t>bolje financijsko obrazovanje, </a:t>
            </a:r>
            <a:endParaRPr lang="hr-HR" sz="2000" dirty="0" smtClean="0"/>
          </a:p>
          <a:p>
            <a:pPr lvl="1">
              <a:buFont typeface="Wingdings" pitchFamily="2" charset="2"/>
              <a:buChar char="q"/>
            </a:pPr>
            <a:r>
              <a:rPr lang="hr-HR" sz="2000" dirty="0" smtClean="0"/>
              <a:t>sigurnije </a:t>
            </a:r>
            <a:r>
              <a:rPr lang="hr-HR" sz="2000" dirty="0" smtClean="0"/>
              <a:t>investicije s manje rizika i </a:t>
            </a:r>
            <a:r>
              <a:rPr lang="hr-HR" sz="2000" dirty="0" smtClean="0"/>
              <a:t>sl.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07504" y="2060848"/>
            <a:ext cx="2555776" cy="1584176"/>
          </a:xfrm>
          <a:prstGeom prst="ellipse">
            <a:avLst/>
          </a:prstGeom>
          <a:solidFill>
            <a:srgbClr val="99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Tying &amp; bundling</a:t>
            </a:r>
          </a:p>
        </p:txBody>
      </p:sp>
      <p:sp>
        <p:nvSpPr>
          <p:cNvPr id="18" name="Oval 17"/>
          <p:cNvSpPr/>
          <p:nvPr/>
        </p:nvSpPr>
        <p:spPr>
          <a:xfrm>
            <a:off x="6516216" y="5013176"/>
            <a:ext cx="2483768" cy="1440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/>
              <a:t>MiFID</a:t>
            </a:r>
            <a:endParaRPr lang="en-US" sz="2800" dirty="0"/>
          </a:p>
        </p:txBody>
      </p:sp>
      <p:sp>
        <p:nvSpPr>
          <p:cNvPr id="17" name="Oval 16"/>
          <p:cNvSpPr/>
          <p:nvPr/>
        </p:nvSpPr>
        <p:spPr>
          <a:xfrm>
            <a:off x="2916238" y="5013325"/>
            <a:ext cx="2592387" cy="144001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E-commerce</a:t>
            </a:r>
          </a:p>
        </p:txBody>
      </p:sp>
      <p:sp>
        <p:nvSpPr>
          <p:cNvPr id="19" name="Oval 18"/>
          <p:cNvSpPr/>
          <p:nvPr/>
        </p:nvSpPr>
        <p:spPr>
          <a:xfrm>
            <a:off x="6156176" y="3789040"/>
            <a:ext cx="2483768" cy="172819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PRIPs</a:t>
            </a:r>
          </a:p>
        </p:txBody>
      </p:sp>
      <p:sp>
        <p:nvSpPr>
          <p:cNvPr id="15" name="Oval 14"/>
          <p:cNvSpPr/>
          <p:nvPr/>
        </p:nvSpPr>
        <p:spPr>
          <a:xfrm>
            <a:off x="107504" y="3573016"/>
            <a:ext cx="2376264" cy="149884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Age and disability</a:t>
            </a:r>
          </a:p>
        </p:txBody>
      </p:sp>
      <p:sp>
        <p:nvSpPr>
          <p:cNvPr id="14351" name="Title 1"/>
          <p:cNvSpPr>
            <a:spLocks noGrp="1"/>
          </p:cNvSpPr>
          <p:nvPr>
            <p:ph type="title"/>
          </p:nvPr>
        </p:nvSpPr>
        <p:spPr>
          <a:xfrm>
            <a:off x="1908175" y="0"/>
            <a:ext cx="7058025" cy="981075"/>
          </a:xfrm>
        </p:spPr>
        <p:txBody>
          <a:bodyPr>
            <a:normAutofit/>
          </a:bodyPr>
          <a:lstStyle/>
          <a:p>
            <a:r>
              <a:rPr lang="hr-HR" sz="2800" i="1" dirty="0" smtClean="0"/>
              <a:t>Inicijative Europske unije vezane na zaštitu potrošača u osiguranju*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3419475" y="981075"/>
            <a:ext cx="2376488" cy="172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EU contract law</a:t>
            </a:r>
          </a:p>
        </p:txBody>
      </p:sp>
      <p:sp>
        <p:nvSpPr>
          <p:cNvPr id="10" name="Oval 9"/>
          <p:cNvSpPr/>
          <p:nvPr/>
        </p:nvSpPr>
        <p:spPr>
          <a:xfrm>
            <a:off x="107504" y="980728"/>
            <a:ext cx="2411760" cy="1296144"/>
          </a:xfrm>
          <a:prstGeom prst="ellipse">
            <a:avLst/>
          </a:prstGeom>
          <a:solidFill>
            <a:srgbClr val="99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UCP</a:t>
            </a:r>
          </a:p>
        </p:txBody>
      </p:sp>
      <p:sp>
        <p:nvSpPr>
          <p:cNvPr id="11" name="Oval 10"/>
          <p:cNvSpPr/>
          <p:nvPr/>
        </p:nvSpPr>
        <p:spPr>
          <a:xfrm>
            <a:off x="7019925" y="3141663"/>
            <a:ext cx="1944688" cy="10810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Financial education</a:t>
            </a:r>
          </a:p>
        </p:txBody>
      </p:sp>
      <p:sp>
        <p:nvSpPr>
          <p:cNvPr id="20" name="Oval 19"/>
          <p:cNvSpPr/>
          <p:nvPr/>
        </p:nvSpPr>
        <p:spPr>
          <a:xfrm>
            <a:off x="4859338" y="5013325"/>
            <a:ext cx="2376487" cy="151201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Data protection</a:t>
            </a:r>
          </a:p>
        </p:txBody>
      </p:sp>
      <p:sp>
        <p:nvSpPr>
          <p:cNvPr id="5" name="Oval 4"/>
          <p:cNvSpPr/>
          <p:nvPr/>
        </p:nvSpPr>
        <p:spPr>
          <a:xfrm>
            <a:off x="1763713" y="1125538"/>
            <a:ext cx="2124075" cy="15113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Consumer rights</a:t>
            </a:r>
          </a:p>
        </p:txBody>
      </p:sp>
      <p:sp>
        <p:nvSpPr>
          <p:cNvPr id="4" name="Oval 3"/>
          <p:cNvSpPr/>
          <p:nvPr/>
        </p:nvSpPr>
        <p:spPr>
          <a:xfrm>
            <a:off x="1979613" y="2420938"/>
            <a:ext cx="2665412" cy="1657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IGS</a:t>
            </a:r>
          </a:p>
        </p:txBody>
      </p:sp>
      <p:sp>
        <p:nvSpPr>
          <p:cNvPr id="12" name="Oval 11"/>
          <p:cNvSpPr/>
          <p:nvPr/>
        </p:nvSpPr>
        <p:spPr>
          <a:xfrm>
            <a:off x="4427538" y="4005263"/>
            <a:ext cx="2303462" cy="1223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SEPA</a:t>
            </a:r>
          </a:p>
        </p:txBody>
      </p:sp>
      <p:sp>
        <p:nvSpPr>
          <p:cNvPr id="7" name="Oval 6"/>
          <p:cNvSpPr/>
          <p:nvPr/>
        </p:nvSpPr>
        <p:spPr>
          <a:xfrm>
            <a:off x="4355976" y="2420888"/>
            <a:ext cx="2843808" cy="18722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IMD</a:t>
            </a:r>
          </a:p>
        </p:txBody>
      </p:sp>
      <p:sp>
        <p:nvSpPr>
          <p:cNvPr id="14" name="Oval 13"/>
          <p:cNvSpPr/>
          <p:nvPr/>
        </p:nvSpPr>
        <p:spPr>
          <a:xfrm>
            <a:off x="6553200" y="1341438"/>
            <a:ext cx="2555875" cy="19939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Collective redress</a:t>
            </a:r>
          </a:p>
        </p:txBody>
      </p:sp>
      <p:sp>
        <p:nvSpPr>
          <p:cNvPr id="8" name="Oval 7"/>
          <p:cNvSpPr/>
          <p:nvPr/>
        </p:nvSpPr>
        <p:spPr>
          <a:xfrm>
            <a:off x="5292725" y="981075"/>
            <a:ext cx="2087563" cy="14176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</a:rPr>
              <a:t>ADR</a:t>
            </a:r>
          </a:p>
        </p:txBody>
      </p:sp>
      <p:sp>
        <p:nvSpPr>
          <p:cNvPr id="16" name="Oval 15"/>
          <p:cNvSpPr/>
          <p:nvPr/>
        </p:nvSpPr>
        <p:spPr>
          <a:xfrm>
            <a:off x="2267744" y="3789040"/>
            <a:ext cx="2592288" cy="170648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Gender</a:t>
            </a:r>
          </a:p>
        </p:txBody>
      </p:sp>
      <p:sp>
        <p:nvSpPr>
          <p:cNvPr id="9" name="Oval 8"/>
          <p:cNvSpPr/>
          <p:nvPr/>
        </p:nvSpPr>
        <p:spPr>
          <a:xfrm>
            <a:off x="107504" y="4725144"/>
            <a:ext cx="3384376" cy="172819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Anti-discrimination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512" y="6525344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*W. </a:t>
            </a:r>
            <a:r>
              <a:rPr lang="hr-HR" sz="1400" dirty="0" err="1" smtClean="0"/>
              <a:t>Vidonja</a:t>
            </a:r>
            <a:r>
              <a:rPr lang="hr-HR" sz="1400" dirty="0" smtClean="0"/>
              <a:t>, Insurance Europe</a:t>
            </a:r>
            <a:endParaRPr lang="hr-H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7" grpId="0" animBg="1"/>
      <p:bldP spid="19" grpId="0" animBg="1"/>
      <p:bldP spid="15" grpId="0" animBg="1"/>
      <p:bldP spid="6" grpId="0" animBg="1"/>
      <p:bldP spid="10" grpId="0" animBg="1"/>
      <p:bldP spid="11" grpId="0" animBg="1"/>
      <p:bldP spid="20" grpId="0" animBg="1"/>
      <p:bldP spid="20" grpId="1" animBg="1"/>
      <p:bldP spid="5" grpId="0" animBg="1"/>
      <p:bldP spid="4" grpId="0" animBg="1"/>
      <p:bldP spid="12" grpId="0" animBg="1"/>
      <p:bldP spid="7" grpId="0" animBg="1"/>
      <p:bldP spid="7" grpId="1" animBg="1"/>
      <p:bldP spid="14" grpId="0" animBg="1"/>
      <p:bldP spid="8" grpId="0" animBg="1"/>
      <p:bldP spid="1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47667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Garancijski sustavi u osiguranju – </a:t>
            </a:r>
          </a:p>
          <a:p>
            <a:r>
              <a:rPr lang="hr-HR" sz="2800" b="1" i="1" dirty="0" smtClean="0"/>
              <a:t>Insurance </a:t>
            </a:r>
            <a:r>
              <a:rPr lang="hr-HR" sz="2800" b="1" i="1" dirty="0" err="1" smtClean="0"/>
              <a:t>Guarantee</a:t>
            </a:r>
            <a:r>
              <a:rPr lang="hr-HR" sz="2800" b="1" i="1" dirty="0" smtClean="0"/>
              <a:t> </a:t>
            </a:r>
            <a:r>
              <a:rPr lang="hr-HR" sz="2800" b="1" i="1" dirty="0" err="1" smtClean="0"/>
              <a:t>Schemes</a:t>
            </a:r>
            <a:endParaRPr lang="hr-HR" sz="2800" b="1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51520" y="1340768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posljednji </a:t>
            </a:r>
            <a:r>
              <a:rPr lang="hr-HR" dirty="0" smtClean="0"/>
              <a:t>vid zaštite za potrošače kada osiguratelji nisu u stanju ispuniti svoje obveze iz ugovora o osiguranju, pružajući zaštitu od rizika neisplate po odštetnim zahtjevima u slučaju stečaja društva za </a:t>
            </a:r>
            <a:r>
              <a:rPr lang="hr-HR" dirty="0" smtClean="0"/>
              <a:t>osiguranje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Europska </a:t>
            </a:r>
            <a:r>
              <a:rPr lang="hr-HR" dirty="0" smtClean="0"/>
              <a:t>komisija je utvrdila da se vjerojatnost stečaja osiguratelja u vrijeme krize u EU kreće od 0,1% do 0,5</a:t>
            </a:r>
            <a:r>
              <a:rPr lang="hr-HR" dirty="0" smtClean="0"/>
              <a:t>%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mogući gubici koji </a:t>
            </a:r>
            <a:r>
              <a:rPr lang="hr-HR" dirty="0" smtClean="0"/>
              <a:t>u konačnici mogu pasti na teret imatelja polica osiguranja (ili poreznih obveznika), a koji u ekstremnim slučajevima mogu doseći razinu od 46,5 milijardi eura na godišnjoj razini, što je oko 4,</a:t>
            </a:r>
            <a:r>
              <a:rPr lang="hr-HR" dirty="0" err="1" smtClean="0"/>
              <a:t>4</a:t>
            </a:r>
            <a:r>
              <a:rPr lang="hr-HR" dirty="0" smtClean="0"/>
              <a:t>% ukupne premije na razini </a:t>
            </a:r>
            <a:r>
              <a:rPr lang="hr-HR" dirty="0" smtClean="0"/>
              <a:t>EU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Prema </a:t>
            </a:r>
            <a:r>
              <a:rPr lang="hr-HR" dirty="0" smtClean="0"/>
              <a:t>analizi Europske komisije od 30 država EU-EEA područja, u samo njih 12 postoji jedan ili više garancijskih sustava u </a:t>
            </a:r>
            <a:r>
              <a:rPr lang="hr-HR" dirty="0" smtClean="0"/>
              <a:t>osiguranju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b="1" dirty="0" smtClean="0"/>
              <a:t>jedna </a:t>
            </a:r>
            <a:r>
              <a:rPr lang="hr-HR" b="1" dirty="0" smtClean="0"/>
              <a:t>trećina EU-EEA tržišta osiguranja nepokrivena garancijskim sustavom u osiguranju za slučaj stečaja </a:t>
            </a:r>
            <a:r>
              <a:rPr lang="hr-HR" b="1" dirty="0" smtClean="0"/>
              <a:t>osiguratelja - 26</a:t>
            </a:r>
            <a:r>
              <a:rPr lang="hr-HR" b="1" dirty="0" smtClean="0"/>
              <a:t>% svih ugovora životnog osiguranja i 56% ugovora neživotnog osiguranja </a:t>
            </a:r>
            <a:r>
              <a:rPr lang="hr-HR" b="1" dirty="0" smtClean="0"/>
              <a:t>su nezaštićeni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196752"/>
            <a:ext cx="860444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hr-HR" sz="2200" b="1" dirty="0" smtClean="0"/>
              <a:t> </a:t>
            </a:r>
            <a:r>
              <a:rPr lang="hr-HR" sz="2200" b="1" dirty="0" smtClean="0"/>
              <a:t>Europska komisija:</a:t>
            </a:r>
          </a:p>
          <a:p>
            <a:pPr lvl="0"/>
            <a:r>
              <a:rPr lang="hr-HR" dirty="0" smtClean="0"/>
              <a:t>- </a:t>
            </a:r>
            <a:r>
              <a:rPr lang="hr-HR" dirty="0" err="1" smtClean="0"/>
              <a:t>Solvency</a:t>
            </a:r>
            <a:r>
              <a:rPr lang="hr-HR" dirty="0" smtClean="0"/>
              <a:t> </a:t>
            </a:r>
            <a:r>
              <a:rPr lang="hr-HR" dirty="0" smtClean="0"/>
              <a:t>II neće stvoriti okruženje u kojem je stečaj osiguratelja potpuno </a:t>
            </a:r>
            <a:r>
              <a:rPr lang="hr-HR" dirty="0" smtClean="0"/>
              <a:t>      onemogućen</a:t>
            </a:r>
            <a:r>
              <a:rPr lang="hr-HR" dirty="0" smtClean="0"/>
              <a:t>,</a:t>
            </a:r>
          </a:p>
          <a:p>
            <a:pPr lvl="0"/>
            <a:r>
              <a:rPr lang="hr-HR" dirty="0" smtClean="0"/>
              <a:t>- u </a:t>
            </a:r>
            <a:r>
              <a:rPr lang="hr-HR" dirty="0" smtClean="0"/>
              <a:t>budućnosti će se vjerojatno povećati prekogranične aktivnosti osiguratelja,</a:t>
            </a:r>
          </a:p>
          <a:p>
            <a:pPr lvl="0"/>
            <a:r>
              <a:rPr lang="hr-HR" dirty="0" smtClean="0"/>
              <a:t>- osiguranici </a:t>
            </a:r>
            <a:r>
              <a:rPr lang="hr-HR" dirty="0" smtClean="0"/>
              <a:t>i korisnici osiguranja nedovoljno su i/ili nejednako zaštićeni,</a:t>
            </a:r>
          </a:p>
          <a:p>
            <a:r>
              <a:rPr lang="hr-HR" dirty="0" smtClean="0"/>
              <a:t>- sadašnje </a:t>
            </a:r>
            <a:r>
              <a:rPr lang="hr-HR" dirty="0" smtClean="0"/>
              <a:t>stanje garancijskih sustava u osiguranju u EU stvara nejednake uvjete za poslovanja EU osiguratelja i utječe na stabilnosti </a:t>
            </a:r>
            <a:r>
              <a:rPr lang="hr-HR" dirty="0" smtClean="0"/>
              <a:t>tržišta</a:t>
            </a:r>
          </a:p>
          <a:p>
            <a:pPr lvl="1">
              <a:buFont typeface="Wingdings" pitchFamily="2" charset="2"/>
              <a:buChar char="q"/>
            </a:pPr>
            <a:endParaRPr lang="hr-HR" b="1" dirty="0" smtClean="0"/>
          </a:p>
          <a:p>
            <a:pPr lvl="1">
              <a:buFont typeface="Wingdings" pitchFamily="2" charset="2"/>
              <a:buChar char="q"/>
            </a:pPr>
            <a:r>
              <a:rPr lang="hr-HR" b="1" dirty="0" smtClean="0"/>
              <a:t>Potrebno je:</a:t>
            </a:r>
            <a:endParaRPr lang="hr-HR" b="1" dirty="0" smtClean="0"/>
          </a:p>
          <a:p>
            <a:pPr lvl="0"/>
            <a:r>
              <a:rPr lang="hr-HR" dirty="0" smtClean="0"/>
              <a:t>- izbjegavanje </a:t>
            </a:r>
            <a:r>
              <a:rPr lang="hr-HR" dirty="0" smtClean="0"/>
              <a:t>narušavanja konkurentnosti tako da se izjednače uvjeti za domaće osiguratelje i one koji posluju putem podružnice u toj državi,</a:t>
            </a:r>
          </a:p>
          <a:p>
            <a:r>
              <a:rPr lang="hr-HR" dirty="0" smtClean="0"/>
              <a:t>- razvoj troškovno učinkovitog  garancijskog </a:t>
            </a:r>
            <a:r>
              <a:rPr lang="hr-HR" dirty="0" smtClean="0"/>
              <a:t>sustava u osiguranju koji financiraju sami osiguratelji i čije ih postojanje odvraća od prekomjernog i za poslovanje opasnog preuzimanje rizika (moralni hazard</a:t>
            </a:r>
            <a:r>
              <a:rPr lang="hr-HR" dirty="0" smtClean="0"/>
              <a:t>)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sz="2200" b="1" dirty="0" smtClean="0"/>
              <a:t>Osiguratelji (Insurance Europe)</a:t>
            </a:r>
            <a:r>
              <a:rPr lang="hr-HR" sz="2200" dirty="0" smtClean="0"/>
              <a:t> </a:t>
            </a:r>
            <a:r>
              <a:rPr lang="hr-HR" dirty="0" smtClean="0"/>
              <a:t>– niska razina mogućnosti stečaja i zbog </a:t>
            </a:r>
            <a:r>
              <a:rPr lang="hr-HR" dirty="0" err="1" smtClean="0"/>
              <a:t>Solvency</a:t>
            </a:r>
            <a:r>
              <a:rPr lang="hr-HR" dirty="0" smtClean="0"/>
              <a:t> II,  upitno financiranja </a:t>
            </a:r>
            <a:r>
              <a:rPr lang="hr-HR" i="1" dirty="0" smtClean="0"/>
              <a:t>ex ante</a:t>
            </a:r>
            <a:r>
              <a:rPr lang="hr-HR" dirty="0" smtClean="0"/>
              <a:t>, zahtijeva se minimalna harmonizacija  na razini EU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1115616" y="26064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Garancijski sustavi u osiguranju – </a:t>
            </a:r>
          </a:p>
          <a:p>
            <a:r>
              <a:rPr lang="hr-HR" sz="2800" b="1" i="1" dirty="0" smtClean="0"/>
              <a:t>Insurance </a:t>
            </a:r>
            <a:r>
              <a:rPr lang="hr-HR" sz="2800" b="1" i="1" dirty="0" err="1" smtClean="0"/>
              <a:t>Guarantee</a:t>
            </a:r>
            <a:r>
              <a:rPr lang="hr-HR" sz="2800" b="1" i="1" dirty="0" smtClean="0"/>
              <a:t> </a:t>
            </a:r>
            <a:r>
              <a:rPr lang="hr-HR" sz="2800" b="1" i="1" dirty="0" err="1" smtClean="0"/>
              <a:t>Schemes</a:t>
            </a:r>
            <a:endParaRPr lang="hr-HR" sz="2800" b="1" i="1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0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Direktiva o ravnopravnosti spolova (</a:t>
            </a:r>
            <a:r>
              <a:rPr lang="nl-BE" sz="2800" b="1" i="1" dirty="0" smtClean="0"/>
              <a:t>Gender Directive 2004/113/EC</a:t>
            </a:r>
            <a:r>
              <a:rPr lang="nl-BE" sz="2800" b="1" dirty="0" smtClean="0"/>
              <a:t>) i utjecaj presude </a:t>
            </a:r>
            <a:r>
              <a:rPr lang="nl-BE" sz="2800" b="1" i="1" dirty="0" smtClean="0"/>
              <a:t>Test Achat</a:t>
            </a:r>
            <a:r>
              <a:rPr lang="nl-BE" sz="2800" b="1" dirty="0" smtClean="0"/>
              <a:t>s (Europski sud </a:t>
            </a:r>
            <a:r>
              <a:rPr lang="nl-BE" sz="2800" b="1" dirty="0" smtClean="0"/>
              <a:t>pravde</a:t>
            </a:r>
            <a:r>
              <a:rPr lang="hr-HR" sz="2800" b="1" dirty="0" smtClean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1340768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hr-HR" dirty="0" smtClean="0"/>
              <a:t> presudom  (ECJ) je ukinut stavak Direktive koji je omogućavao korištenje spola kao faktora pri izračunu visine premije i </a:t>
            </a:r>
            <a:r>
              <a:rPr lang="hr-HR" dirty="0" err="1" smtClean="0"/>
              <a:t>benefita</a:t>
            </a:r>
            <a:r>
              <a:rPr lang="hr-HR" dirty="0" smtClean="0"/>
              <a:t> iz ugovora o osiguranju</a:t>
            </a:r>
          </a:p>
          <a:p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Primjena od 21.12.2012.g. na nove ugovore o osiguranju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b="1" dirty="0" smtClean="0"/>
              <a:t>Osiguratelji – Insurance Europe</a:t>
            </a:r>
            <a:r>
              <a:rPr lang="hr-HR" dirty="0" smtClean="0"/>
              <a:t>:</a:t>
            </a:r>
          </a:p>
          <a:p>
            <a:r>
              <a:rPr lang="hr-HR" dirty="0" smtClean="0"/>
              <a:t>- postoji puna opravdanost korištenja spola kao faktora rizika kod životnih i rentnih osiguranja, zdravstvenih osiguranja, </a:t>
            </a:r>
            <a:r>
              <a:rPr lang="hr-HR" dirty="0" err="1" smtClean="0"/>
              <a:t>osiguranja</a:t>
            </a:r>
            <a:r>
              <a:rPr lang="hr-HR" dirty="0" smtClean="0"/>
              <a:t> od AO i dr.</a:t>
            </a:r>
          </a:p>
          <a:p>
            <a:r>
              <a:rPr lang="hr-HR" dirty="0" smtClean="0"/>
              <a:t> - negativne posljedice na potrošače:</a:t>
            </a:r>
          </a:p>
          <a:p>
            <a:pPr lvl="1"/>
            <a:r>
              <a:rPr lang="hr-HR" dirty="0" smtClean="0"/>
              <a:t> -promjena cjenika na štetu potrošača</a:t>
            </a:r>
          </a:p>
          <a:p>
            <a:pPr lvl="1"/>
            <a:r>
              <a:rPr lang="hr-HR" dirty="0" smtClean="0"/>
              <a:t>- smanjenje izbora za potrošače – ograničenje raznolikosti</a:t>
            </a:r>
          </a:p>
          <a:p>
            <a:pPr lvl="1"/>
            <a:r>
              <a:rPr lang="hr-HR" dirty="0" smtClean="0"/>
              <a:t>- negativan utjecaj na mirovinsku štednju</a:t>
            </a:r>
          </a:p>
          <a:p>
            <a:pPr lvl="1">
              <a:buFont typeface="Wingdings" pitchFamily="2" charset="2"/>
              <a:buChar char="q"/>
            </a:pPr>
            <a:endParaRPr lang="hr-HR" dirty="0" smtClean="0"/>
          </a:p>
          <a:p>
            <a:pPr lvl="1" algn="just">
              <a:buFont typeface="Wingdings" pitchFamily="2" charset="2"/>
              <a:buChar char="q"/>
            </a:pPr>
            <a:r>
              <a:rPr lang="hr-HR" dirty="0" smtClean="0"/>
              <a:t>U tijeku usklađenje nacionalnih zakonodavstva sukladno smjernicama EK</a:t>
            </a:r>
          </a:p>
          <a:p>
            <a:pPr lvl="1" algn="just">
              <a:buFont typeface="Wingdings" pitchFamily="2" charset="2"/>
              <a:buChar char="q"/>
            </a:pPr>
            <a:endParaRPr lang="hr-HR" dirty="0" smtClean="0"/>
          </a:p>
          <a:p>
            <a:pPr lvl="1" algn="just">
              <a:buFont typeface="Wingdings" pitchFamily="2" charset="2"/>
              <a:buChar char="q"/>
            </a:pPr>
            <a:r>
              <a:rPr lang="hr-HR" dirty="0" smtClean="0"/>
              <a:t>OPASNOST: </a:t>
            </a:r>
          </a:p>
          <a:p>
            <a:pPr lvl="1" algn="just">
              <a:buFont typeface="Wingdings" pitchFamily="2" charset="2"/>
              <a:buChar char="q"/>
            </a:pPr>
            <a:r>
              <a:rPr lang="hr-HR" dirty="0" smtClean="0"/>
              <a:t> </a:t>
            </a:r>
            <a:r>
              <a:rPr lang="hr-HR" dirty="0" smtClean="0"/>
              <a:t>proširenje  zabrane diferenciranja po spolu na dob i invalidnost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053900"/>
          </a:xfrm>
        </p:spPr>
        <p:txBody>
          <a:bodyPr>
            <a:noAutofit/>
          </a:bodyPr>
          <a:lstStyle/>
          <a:p>
            <a:pPr algn="l"/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	</a:t>
            </a:r>
            <a:r>
              <a:rPr lang="hr-HR" sz="2500" b="1" dirty="0" smtClean="0"/>
              <a:t>Zaštita potrošača – Hrvatska</a:t>
            </a: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/>
            </a:r>
            <a:br>
              <a:rPr lang="hr-HR" sz="2200" b="1" dirty="0" smtClean="0"/>
            </a:br>
            <a:endParaRPr lang="en-GB" sz="2200" b="1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O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UO 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HUO 2012 master</Template>
  <TotalTime>4291</TotalTime>
  <Words>1725</Words>
  <Application>Microsoft Office PowerPoint</Application>
  <PresentationFormat>On-screen Show (4:3)</PresentationFormat>
  <Paragraphs>228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HUO 1</vt:lpstr>
      <vt:lpstr>HUO 2</vt:lpstr>
      <vt:lpstr>ZAŠTITA POTROŠAČA U OSIGURANJU  -inicijative u EU i iskustva Hrvatske</vt:lpstr>
      <vt:lpstr>   </vt:lpstr>
      <vt:lpstr>   </vt:lpstr>
      <vt:lpstr>   </vt:lpstr>
      <vt:lpstr>Inicijative Europske unije vezane na zaštitu potrošača u osiguranju*</vt:lpstr>
      <vt:lpstr>   </vt:lpstr>
      <vt:lpstr>   </vt:lpstr>
      <vt:lpstr>   </vt:lpstr>
      <vt:lpstr>  Zaštita potrošača – Hrvatska  </vt:lpstr>
      <vt:lpstr>Slide 10</vt:lpstr>
      <vt:lpstr>   Obveza osiguratelja na uspostavu postupka internog   rješavanja pritužbi – zakonska obveza  </vt:lpstr>
      <vt:lpstr>Obveza osiguratelja na uspostavu postupka izvansudskog rješavanja sporova između osiguranika, odnosno ugovaratelja osiguranja (potrošača) i osiguratelja (ponuditelja usluga osiguranja)</vt:lpstr>
      <vt:lpstr>     Alternativni (izvansudski) načini rješavanja sporova kao instrumenti zaštite  </vt:lpstr>
      <vt:lpstr>Uspostava sustava rješavanja pritužbi potrošača osigurateljnih usluga</vt:lpstr>
      <vt:lpstr> Obveza Hrvatskog ureda za osiguranje na uspostavu postupka izvansudskog rješavanja sporova</vt:lpstr>
      <vt:lpstr>    Pravo na reklamaciju i druga prava potrošača prema odredbama o zaštiti potrošača Zakona o osiguranju i Zakona o zaštiti potrošača </vt:lpstr>
      <vt:lpstr>Zaključne napomene</vt:lpstr>
      <vt:lpstr>Zahvaljujem na pozornosti</vt:lpstr>
    </vt:vector>
  </TitlesOfParts>
  <Company>HUO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Hrvatski ured za osiguranje i Prof. dr. sc. Marijan Ćurković</dc:title>
  <dc:creator>marija</dc:creator>
  <cp:lastModifiedBy>hpaukovic</cp:lastModifiedBy>
  <cp:revision>190</cp:revision>
  <dcterms:created xsi:type="dcterms:W3CDTF">2010-06-23T13:48:08Z</dcterms:created>
  <dcterms:modified xsi:type="dcterms:W3CDTF">2012-06-14T06:55:35Z</dcterms:modified>
</cp:coreProperties>
</file>